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2: </a:t>
            </a:r>
            <a:br>
              <a:rPr lang="en-US" dirty="0" smtClean="0"/>
            </a:br>
            <a:r>
              <a:rPr lang="en-US" b="1" dirty="0" smtClean="0"/>
              <a:t>Boolean Algebra and Logic Gates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/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)=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X’Y’Z+X’YZ+XY’Z’+XY’Z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     =∑(1, 3, 4, 5)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F’ =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X’Y’Z’+X’YZ’+XYZ’+XYZ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19200" y="2727960"/>
          <a:ext cx="7086598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799"/>
                <a:gridCol w="1066800"/>
                <a:gridCol w="990600"/>
                <a:gridCol w="1143000"/>
                <a:gridCol w="1726689"/>
                <a:gridCol w="1473710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X’Y’Z’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X’Y’Z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X’YZ’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XY’Z’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XY’Z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XYZ’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XYZ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1" y="2438400"/>
          <a:ext cx="7619997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7418"/>
                <a:gridCol w="710381"/>
                <a:gridCol w="1066800"/>
                <a:gridCol w="1664109"/>
                <a:gridCol w="1856655"/>
                <a:gridCol w="1584634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r>
                        <a:rPr lang="en-US" sz="2400" baseline="0" dirty="0" smtClean="0"/>
                        <a:t> + Y + 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0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 + Y + 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1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 + Y’ + 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2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 + Y’ + 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3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 + Y + 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4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 + Y + 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</a:t>
                      </a:r>
                      <a:r>
                        <a:rPr lang="en-US" sz="2400" baseline="-25000" dirty="0" smtClean="0"/>
                        <a:t>5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 + Y’ + 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6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 +</a:t>
                      </a:r>
                      <a:r>
                        <a:rPr lang="en-US" sz="2400" baseline="0" dirty="0" smtClean="0"/>
                        <a:t> Y’ + 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7 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Multiplication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Maxterms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86800" cy="47545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By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,  F =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 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X’Y’Z+X’YZ+XY’Z’+XY’Z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b="1" dirty="0" smtClean="0">
                <a:solidFill>
                  <a:srgbClr val="C00000"/>
                </a:solidFill>
              </a:rPr>
              <a:t>F’ =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7</a:t>
            </a:r>
            <a:r>
              <a:rPr lang="en-US" sz="2400" b="1" dirty="0" smtClean="0">
                <a:solidFill>
                  <a:srgbClr val="C00000"/>
                </a:solidFill>
              </a:rPr>
              <a:t> = X’Y’Z’+X’YZ’+XYZ’+XYZ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800" b="1" dirty="0" smtClean="0">
                <a:solidFill>
                  <a:srgbClr val="C00000"/>
                </a:solidFill>
              </a:rPr>
              <a:t>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=&gt; F = (X’Y’Z’+X’YZ’+XYZ’+XYZ)’ =(X+Y+Z) (X+Y’+Z) (X’+Y’+Z) (X’+Y’+Z’)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1" y="3063240"/>
          <a:ext cx="7619997" cy="3566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7418"/>
                <a:gridCol w="710381"/>
                <a:gridCol w="1066800"/>
                <a:gridCol w="1664109"/>
                <a:gridCol w="1856655"/>
                <a:gridCol w="1584634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0" dirty="0" smtClean="0"/>
                        <a:t> + Y + 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0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 + Y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1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 + Y’ + 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2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 + Y’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3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X’ + Y + 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4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X’ + Y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M</a:t>
                      </a:r>
                      <a:r>
                        <a:rPr lang="en-US" sz="2000" baseline="-25000" dirty="0" smtClean="0"/>
                        <a:t>5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X’ + Y’ + 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6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X’ +</a:t>
                      </a:r>
                      <a:r>
                        <a:rPr lang="en-US" sz="2000" baseline="0" dirty="0" smtClean="0"/>
                        <a:t> Y’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7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Multiplication of </a:t>
            </a:r>
            <a:r>
              <a:rPr lang="en-US" sz="3200" dirty="0" err="1" smtClean="0"/>
              <a:t>Maxterms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Multiplication of Max terms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47545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By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,  F =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 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X’Y’Z+X’YZ+XY’Z’+XY’Z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b="1" dirty="0" smtClean="0">
                <a:solidFill>
                  <a:srgbClr val="C00000"/>
                </a:solidFill>
              </a:rPr>
              <a:t>F’ =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7</a:t>
            </a:r>
            <a:r>
              <a:rPr lang="en-US" sz="2400" b="1" dirty="0" smtClean="0">
                <a:solidFill>
                  <a:srgbClr val="C00000"/>
                </a:solidFill>
              </a:rPr>
              <a:t> = X’Y’Z’+X’YZ’+XYZ’+XYZ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800" b="1" dirty="0" smtClean="0">
                <a:solidFill>
                  <a:srgbClr val="C00000"/>
                </a:solidFill>
              </a:rPr>
              <a:t>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=&gt; F = (X’Y’Z’+X’YZ’+XYZ’+XYZ)’ = </a:t>
            </a:r>
            <a:r>
              <a:rPr lang="en-US" sz="2400" b="1" dirty="0" smtClean="0">
                <a:solidFill>
                  <a:srgbClr val="FF0000"/>
                </a:solidFill>
              </a:rPr>
              <a:t>(X+Y+Z) </a:t>
            </a:r>
            <a:r>
              <a:rPr lang="en-US" sz="2400" b="1" dirty="0" smtClean="0">
                <a:solidFill>
                  <a:srgbClr val="00B050"/>
                </a:solidFill>
              </a:rPr>
              <a:t>(X+Y’+Z) </a:t>
            </a:r>
            <a:r>
              <a:rPr lang="en-US" sz="2400" b="1" dirty="0" smtClean="0">
                <a:solidFill>
                  <a:srgbClr val="0070C0"/>
                </a:solidFill>
              </a:rPr>
              <a:t>(X’+Y’+Z)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(X’+Y’+Z’)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400" dirty="0" smtClean="0"/>
              <a:t>=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+ M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 = ∏ ( 0, 2, 6, 7)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1" y="3063240"/>
          <a:ext cx="7619997" cy="3566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7418"/>
                <a:gridCol w="710381"/>
                <a:gridCol w="1066800"/>
                <a:gridCol w="1664109"/>
                <a:gridCol w="1856655"/>
                <a:gridCol w="1584634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+ Y + Z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0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 + Y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1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X + Y’ + Z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2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 + Y’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3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X’ + Y + 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4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X’ + Y + Z’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M</a:t>
                      </a:r>
                      <a:r>
                        <a:rPr lang="en-US" sz="2000" baseline="-25000" dirty="0" smtClean="0"/>
                        <a:t>5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X’ + Y’ + Z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6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X’ +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Y’ + Z’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r>
                        <a:rPr lang="en-US" sz="2000" baseline="-25000" dirty="0" smtClean="0"/>
                        <a:t>7 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0437"/>
            <a:ext cx="8991600" cy="51355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Boolean functions expressed as a </a:t>
            </a:r>
            <a:r>
              <a:rPr lang="en-US" sz="2400" i="1" dirty="0" smtClean="0"/>
              <a:t>sum of </a:t>
            </a:r>
            <a:r>
              <a:rPr lang="en-US" sz="2400" i="1" dirty="0" err="1" smtClean="0"/>
              <a:t>minterms</a:t>
            </a:r>
            <a:r>
              <a:rPr lang="en-US" sz="2400" i="1" dirty="0" smtClean="0"/>
              <a:t> </a:t>
            </a:r>
            <a:r>
              <a:rPr lang="en-US" sz="2400" dirty="0" smtClean="0"/>
              <a:t>or </a:t>
            </a:r>
            <a:r>
              <a:rPr lang="en-US" sz="2400" i="1" dirty="0" smtClean="0"/>
              <a:t>product of</a:t>
            </a:r>
          </a:p>
          <a:p>
            <a:pPr>
              <a:buNone/>
            </a:pPr>
            <a:r>
              <a:rPr lang="en-US" sz="2400" i="1" dirty="0" err="1" smtClean="0"/>
              <a:t>maxterm</a:t>
            </a:r>
            <a:r>
              <a:rPr lang="en-US" sz="2400" dirty="0" err="1" smtClean="0"/>
              <a:t>s</a:t>
            </a:r>
            <a:r>
              <a:rPr lang="en-US" sz="2400" dirty="0" smtClean="0"/>
              <a:t> are called </a:t>
            </a:r>
            <a:r>
              <a:rPr lang="en-US" sz="2400" b="1" dirty="0" smtClean="0"/>
              <a:t>canonical form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By </a:t>
            </a:r>
            <a:r>
              <a:rPr lang="en-US" sz="2400" b="1" dirty="0" err="1" smtClean="0">
                <a:solidFill>
                  <a:srgbClr val="00B050"/>
                </a:solidFill>
              </a:rPr>
              <a:t>MinTerms</a:t>
            </a:r>
            <a:r>
              <a:rPr lang="en-US" sz="2400" b="1" dirty="0" smtClean="0">
                <a:solidFill>
                  <a:srgbClr val="00B050"/>
                </a:solidFill>
              </a:rPr>
              <a:t>,  F = m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b="1" dirty="0" smtClean="0">
                <a:solidFill>
                  <a:srgbClr val="00B050"/>
                </a:solidFill>
              </a:rPr>
              <a:t>+ m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4</a:t>
            </a:r>
            <a:r>
              <a:rPr lang="en-US" sz="2400" b="1" dirty="0" smtClean="0">
                <a:solidFill>
                  <a:srgbClr val="00B050"/>
                </a:solidFill>
              </a:rPr>
              <a:t> + m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5</a:t>
            </a:r>
            <a:r>
              <a:rPr lang="en-US" sz="2400" b="1" dirty="0" smtClean="0">
                <a:solidFill>
                  <a:srgbClr val="00B050"/>
                </a:solidFill>
              </a:rPr>
              <a:t> = ∑(1, 3, 4, 5) </a:t>
            </a:r>
            <a:r>
              <a:rPr lang="en-US" sz="2400" dirty="0" smtClean="0"/>
              <a:t>(function gives 1)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By </a:t>
            </a:r>
            <a:r>
              <a:rPr lang="en-US" sz="2400" b="1" dirty="0" err="1" smtClean="0">
                <a:solidFill>
                  <a:srgbClr val="0070C0"/>
                </a:solidFill>
              </a:rPr>
              <a:t>MaxTerms</a:t>
            </a:r>
            <a:r>
              <a:rPr lang="en-US" sz="2400" b="1" dirty="0" smtClean="0">
                <a:solidFill>
                  <a:srgbClr val="0070C0"/>
                </a:solidFill>
              </a:rPr>
              <a:t>, F = M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0</a:t>
            </a:r>
            <a:r>
              <a:rPr lang="en-US" sz="2400" b="1" dirty="0" smtClean="0">
                <a:solidFill>
                  <a:srgbClr val="0070C0"/>
                </a:solidFill>
              </a:rPr>
              <a:t> M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 M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400" b="1" dirty="0" smtClean="0">
                <a:solidFill>
                  <a:srgbClr val="0070C0"/>
                </a:solidFill>
              </a:rPr>
              <a:t> M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7</a:t>
            </a:r>
            <a:r>
              <a:rPr lang="en-US" sz="2400" b="1" dirty="0" smtClean="0">
                <a:solidFill>
                  <a:srgbClr val="0070C0"/>
                </a:solidFill>
              </a:rPr>
              <a:t> = ∏ ( 0, 2, 6, 7) </a:t>
            </a:r>
            <a:r>
              <a:rPr lang="en-US" sz="2400" dirty="0" smtClean="0"/>
              <a:t>(function gives 0)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2987040"/>
          <a:ext cx="8153398" cy="3566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7200"/>
                <a:gridCol w="396964"/>
                <a:gridCol w="465909"/>
                <a:gridCol w="1475377"/>
                <a:gridCol w="1553029"/>
                <a:gridCol w="1475377"/>
                <a:gridCol w="1475377"/>
                <a:gridCol w="854165"/>
              </a:tblGrid>
              <a:tr h="1430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Y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/>
                        <a:t>MinTerms</a:t>
                      </a:r>
                      <a:endParaRPr lang="en-US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Designation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/>
                        <a:t>MaxTerms</a:t>
                      </a:r>
                      <a:endParaRPr lang="en-US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Designation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F</a:t>
                      </a:r>
                      <a:endParaRPr lang="en-US" sz="2000" b="0" baseline="-25000" dirty="0"/>
                    </a:p>
                  </a:txBody>
                  <a:tcPr/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X’Y’Z’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0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</a:t>
                      </a:r>
                      <a:r>
                        <a:rPr lang="en-US" sz="2000" b="0" baseline="0" dirty="0" smtClean="0"/>
                        <a:t> + Y + 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0 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X’Y’Z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1</a:t>
                      </a:r>
                      <a:endParaRPr lang="en-US" sz="2000" b="1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X + Y + 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1 </a:t>
                      </a:r>
                      <a:endParaRPr lang="en-US" sz="2000" b="1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X’YZ’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2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 + Y’ + 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2 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X’YZ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3</a:t>
                      </a:r>
                      <a:endParaRPr lang="en-US" sz="2000" b="1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 + Y’ + 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3 </a:t>
                      </a:r>
                      <a:endParaRPr lang="en-US" sz="2000" b="1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XY’Z’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4</a:t>
                      </a:r>
                      <a:endParaRPr lang="en-US" sz="2000" b="1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 + Y + 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4 </a:t>
                      </a:r>
                      <a:endParaRPr lang="en-US" sz="2000" b="1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XY’Z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m</a:t>
                      </a:r>
                      <a:r>
                        <a:rPr lang="en-US" sz="2000" b="1" baseline="-25000" dirty="0" smtClean="0"/>
                        <a:t>5</a:t>
                      </a:r>
                      <a:endParaRPr lang="en-US" sz="2000" b="1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 + Y + 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M</a:t>
                      </a:r>
                      <a:r>
                        <a:rPr lang="en-US" sz="2000" b="1" baseline="-25000" dirty="0" smtClean="0"/>
                        <a:t>5 </a:t>
                      </a:r>
                      <a:endParaRPr lang="en-US" sz="2000" b="1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XYZ’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6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 + Y’ + 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6 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500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XYZ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7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X’ +</a:t>
                      </a:r>
                      <a:r>
                        <a:rPr lang="en-US" sz="2000" b="0" baseline="0" dirty="0" smtClean="0"/>
                        <a:t> Y’ + Z’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r>
                        <a:rPr lang="en-US" sz="2000" b="1" baseline="-25000" dirty="0" smtClean="0"/>
                        <a:t>7 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</a:t>
                      </a:r>
                      <a:endParaRPr lang="en-US" sz="2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Conversion Between Canonical Forms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Function Expression in </a:t>
            </a:r>
            <a:r>
              <a:rPr lang="en-US" sz="3200" b="1" dirty="0" smtClean="0"/>
              <a:t>Canonical Form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Express the Boolean function </a:t>
            </a:r>
            <a:r>
              <a:rPr lang="en-US" sz="2400" b="1" i="1" dirty="0" smtClean="0"/>
              <a:t>F = A + B’C  as a sum of </a:t>
            </a:r>
            <a:r>
              <a:rPr lang="en-US" sz="2400" b="1" i="1" dirty="0" err="1" smtClean="0"/>
              <a:t>minterms</a:t>
            </a:r>
            <a:r>
              <a:rPr lang="en-US" sz="2400" b="1" i="1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(All variables must be present in each term)</a:t>
            </a:r>
          </a:p>
          <a:p>
            <a:pPr>
              <a:buNone/>
            </a:pPr>
            <a:r>
              <a:rPr lang="en-US" sz="2400" b="1" u="sng" dirty="0" smtClean="0"/>
              <a:t>Process: 1</a:t>
            </a:r>
          </a:p>
          <a:p>
            <a:r>
              <a:rPr lang="en-US" sz="2400" dirty="0" smtClean="0"/>
              <a:t>In each term, for each missing variable </a:t>
            </a:r>
            <a:r>
              <a:rPr lang="en-US" sz="2400" b="1" i="1" dirty="0" smtClean="0"/>
              <a:t>P</a:t>
            </a:r>
            <a:r>
              <a:rPr lang="en-US" sz="2400" dirty="0" smtClean="0"/>
              <a:t>, multiply </a:t>
            </a:r>
            <a:r>
              <a:rPr lang="en-US" sz="2400" b="1" i="1" dirty="0" smtClean="0"/>
              <a:t>(P+P’)</a:t>
            </a:r>
            <a:r>
              <a:rPr lang="en-US" sz="2400" dirty="0" smtClean="0"/>
              <a:t>, until all the variables appear in each term</a:t>
            </a:r>
          </a:p>
          <a:p>
            <a:r>
              <a:rPr lang="en-US" sz="2400" dirty="0" smtClean="0"/>
              <a:t>Finally, if same term appears multiple times, discard multiple copies</a:t>
            </a:r>
          </a:p>
          <a:p>
            <a:pPr>
              <a:buNone/>
            </a:pPr>
            <a:r>
              <a:rPr lang="en-US" sz="2400" dirty="0" smtClean="0"/>
              <a:t>F = A + B’C = A(B+B’) + B’C(A+A’) </a:t>
            </a:r>
          </a:p>
          <a:p>
            <a:pPr>
              <a:buNone/>
            </a:pPr>
            <a:r>
              <a:rPr lang="en-US" sz="2400" dirty="0" smtClean="0"/>
              <a:t>		     = AB + AB’ + B’CA + B’CA’</a:t>
            </a:r>
          </a:p>
          <a:p>
            <a:pPr>
              <a:buNone/>
            </a:pPr>
            <a:r>
              <a:rPr lang="en-US" sz="2400" dirty="0" smtClean="0"/>
              <a:t>		     = AB(C+C’) + AB’(C+C’) + B’CA + B’CA’</a:t>
            </a:r>
          </a:p>
          <a:p>
            <a:pPr>
              <a:buNone/>
            </a:pPr>
            <a:r>
              <a:rPr lang="en-US" sz="2400" dirty="0" smtClean="0"/>
              <a:t>		     = ABC + ABC’ + </a:t>
            </a:r>
            <a:r>
              <a:rPr lang="en-US" sz="2400" b="1" dirty="0" smtClean="0"/>
              <a:t>AB’C</a:t>
            </a:r>
            <a:r>
              <a:rPr lang="en-US" sz="2400" dirty="0" smtClean="0"/>
              <a:t> + AB’C’ + </a:t>
            </a:r>
            <a:r>
              <a:rPr lang="en-US" sz="2400" b="1" dirty="0" smtClean="0"/>
              <a:t>AB’C</a:t>
            </a:r>
            <a:r>
              <a:rPr lang="en-US" sz="2400" dirty="0" smtClean="0"/>
              <a:t> + A’B’C</a:t>
            </a:r>
          </a:p>
          <a:p>
            <a:pPr>
              <a:buNone/>
            </a:pPr>
            <a:r>
              <a:rPr lang="en-US" sz="2400" dirty="0" smtClean="0"/>
              <a:t>		     = ABC + ABC’ + AB’C + AB’C’ + A’B’C</a:t>
            </a:r>
            <a:br>
              <a:rPr lang="en-US" sz="2400" dirty="0" smtClean="0"/>
            </a:br>
            <a:r>
              <a:rPr lang="en-US" sz="2400" dirty="0" smtClean="0"/>
              <a:t>	     = m7 + m6 + m5 + m4 + m1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Conversion to </a:t>
            </a:r>
            <a:r>
              <a:rPr lang="en-US" sz="3200" b="1" dirty="0" smtClean="0"/>
              <a:t>Canonical Form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Express the Boolean function </a:t>
            </a:r>
            <a:r>
              <a:rPr lang="en-US" sz="2400" b="1" i="1" dirty="0" smtClean="0"/>
              <a:t>F = A + B’C  as a sum of </a:t>
            </a:r>
            <a:r>
              <a:rPr lang="en-US" sz="2400" b="1" i="1" dirty="0" err="1" smtClean="0"/>
              <a:t>minterms</a:t>
            </a:r>
            <a:r>
              <a:rPr lang="en-US" sz="2400" b="1" i="1" dirty="0" smtClean="0"/>
              <a:t>.</a:t>
            </a:r>
          </a:p>
          <a:p>
            <a:pPr>
              <a:buNone/>
            </a:pPr>
            <a:r>
              <a:rPr lang="en-US" sz="2400" b="1" u="sng" dirty="0" smtClean="0"/>
              <a:t>Process: 2</a:t>
            </a:r>
          </a:p>
          <a:p>
            <a:r>
              <a:rPr lang="en-US" sz="2400" dirty="0" smtClean="0"/>
              <a:t>Draw the Truth Table</a:t>
            </a:r>
          </a:p>
          <a:p>
            <a:r>
              <a:rPr lang="en-US" sz="2400" dirty="0" smtClean="0"/>
              <a:t>Read the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 from the </a:t>
            </a:r>
            <a:br>
              <a:rPr lang="en-US" sz="2400" dirty="0" smtClean="0"/>
            </a:br>
            <a:r>
              <a:rPr lang="en-US" sz="2400" dirty="0" smtClean="0"/>
              <a:t>truth table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 = m1 + m4 + m5 + m6 + m7</a:t>
            </a:r>
          </a:p>
          <a:p>
            <a:pPr>
              <a:buNone/>
            </a:pPr>
            <a:endParaRPr lang="en-US" sz="24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509" t="22917" r="29722" b="32292"/>
          <a:stretch>
            <a:fillRect/>
          </a:stretch>
        </p:blipFill>
        <p:spPr bwMode="auto">
          <a:xfrm>
            <a:off x="4547191" y="1524000"/>
            <a:ext cx="444440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Conversion to </a:t>
            </a:r>
            <a:r>
              <a:rPr lang="en-US" sz="3200" b="1" dirty="0" smtClean="0"/>
              <a:t>Canonical Form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Express the Boolean function F = </a:t>
            </a:r>
            <a:r>
              <a:rPr lang="en-US" sz="2400" b="1" dirty="0" err="1" smtClean="0"/>
              <a:t>xy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x’z</a:t>
            </a:r>
            <a:r>
              <a:rPr lang="en-US" sz="2400" b="1" dirty="0" smtClean="0"/>
              <a:t> as a product of </a:t>
            </a:r>
            <a:r>
              <a:rPr lang="en-US" sz="2400" b="1" dirty="0" err="1" smtClean="0"/>
              <a:t>maxterms</a:t>
            </a:r>
            <a:endParaRPr lang="en-US" sz="2400" b="1" dirty="0" smtClean="0"/>
          </a:p>
          <a:p>
            <a:pPr>
              <a:buNone/>
            </a:pPr>
            <a:r>
              <a:rPr lang="en-US" sz="2400" b="1" u="sng" dirty="0" smtClean="0"/>
              <a:t>Process: 1</a:t>
            </a:r>
          </a:p>
          <a:p>
            <a:r>
              <a:rPr lang="en-US" sz="2400" dirty="0" smtClean="0"/>
              <a:t>Convert the function into OR terms using the </a:t>
            </a:r>
            <a:r>
              <a:rPr lang="en-US" sz="2400" b="1" i="1" dirty="0" smtClean="0"/>
              <a:t>distributive law </a:t>
            </a:r>
          </a:p>
          <a:p>
            <a:pPr>
              <a:buNone/>
            </a:pPr>
            <a:r>
              <a:rPr lang="en-US" sz="2400" i="1" dirty="0" smtClean="0"/>
              <a:t>	   </a:t>
            </a:r>
            <a:r>
              <a:rPr lang="pl-PL" sz="2400" dirty="0" smtClean="0"/>
              <a:t>F </a:t>
            </a:r>
            <a:r>
              <a:rPr lang="en-US" sz="2400" dirty="0" smtClean="0"/>
              <a:t>	</a:t>
            </a:r>
            <a:r>
              <a:rPr lang="pl-PL" sz="2400" dirty="0" smtClean="0"/>
              <a:t>= </a:t>
            </a:r>
            <a:r>
              <a:rPr lang="pl-PL" sz="2400" b="1" dirty="0" smtClean="0"/>
              <a:t>xy</a:t>
            </a:r>
            <a:r>
              <a:rPr lang="pl-PL" sz="2400" dirty="0" smtClean="0"/>
              <a:t> + x</a:t>
            </a:r>
            <a:r>
              <a:rPr lang="en-US" sz="2400" dirty="0" smtClean="0"/>
              <a:t>’</a:t>
            </a:r>
            <a:r>
              <a:rPr lang="pl-PL" sz="2400" dirty="0" smtClean="0"/>
              <a:t>z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     	= </a:t>
            </a:r>
            <a:r>
              <a:rPr lang="pl-PL" sz="2400" b="1" dirty="0" smtClean="0">
                <a:solidFill>
                  <a:srgbClr val="C00000"/>
                </a:solidFill>
              </a:rPr>
              <a:t>(xy + x</a:t>
            </a:r>
            <a:r>
              <a:rPr lang="en-US" sz="2400" b="1" dirty="0" smtClean="0">
                <a:solidFill>
                  <a:srgbClr val="C00000"/>
                </a:solidFill>
              </a:rPr>
              <a:t>’</a:t>
            </a:r>
            <a:r>
              <a:rPr lang="pl-PL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</a:rPr>
              <a:t>(xy + z)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	= </a:t>
            </a:r>
            <a:r>
              <a:rPr lang="en-US" sz="2400" b="1" dirty="0" smtClean="0">
                <a:solidFill>
                  <a:srgbClr val="C00000"/>
                </a:solidFill>
              </a:rPr>
              <a:t>(x + x’)(y + x’) </a:t>
            </a:r>
            <a:r>
              <a:rPr lang="en-US" sz="2400" b="1" dirty="0" smtClean="0">
                <a:solidFill>
                  <a:srgbClr val="00B050"/>
                </a:solidFill>
              </a:rPr>
              <a:t>(x + z)(y + z)</a:t>
            </a:r>
          </a:p>
          <a:p>
            <a:pPr>
              <a:buNone/>
            </a:pPr>
            <a:r>
              <a:rPr lang="en-US" sz="2400" dirty="0" smtClean="0"/>
              <a:t>		= (x’ + y)(x + z)(y + z)</a:t>
            </a:r>
          </a:p>
          <a:p>
            <a:r>
              <a:rPr lang="en-US" sz="2400" dirty="0" smtClean="0"/>
              <a:t>For each missing variable </a:t>
            </a:r>
            <a:r>
              <a:rPr lang="en-US" sz="2400" b="1" i="1" dirty="0" smtClean="0"/>
              <a:t>P</a:t>
            </a:r>
            <a:r>
              <a:rPr lang="en-US" sz="2400" dirty="0" smtClean="0"/>
              <a:t>, add the </a:t>
            </a:r>
            <a:r>
              <a:rPr lang="en-US" sz="2400" b="1" i="1" dirty="0" smtClean="0"/>
              <a:t>PP’ </a:t>
            </a:r>
            <a:r>
              <a:rPr lang="en-US" sz="2400" dirty="0" smtClean="0"/>
              <a:t>with each term, until all the variables appear in each term.  </a:t>
            </a:r>
          </a:p>
          <a:p>
            <a:pPr>
              <a:buNone/>
            </a:pPr>
            <a:r>
              <a:rPr lang="pl-PL" sz="2400" dirty="0" smtClean="0"/>
              <a:t>F =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(x’ + y)</a:t>
            </a:r>
            <a:r>
              <a:rPr lang="en-US" sz="2400" b="1" dirty="0" smtClean="0">
                <a:solidFill>
                  <a:srgbClr val="00B050"/>
                </a:solidFill>
              </a:rPr>
              <a:t>(x + z)</a:t>
            </a:r>
            <a:r>
              <a:rPr lang="en-US" sz="2400" b="1" dirty="0" smtClean="0">
                <a:solidFill>
                  <a:srgbClr val="0070C0"/>
                </a:solidFill>
              </a:rPr>
              <a:t>(y + z) </a:t>
            </a:r>
            <a:r>
              <a:rPr lang="en-US" sz="2400" dirty="0" smtClean="0"/>
              <a:t>=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u="sng" dirty="0" smtClean="0">
                <a:solidFill>
                  <a:srgbClr val="C00000"/>
                </a:solidFill>
              </a:rPr>
              <a:t>x’ + y </a:t>
            </a:r>
            <a:r>
              <a:rPr lang="en-US" sz="2400" b="1" dirty="0" smtClean="0">
                <a:solidFill>
                  <a:srgbClr val="C00000"/>
                </a:solidFill>
              </a:rPr>
              <a:t>+ </a:t>
            </a:r>
            <a:r>
              <a:rPr lang="en-US" sz="2400" b="1" dirty="0" err="1" smtClean="0">
                <a:solidFill>
                  <a:srgbClr val="C00000"/>
                </a:solidFill>
              </a:rPr>
              <a:t>zz</a:t>
            </a:r>
            <a:r>
              <a:rPr lang="en-US" sz="2400" b="1" dirty="0" smtClean="0">
                <a:solidFill>
                  <a:srgbClr val="C00000"/>
                </a:solidFill>
              </a:rPr>
              <a:t>’) 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u="sng" dirty="0" smtClean="0">
                <a:solidFill>
                  <a:srgbClr val="00B050"/>
                </a:solidFill>
              </a:rPr>
              <a:t>x + z </a:t>
            </a:r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 smtClean="0">
                <a:solidFill>
                  <a:srgbClr val="00B050"/>
                </a:solidFill>
              </a:rPr>
              <a:t>yy</a:t>
            </a:r>
            <a:r>
              <a:rPr lang="en-US" sz="2400" b="1" dirty="0" smtClean="0">
                <a:solidFill>
                  <a:srgbClr val="00B050"/>
                </a:solidFill>
              </a:rPr>
              <a:t>’)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u="sng" dirty="0" smtClean="0">
                <a:solidFill>
                  <a:srgbClr val="0070C0"/>
                </a:solidFill>
              </a:rPr>
              <a:t>y + z </a:t>
            </a:r>
            <a:r>
              <a:rPr lang="en-US" sz="2400" b="1" dirty="0" smtClean="0">
                <a:solidFill>
                  <a:srgbClr val="0070C0"/>
                </a:solidFill>
              </a:rPr>
              <a:t>+ xx’)</a:t>
            </a:r>
          </a:p>
          <a:p>
            <a:pPr>
              <a:buNone/>
            </a:pPr>
            <a:r>
              <a:rPr lang="en-US" sz="2400" dirty="0" smtClean="0"/>
              <a:t> = </a:t>
            </a:r>
            <a:r>
              <a:rPr lang="en-US" sz="2400" b="1" dirty="0" smtClean="0">
                <a:solidFill>
                  <a:srgbClr val="C00000"/>
                </a:solidFill>
              </a:rPr>
              <a:t>(x’ + y + z)(x’ + y + z’) </a:t>
            </a:r>
            <a:r>
              <a:rPr lang="en-US" sz="2400" b="1" dirty="0" smtClean="0">
                <a:solidFill>
                  <a:srgbClr val="00B050"/>
                </a:solidFill>
              </a:rPr>
              <a:t>(x + y + z)(x + y’ + z) </a:t>
            </a:r>
            <a:r>
              <a:rPr lang="en-US" sz="2400" b="1" dirty="0" smtClean="0">
                <a:solidFill>
                  <a:srgbClr val="0070C0"/>
                </a:solidFill>
              </a:rPr>
              <a:t>(x + y + z)(x’ + y + z)</a:t>
            </a:r>
          </a:p>
          <a:p>
            <a:pPr>
              <a:buNone/>
            </a:pPr>
            <a:r>
              <a:rPr lang="en-US" sz="2400" b="1" dirty="0" smtClean="0"/>
              <a:t>= (x’ + y + z)(x’ + y + z’) (x + y + z)(x + y’ + z)</a:t>
            </a:r>
            <a:endParaRPr lang="en-US" sz="24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2667000"/>
            <a:ext cx="3200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</a:rPr>
              <a:t>Distributive Law: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X(Y+Z) = XY + XZ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X+(YZ) = (X+Y) (X+Z)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Conversion to </a:t>
            </a:r>
            <a:r>
              <a:rPr lang="en-US" sz="3200" b="1" dirty="0" smtClean="0"/>
              <a:t>Canonical Form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Express the Boolean function F = </a:t>
            </a:r>
            <a:r>
              <a:rPr lang="en-US" sz="2400" b="1" dirty="0" err="1" smtClean="0"/>
              <a:t>xy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x’z</a:t>
            </a:r>
            <a:r>
              <a:rPr lang="en-US" sz="2400" b="1" dirty="0" smtClean="0"/>
              <a:t> as a product of </a:t>
            </a:r>
            <a:r>
              <a:rPr lang="en-US" sz="2400" b="1" dirty="0" err="1" smtClean="0"/>
              <a:t>maxterms</a:t>
            </a:r>
            <a:endParaRPr lang="en-US" sz="2400" b="1" dirty="0" smtClean="0"/>
          </a:p>
          <a:p>
            <a:pPr>
              <a:buNone/>
            </a:pPr>
            <a:r>
              <a:rPr lang="en-US" sz="2400" b="1" u="sng" dirty="0" smtClean="0"/>
              <a:t>Process: 2</a:t>
            </a:r>
          </a:p>
          <a:p>
            <a:r>
              <a:rPr lang="en-US" sz="2400" dirty="0" smtClean="0"/>
              <a:t>Draw the Truth Table</a:t>
            </a:r>
          </a:p>
          <a:p>
            <a:r>
              <a:rPr lang="en-US" sz="2400" dirty="0" smtClean="0"/>
              <a:t>Read the </a:t>
            </a:r>
            <a:r>
              <a:rPr lang="en-US" sz="2400" dirty="0" err="1" smtClean="0"/>
              <a:t>maxterms</a:t>
            </a:r>
            <a:r>
              <a:rPr lang="en-US" sz="2400" dirty="0" smtClean="0"/>
              <a:t> from the </a:t>
            </a:r>
            <a:br>
              <a:rPr lang="en-US" sz="2400" dirty="0" smtClean="0"/>
            </a:br>
            <a:r>
              <a:rPr lang="en-US" sz="2400" dirty="0" smtClean="0"/>
              <a:t>truth table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F </a:t>
            </a:r>
            <a:r>
              <a:rPr lang="en-US" sz="2400" b="1" dirty="0" smtClean="0"/>
              <a:t>=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5</a:t>
            </a: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752600"/>
          <a:ext cx="3505200" cy="426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 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600" dirty="0" smtClean="0"/>
              <a:t>Each term in the function may contain one, two, or any number of literals</a:t>
            </a:r>
            <a:br>
              <a:rPr lang="en-US" sz="2600" dirty="0" smtClean="0"/>
            </a:br>
            <a:r>
              <a:rPr lang="en-US" sz="2600" i="1" dirty="0" smtClean="0"/>
              <a:t>F = y + </a:t>
            </a:r>
            <a:r>
              <a:rPr lang="en-US" sz="2600" i="1" dirty="0" err="1" smtClean="0"/>
              <a:t>xy</a:t>
            </a:r>
            <a:r>
              <a:rPr lang="en-US" sz="2600" i="1" dirty="0" smtClean="0"/>
              <a:t> + xyz</a:t>
            </a:r>
            <a:endParaRPr lang="en-US" sz="2600" dirty="0" smtClean="0"/>
          </a:p>
          <a:p>
            <a:pPr marL="514350" indent="-514350"/>
            <a:r>
              <a:rPr lang="en-US" sz="2600" dirty="0" smtClean="0"/>
              <a:t>Either the </a:t>
            </a:r>
            <a:r>
              <a:rPr lang="en-US" sz="2600" b="1" i="1" dirty="0" smtClean="0"/>
              <a:t>sum of products </a:t>
            </a:r>
            <a:r>
              <a:rPr lang="en-US" sz="2600" dirty="0" smtClean="0"/>
              <a:t>or the </a:t>
            </a:r>
            <a:r>
              <a:rPr lang="en-US" sz="2600" b="1" i="1" dirty="0" smtClean="0"/>
              <a:t>products of sums, not both!</a:t>
            </a:r>
            <a:endParaRPr lang="en-US" sz="2600" i="1" dirty="0" smtClean="0"/>
          </a:p>
          <a:p>
            <a:pPr marL="514350" indent="-514350">
              <a:buNone/>
            </a:pPr>
            <a:r>
              <a:rPr lang="en-US" sz="2600" dirty="0" smtClean="0"/>
              <a:t>F =</a:t>
            </a:r>
            <a:r>
              <a:rPr lang="en-US" sz="2600" i="1" dirty="0" smtClean="0"/>
              <a:t> </a:t>
            </a:r>
            <a:r>
              <a:rPr lang="en-US" sz="2600" dirty="0" smtClean="0"/>
              <a:t>AB + C(D + E)  </a:t>
            </a:r>
            <a:r>
              <a:rPr lang="en-US" sz="2600" i="1" dirty="0" smtClean="0">
                <a:sym typeface="Wingdings" pitchFamily="2" charset="2"/>
              </a:rPr>
              <a:t> Non Standard Form</a:t>
            </a:r>
          </a:p>
          <a:p>
            <a:pPr marL="514350" indent="-514350">
              <a:buNone/>
            </a:pPr>
            <a:r>
              <a:rPr lang="en-US" sz="2600" b="1" i="1" dirty="0" smtClean="0">
                <a:sym typeface="Wingdings" pitchFamily="2" charset="2"/>
              </a:rPr>
              <a:t>   = </a:t>
            </a:r>
            <a:r>
              <a:rPr lang="en-US" sz="2600" dirty="0" smtClean="0"/>
              <a:t>AB + CD + CE </a:t>
            </a:r>
            <a:r>
              <a:rPr lang="en-US" sz="2600" i="1" dirty="0" smtClean="0">
                <a:sym typeface="Wingdings" pitchFamily="2" charset="2"/>
              </a:rPr>
              <a:t> Standard Form</a:t>
            </a:r>
            <a:endParaRPr lang="en-US" sz="2600" b="1" i="1" dirty="0" smtClean="0"/>
          </a:p>
          <a:p>
            <a:pPr marL="514350" indent="-514350">
              <a:buNone/>
            </a:pPr>
            <a:r>
              <a:rPr lang="en-US" sz="2800" b="1" i="1" dirty="0" smtClean="0"/>
              <a:t>Some Standard Functions: </a:t>
            </a:r>
          </a:p>
          <a:p>
            <a:pPr marL="514350" indent="-514350">
              <a:buNone/>
            </a:pPr>
            <a:r>
              <a:rPr lang="en-US" sz="2800" i="1" dirty="0" smtClean="0"/>
              <a:t>			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y’ + </a:t>
            </a:r>
            <a:r>
              <a:rPr lang="en-US" sz="2800" dirty="0" err="1" smtClean="0"/>
              <a:t>xy</a:t>
            </a:r>
            <a:r>
              <a:rPr lang="en-US" sz="2800" dirty="0" smtClean="0"/>
              <a:t> + </a:t>
            </a:r>
            <a:r>
              <a:rPr lang="en-US" sz="2800" dirty="0" err="1" smtClean="0"/>
              <a:t>x’yz</a:t>
            </a:r>
            <a:r>
              <a:rPr lang="en-US" sz="2800" dirty="0" smtClean="0"/>
              <a:t>’  (sum of products)</a:t>
            </a:r>
          </a:p>
          <a:p>
            <a:pPr marL="514350" indent="-514350">
              <a:buNone/>
            </a:pPr>
            <a:r>
              <a:rPr lang="en-US" sz="2800" b="1" i="1" dirty="0" smtClean="0"/>
              <a:t>			</a:t>
            </a:r>
            <a:r>
              <a:rPr lang="en-US" sz="2600" dirty="0" smtClean="0"/>
              <a:t>F2 = x(y’ + z)(x’ + y + z’) (product of sums)</a:t>
            </a:r>
            <a:endParaRPr lang="en-US" sz="2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2474" t="30208" r="9004" b="13542"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Common Logical operations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9458" t="10417" r="16032" b="29167"/>
          <a:stretch>
            <a:fillRect/>
          </a:stretch>
        </p:blipFill>
        <p:spPr bwMode="auto">
          <a:xfrm>
            <a:off x="457200" y="990600"/>
            <a:ext cx="8305800" cy="546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Common Logical operations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0044" t="15625" r="17204" b="22917"/>
          <a:stretch>
            <a:fillRect/>
          </a:stretch>
        </p:blipFill>
        <p:spPr bwMode="auto">
          <a:xfrm>
            <a:off x="457200" y="1066800"/>
            <a:ext cx="8305800" cy="5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XY’ + X’Z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838200"/>
          <a:ext cx="7010402" cy="37338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9600"/>
                <a:gridCol w="803519"/>
                <a:gridCol w="803519"/>
                <a:gridCol w="797692"/>
                <a:gridCol w="896679"/>
                <a:gridCol w="1000007"/>
                <a:gridCol w="1019695"/>
                <a:gridCol w="1019691"/>
              </a:tblGrid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X’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Y’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XY’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X’Z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6896" t="60417" r="13104" b="20833"/>
          <a:stretch>
            <a:fillRect/>
          </a:stretch>
        </p:blipFill>
        <p:spPr bwMode="auto">
          <a:xfrm>
            <a:off x="1048656" y="4742543"/>
            <a:ext cx="75438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05800" y="55742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X’Y’Z + X’YZ + XY’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397" y="838201"/>
          <a:ext cx="7924802" cy="3291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0820"/>
                <a:gridCol w="792983"/>
                <a:gridCol w="792983"/>
                <a:gridCol w="787232"/>
                <a:gridCol w="884921"/>
                <a:gridCol w="986895"/>
                <a:gridCol w="1006324"/>
                <a:gridCol w="1006324"/>
                <a:gridCol w="1006320"/>
              </a:tblGrid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X’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Y’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X’Y’Z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X’YZ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XY’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37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311" t="17708" r="12152" b="40625"/>
          <a:stretch>
            <a:fillRect/>
          </a:stretch>
        </p:blipFill>
        <p:spPr bwMode="auto">
          <a:xfrm>
            <a:off x="1539242" y="4171072"/>
            <a:ext cx="608075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304800"/>
          <a:ext cx="2971800" cy="57912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1054"/>
                <a:gridCol w="553264"/>
                <a:gridCol w="553264"/>
                <a:gridCol w="702109"/>
                <a:gridCol w="702109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36896" t="60417" r="13104" b="20833"/>
          <a:stretch>
            <a:fillRect/>
          </a:stretch>
        </p:blipFill>
        <p:spPr bwMode="auto">
          <a:xfrm>
            <a:off x="3733800" y="304800"/>
            <a:ext cx="4978394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34400" y="990600"/>
            <a:ext cx="381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6311" t="17708" r="12152" b="40625"/>
          <a:stretch>
            <a:fillRect/>
          </a:stretch>
        </p:blipFill>
        <p:spPr bwMode="auto">
          <a:xfrm>
            <a:off x="3505200" y="3048000"/>
            <a:ext cx="54620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95800" y="59436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X’Y’Z + X’YZ + XY’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057400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XY’ + X’Z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F(x, y, z)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x’z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yz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  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x’z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yz.1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951872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Postulate 5(a)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3547404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Postulate 4(a)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4320" y="4654060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Theorem 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9982" t="55208" r="32065" b="20833"/>
          <a:stretch>
            <a:fillRect/>
          </a:stretch>
        </p:blipFill>
        <p:spPr bwMode="auto">
          <a:xfrm>
            <a:off x="1752600" y="28194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CANONICAL FORMS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to express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function algebraically from a given truth table?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77863" y="2438400"/>
          <a:ext cx="5470537" cy="4114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11258"/>
                <a:gridCol w="1333508"/>
                <a:gridCol w="1333508"/>
                <a:gridCol w="1692263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2438400"/>
            <a:ext cx="26670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19200" y="2514600"/>
          <a:ext cx="7086598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799"/>
                <a:gridCol w="1066800"/>
                <a:gridCol w="990600"/>
                <a:gridCol w="1143000"/>
                <a:gridCol w="1726689"/>
                <a:gridCol w="1473710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X’Y’Z’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X’Y’Z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XY’Z’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XY’Z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6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7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Minterms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)=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X’Y’Z+X’YZ+XY’Z’+XY’Z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     =∑(1, 3, 4, 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19200" y="2727960"/>
          <a:ext cx="7086598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799"/>
                <a:gridCol w="1066800"/>
                <a:gridCol w="990600"/>
                <a:gridCol w="1143000"/>
                <a:gridCol w="1726689"/>
                <a:gridCol w="1473710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baseline="-250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X’Y’Z’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X’Y’Z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X’YZ’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X’YZ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XY’Z’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XY’Z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XYZ’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6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XYZ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r>
                        <a:rPr lang="en-US" sz="2400" baseline="-25000" dirty="0" smtClean="0"/>
                        <a:t>7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1305</Words>
  <Application>Microsoft Office PowerPoint</Application>
  <PresentationFormat>On-screen Show (4:3)</PresentationFormat>
  <Paragraphs>761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2:  Boolean Algebra and Logic Gates </vt:lpstr>
      <vt:lpstr>Slide 2</vt:lpstr>
      <vt:lpstr>F1= XY’ + X’Z</vt:lpstr>
      <vt:lpstr>F2= X’Y’Z + X’YZ + XY’ </vt:lpstr>
      <vt:lpstr>Slide 5</vt:lpstr>
      <vt:lpstr>Slide 6</vt:lpstr>
      <vt:lpstr>CANONICAL FORMS</vt:lpstr>
      <vt:lpstr>Summation of Minterms</vt:lpstr>
      <vt:lpstr>Summation of Minterms</vt:lpstr>
      <vt:lpstr>Summation of Minterms</vt:lpstr>
      <vt:lpstr>Multiplication of Maxterms</vt:lpstr>
      <vt:lpstr>Multiplication of Maxterms</vt:lpstr>
      <vt:lpstr>Multiplication of Max terms</vt:lpstr>
      <vt:lpstr>Conversion Between Canonical Forms</vt:lpstr>
      <vt:lpstr>Function Expression in Canonical Form</vt:lpstr>
      <vt:lpstr>Conversion to Canonical Form</vt:lpstr>
      <vt:lpstr>Conversion to Canonical Form</vt:lpstr>
      <vt:lpstr>Conversion to Canonical Form</vt:lpstr>
      <vt:lpstr>Standard Form</vt:lpstr>
      <vt:lpstr>Common Logical operations</vt:lpstr>
      <vt:lpstr>Common Logical operations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Anne</cp:lastModifiedBy>
  <cp:revision>79</cp:revision>
  <dcterms:created xsi:type="dcterms:W3CDTF">2006-08-16T00:00:00Z</dcterms:created>
  <dcterms:modified xsi:type="dcterms:W3CDTF">2014-07-14T13:03:06Z</dcterms:modified>
</cp:coreProperties>
</file>