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1"/>
  </p:notesMasterIdLst>
  <p:handoutMasterIdLst>
    <p:handoutMasterId r:id="rId112"/>
  </p:handoutMasterIdLst>
  <p:sldIdLst>
    <p:sldId id="256" r:id="rId2"/>
    <p:sldId id="276" r:id="rId3"/>
    <p:sldId id="275" r:id="rId4"/>
    <p:sldId id="277" r:id="rId5"/>
    <p:sldId id="274" r:id="rId6"/>
    <p:sldId id="278" r:id="rId7"/>
    <p:sldId id="279" r:id="rId8"/>
    <p:sldId id="258" r:id="rId9"/>
    <p:sldId id="259" r:id="rId10"/>
    <p:sldId id="260" r:id="rId11"/>
    <p:sldId id="261" r:id="rId12"/>
    <p:sldId id="262" r:id="rId13"/>
    <p:sldId id="268" r:id="rId14"/>
    <p:sldId id="269" r:id="rId15"/>
    <p:sldId id="265" r:id="rId16"/>
    <p:sldId id="266" r:id="rId17"/>
    <p:sldId id="267" r:id="rId18"/>
    <p:sldId id="270" r:id="rId19"/>
    <p:sldId id="271" r:id="rId20"/>
    <p:sldId id="272" r:id="rId21"/>
    <p:sldId id="371" r:id="rId22"/>
    <p:sldId id="372" r:id="rId23"/>
    <p:sldId id="257" r:id="rId24"/>
    <p:sldId id="293" r:id="rId25"/>
    <p:sldId id="281" r:id="rId26"/>
    <p:sldId id="368" r:id="rId27"/>
    <p:sldId id="373" r:id="rId28"/>
    <p:sldId id="377" r:id="rId29"/>
    <p:sldId id="378" r:id="rId30"/>
    <p:sldId id="380" r:id="rId31"/>
    <p:sldId id="379" r:id="rId32"/>
    <p:sldId id="381" r:id="rId33"/>
    <p:sldId id="369" r:id="rId34"/>
    <p:sldId id="370" r:id="rId35"/>
    <p:sldId id="284" r:id="rId36"/>
    <p:sldId id="382" r:id="rId37"/>
    <p:sldId id="383" r:id="rId38"/>
    <p:sldId id="384" r:id="rId39"/>
    <p:sldId id="285" r:id="rId40"/>
    <p:sldId id="389" r:id="rId41"/>
    <p:sldId id="390" r:id="rId42"/>
    <p:sldId id="388" r:id="rId43"/>
    <p:sldId id="387" r:id="rId44"/>
    <p:sldId id="286" r:id="rId45"/>
    <p:sldId id="287" r:id="rId46"/>
    <p:sldId id="298" r:id="rId47"/>
    <p:sldId id="316" r:id="rId48"/>
    <p:sldId id="301" r:id="rId49"/>
    <p:sldId id="302" r:id="rId50"/>
    <p:sldId id="308" r:id="rId51"/>
    <p:sldId id="303" r:id="rId52"/>
    <p:sldId id="304" r:id="rId53"/>
    <p:sldId id="305" r:id="rId54"/>
    <p:sldId id="307" r:id="rId55"/>
    <p:sldId id="310" r:id="rId56"/>
    <p:sldId id="311" r:id="rId57"/>
    <p:sldId id="312" r:id="rId58"/>
    <p:sldId id="313" r:id="rId59"/>
    <p:sldId id="314" r:id="rId60"/>
    <p:sldId id="317" r:id="rId61"/>
    <p:sldId id="318" r:id="rId62"/>
    <p:sldId id="320" r:id="rId63"/>
    <p:sldId id="319" r:id="rId64"/>
    <p:sldId id="333" r:id="rId65"/>
    <p:sldId id="330" r:id="rId66"/>
    <p:sldId id="331" r:id="rId67"/>
    <p:sldId id="332" r:id="rId68"/>
    <p:sldId id="321" r:id="rId69"/>
    <p:sldId id="323" r:id="rId70"/>
    <p:sldId id="391" r:id="rId71"/>
    <p:sldId id="324" r:id="rId72"/>
    <p:sldId id="328" r:id="rId73"/>
    <p:sldId id="325" r:id="rId74"/>
    <p:sldId id="326" r:id="rId75"/>
    <p:sldId id="355" r:id="rId76"/>
    <p:sldId id="358" r:id="rId77"/>
    <p:sldId id="359" r:id="rId78"/>
    <p:sldId id="394" r:id="rId79"/>
    <p:sldId id="393" r:id="rId80"/>
    <p:sldId id="395" r:id="rId81"/>
    <p:sldId id="396" r:id="rId82"/>
    <p:sldId id="397" r:id="rId83"/>
    <p:sldId id="398" r:id="rId84"/>
    <p:sldId id="399" r:id="rId85"/>
    <p:sldId id="400" r:id="rId86"/>
    <p:sldId id="403" r:id="rId87"/>
    <p:sldId id="402" r:id="rId88"/>
    <p:sldId id="362" r:id="rId89"/>
    <p:sldId id="350" r:id="rId90"/>
    <p:sldId id="336" r:id="rId91"/>
    <p:sldId id="337" r:id="rId92"/>
    <p:sldId id="338" r:id="rId93"/>
    <p:sldId id="339" r:id="rId94"/>
    <p:sldId id="340" r:id="rId95"/>
    <p:sldId id="341" r:id="rId96"/>
    <p:sldId id="342" r:id="rId97"/>
    <p:sldId id="343" r:id="rId98"/>
    <p:sldId id="344" r:id="rId99"/>
    <p:sldId id="345" r:id="rId100"/>
    <p:sldId id="392" r:id="rId101"/>
    <p:sldId id="346" r:id="rId102"/>
    <p:sldId id="347" r:id="rId103"/>
    <p:sldId id="348" r:id="rId104"/>
    <p:sldId id="349" r:id="rId105"/>
    <p:sldId id="363" r:id="rId106"/>
    <p:sldId id="364" r:id="rId107"/>
    <p:sldId id="365" r:id="rId108"/>
    <p:sldId id="366" r:id="rId109"/>
    <p:sldId id="367" r:id="rId1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87814" autoAdjust="0"/>
  </p:normalViewPr>
  <p:slideViewPr>
    <p:cSldViewPr snapToGrid="0">
      <p:cViewPr>
        <p:scale>
          <a:sx n="60" d="100"/>
          <a:sy n="60" d="100"/>
        </p:scale>
        <p:origin x="-74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DAA8-2571-4EEF-8A14-844D596EE726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B613-7FED-4192-8E5B-1481EA2AE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33E0B-8985-4C80-9212-0E2B041D2DB7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E32228-077E-4C6D-9838-E60F51038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EE888-DA19-4717-B4AA-7466C3E5E3DB}" type="slidenum">
              <a:rPr lang="en-US"/>
              <a:pPr/>
              <a:t>7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4C3229-4911-4607-9BDA-E3B8C49EFA4D}" type="slidenum">
              <a:rPr lang="en-US"/>
              <a:pPr/>
              <a:t>16</a:t>
            </a:fld>
            <a:endParaRPr lang="en-US"/>
          </a:p>
        </p:txBody>
      </p:sp>
      <p:sp>
        <p:nvSpPr>
          <p:cNvPr id="76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6EAE-1918-4F10-B866-1A9E67C30873}" type="slidenum">
              <a:rPr lang="en-US"/>
              <a:pPr/>
              <a:t>17</a:t>
            </a:fld>
            <a:endParaRPr lang="en-US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9F0A7-2607-4D19-B834-9ECBA7E685F1}" type="slidenum">
              <a:rPr lang="en-US"/>
              <a:pPr/>
              <a:t>18</a:t>
            </a:fld>
            <a:endParaRPr lang="en-US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A6C30-1785-4CAD-A7C2-FEE6ECFC7498}" type="slidenum">
              <a:rPr lang="en-US"/>
              <a:pPr/>
              <a:t>19</a:t>
            </a:fld>
            <a:endParaRPr lang="en-US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5381E-3C9E-4946-B255-12EC8EC2C6BA}" type="slidenum">
              <a:rPr lang="en-US"/>
              <a:pPr/>
              <a:t>20</a:t>
            </a:fld>
            <a:endParaRPr lang="en-US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5381E-3C9E-4946-B255-12EC8EC2C6BA}" type="slidenum">
              <a:rPr lang="en-US"/>
              <a:pPr/>
              <a:t>21</a:t>
            </a:fld>
            <a:endParaRPr lang="en-US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5381E-3C9E-4946-B255-12EC8EC2C6BA}" type="slidenum">
              <a:rPr lang="en-US"/>
              <a:pPr/>
              <a:t>22</a:t>
            </a:fld>
            <a:endParaRPr lang="en-US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C773E-34C1-4ED7-AA67-100FD80B9A37}" type="slidenum">
              <a:rPr lang="en-US"/>
              <a:pPr/>
              <a:t>25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6F242-7D03-47FE-9647-8FC2C8032351}" type="slidenum">
              <a:rPr lang="en-US"/>
              <a:pPr/>
              <a:t>26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6F242-7D03-47FE-9647-8FC2C8032351}" type="slidenum">
              <a:rPr lang="en-US"/>
              <a:pPr/>
              <a:t>27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EE888-DA19-4717-B4AA-7466C3E5E3DB}" type="slidenum">
              <a:rPr lang="en-US"/>
              <a:pPr/>
              <a:t>8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6F242-7D03-47FE-9647-8FC2C8032351}" type="slidenum">
              <a:rPr lang="en-US"/>
              <a:pPr/>
              <a:t>28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6F242-7D03-47FE-9647-8FC2C8032351}" type="slidenum">
              <a:rPr lang="en-US"/>
              <a:pPr/>
              <a:t>29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6F242-7D03-47FE-9647-8FC2C8032351}" type="slidenum">
              <a:rPr lang="en-US"/>
              <a:pPr/>
              <a:t>30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6F242-7D03-47FE-9647-8FC2C8032351}" type="slidenum">
              <a:rPr lang="en-US"/>
              <a:pPr/>
              <a:t>31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6F242-7D03-47FE-9647-8FC2C8032351}" type="slidenum">
              <a:rPr lang="en-US"/>
              <a:pPr/>
              <a:t>32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6F242-7D03-47FE-9647-8FC2C8032351}" type="slidenum">
              <a:rPr lang="en-US"/>
              <a:pPr/>
              <a:t>33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32228-077E-4C6D-9838-E60F51038F3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D26A9-C49B-4ABC-954D-65C972D8EF7A}" type="slidenum">
              <a:rPr lang="en-US"/>
              <a:pPr/>
              <a:t>35</a:t>
            </a:fld>
            <a:endParaRPr lang="en-US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D26A9-C49B-4ABC-954D-65C972D8EF7A}" type="slidenum">
              <a:rPr lang="en-US"/>
              <a:pPr/>
              <a:t>36</a:t>
            </a:fld>
            <a:endParaRPr lang="en-US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D26A9-C49B-4ABC-954D-65C972D8EF7A}" type="slidenum">
              <a:rPr lang="en-US"/>
              <a:pPr/>
              <a:t>37</a:t>
            </a:fld>
            <a:endParaRPr lang="en-US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69ADF-4B66-4E42-9E2E-91F363E35735}" type="slidenum">
              <a:rPr lang="en-US"/>
              <a:pPr/>
              <a:t>9</a:t>
            </a:fld>
            <a:endParaRPr lang="en-US"/>
          </a:p>
        </p:txBody>
      </p:sp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D26A9-C49B-4ABC-954D-65C972D8EF7A}" type="slidenum">
              <a:rPr lang="en-US"/>
              <a:pPr/>
              <a:t>38</a:t>
            </a:fld>
            <a:endParaRPr lang="en-US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6ECB2-522E-408F-B7F9-6A4C3730018E}" type="slidenum">
              <a:rPr lang="en-US"/>
              <a:pPr/>
              <a:t>39</a:t>
            </a:fld>
            <a:endParaRPr lang="en-US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F1CD4-4121-4FEA-9AB2-24F13BE4D70D}" type="slidenum">
              <a:rPr lang="en-US"/>
              <a:pPr/>
              <a:t>40</a:t>
            </a:fld>
            <a:endParaRPr lang="en-US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D26A9-C49B-4ABC-954D-65C972D8EF7A}" type="slidenum">
              <a:rPr lang="en-US"/>
              <a:pPr/>
              <a:t>42</a:t>
            </a:fld>
            <a:endParaRPr lang="en-US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D26A9-C49B-4ABC-954D-65C972D8EF7A}" type="slidenum">
              <a:rPr lang="en-US"/>
              <a:pPr/>
              <a:t>43</a:t>
            </a:fld>
            <a:endParaRPr lang="en-US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6135C-0E24-48F5-AA98-C7ACE629F0D4}" type="slidenum">
              <a:rPr lang="en-US"/>
              <a:pPr/>
              <a:t>44</a:t>
            </a:fld>
            <a:endParaRPr lang="en-US"/>
          </a:p>
        </p:txBody>
      </p:sp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6CDC7-07A7-406C-80B0-4ED62F577002}" type="slidenum">
              <a:rPr lang="en-US"/>
              <a:pPr/>
              <a:t>45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C6481-82FA-47BE-8899-8094790BA861}" type="slidenum">
              <a:rPr lang="en-US"/>
              <a:pPr/>
              <a:t>46</a:t>
            </a:fld>
            <a:endParaRPr lang="en-US"/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C6481-82FA-47BE-8899-8094790BA861}" type="slidenum">
              <a:rPr lang="en-US"/>
              <a:pPr/>
              <a:t>47</a:t>
            </a:fld>
            <a:endParaRPr lang="en-US"/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7D150-0F85-40E4-88BB-9A990BF876D4}" type="slidenum">
              <a:rPr lang="en-US"/>
              <a:pPr/>
              <a:t>48</a:t>
            </a:fld>
            <a:endParaRPr lang="en-U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6A030-FEDC-4B0E-8493-0D057DD61F60}" type="slidenum">
              <a:rPr lang="en-US"/>
              <a:pPr/>
              <a:t>10</a:t>
            </a:fld>
            <a:endParaRPr lang="en-US"/>
          </a:p>
        </p:txBody>
      </p:sp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B3D3B-7138-4614-848E-26501E98F0EF}" type="slidenum">
              <a:rPr lang="en-US"/>
              <a:pPr/>
              <a:t>49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B3D3B-7138-4614-848E-26501E98F0EF}" type="slidenum">
              <a:rPr lang="en-US"/>
              <a:pPr/>
              <a:t>50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0B3E1-23B5-4AA3-B0CA-5906BE39C65D}" type="slidenum">
              <a:rPr lang="en-US"/>
              <a:pPr/>
              <a:t>51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4E5F2-154E-4D30-B520-B27BEE2A4CB2}" type="slidenum">
              <a:rPr lang="en-US"/>
              <a:pPr/>
              <a:t>52</a:t>
            </a:fld>
            <a:endParaRPr lang="en-US"/>
          </a:p>
        </p:txBody>
      </p:sp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07EA1-5D96-483C-9452-EB0A8803822D}" type="slidenum">
              <a:rPr lang="en-US"/>
              <a:pPr/>
              <a:t>53</a:t>
            </a:fld>
            <a:endParaRPr lang="en-US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53032-893C-44BE-AD3B-4A8F619D587F}" type="slidenum">
              <a:rPr lang="en-US"/>
              <a:pPr/>
              <a:t>54</a:t>
            </a:fld>
            <a:endParaRPr lang="en-US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E3F34-A067-4CCB-8C4F-5F1EE90A5E1A}" type="slidenum">
              <a:rPr lang="en-US"/>
              <a:pPr/>
              <a:t>55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8DC96-40A1-4341-8B96-ED73706691D9}" type="slidenum">
              <a:rPr lang="en-US"/>
              <a:pPr/>
              <a:t>56</a:t>
            </a:fld>
            <a:endParaRPr lang="en-US"/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96CE8-6C2D-485A-9BDA-C87520DA9E26}" type="slidenum">
              <a:rPr lang="en-US"/>
              <a:pPr/>
              <a:t>57</a:t>
            </a:fld>
            <a:endParaRPr lang="en-US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DBA3E-F01E-40A9-B542-50C06505A573}" type="slidenum">
              <a:rPr lang="en-US"/>
              <a:pPr/>
              <a:t>58</a:t>
            </a:fld>
            <a:endParaRPr 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D155B-E0C6-4FCF-83FA-01D3ADB2D5FE}" type="slidenum">
              <a:rPr lang="en-US"/>
              <a:pPr/>
              <a:t>11</a:t>
            </a:fld>
            <a:endParaRPr lang="en-US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172D6-DAD3-41AB-B522-14D7AEA0BD68}" type="slidenum">
              <a:rPr lang="en-US"/>
              <a:pPr/>
              <a:t>59</a:t>
            </a:fld>
            <a:endParaRPr lang="en-US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20032-8AC8-4112-BEC5-2E7D76EF656B}" type="slidenum">
              <a:rPr lang="en-US"/>
              <a:pPr/>
              <a:t>65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20E2E-FB97-4C4D-AA32-F37E08C3C089}" type="slidenum">
              <a:rPr lang="en-US"/>
              <a:pPr/>
              <a:t>66</a:t>
            </a:fld>
            <a:endParaRPr lang="en-US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DFAB2-151E-4789-BE53-66849D6D8B00}" type="slidenum">
              <a:rPr lang="en-US"/>
              <a:pPr/>
              <a:t>67</a:t>
            </a:fld>
            <a:endParaRPr lang="en-U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B3D3B-7138-4614-848E-26501E98F0EF}" type="slidenum">
              <a:rPr lang="en-US"/>
              <a:pPr/>
              <a:t>68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F4658-CFD3-410A-9B2C-718B67C18813}" type="slidenum">
              <a:rPr lang="en-US"/>
              <a:pPr/>
              <a:t>69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F4658-CFD3-410A-9B2C-718B67C18813}" type="slidenum">
              <a:rPr lang="en-US"/>
              <a:pPr/>
              <a:t>70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ECF9-D1C7-4D48-9AA6-7C81E0A7249E}" type="slidenum">
              <a:rPr lang="en-US"/>
              <a:pPr/>
              <a:t>71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ECF9-D1C7-4D48-9AA6-7C81E0A7249E}" type="slidenum">
              <a:rPr lang="en-US"/>
              <a:pPr/>
              <a:t>72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452D9-226D-4F2C-863C-4F79AC392BDA}" type="slidenum">
              <a:rPr lang="en-US"/>
              <a:pPr/>
              <a:t>73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FB629-CA2C-4831-BB4D-4E0C2CAD86D4}" type="slidenum">
              <a:rPr lang="en-US"/>
              <a:pPr/>
              <a:t>12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D1F3E-3468-408C-BBE7-A793AE52194B}" type="slidenum">
              <a:rPr lang="en-US"/>
              <a:pPr/>
              <a:t>74</a:t>
            </a:fld>
            <a:endParaRPr lang="en-US"/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ECF9-D1C7-4D48-9AA6-7C81E0A7249E}" type="slidenum">
              <a:rPr lang="en-US"/>
              <a:pPr/>
              <a:t>75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129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129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D78DB-A9EE-4FAD-80CF-69BFAF63A3E8}" type="slidenum">
              <a:rPr lang="en-US"/>
              <a:pPr/>
              <a:t>76</a:t>
            </a:fld>
            <a:endParaRPr lang="en-US"/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8CB71-7AAF-454F-812B-33637F7F256A}" type="slidenum">
              <a:rPr lang="en-US"/>
              <a:pPr/>
              <a:t>77</a:t>
            </a:fld>
            <a:endParaRPr lang="en-US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8CB71-7AAF-454F-812B-33637F7F256A}" type="slidenum">
              <a:rPr lang="en-US"/>
              <a:pPr/>
              <a:t>78</a:t>
            </a:fld>
            <a:endParaRPr lang="en-US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8CB71-7AAF-454F-812B-33637F7F256A}" type="slidenum">
              <a:rPr lang="en-US"/>
              <a:pPr/>
              <a:t>79</a:t>
            </a:fld>
            <a:endParaRPr lang="en-US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8CB71-7AAF-454F-812B-33637F7F256A}" type="slidenum">
              <a:rPr lang="en-US"/>
              <a:pPr/>
              <a:t>80</a:t>
            </a:fld>
            <a:endParaRPr lang="en-US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8CB71-7AAF-454F-812B-33637F7F256A}" type="slidenum">
              <a:rPr lang="en-US"/>
              <a:pPr/>
              <a:t>81</a:t>
            </a:fld>
            <a:endParaRPr lang="en-US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8CB71-7AAF-454F-812B-33637F7F256A}" type="slidenum">
              <a:rPr lang="en-US"/>
              <a:pPr/>
              <a:t>82</a:t>
            </a:fld>
            <a:endParaRPr lang="en-US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8CB71-7AAF-454F-812B-33637F7F256A}" type="slidenum">
              <a:rPr lang="en-US"/>
              <a:pPr/>
              <a:t>83</a:t>
            </a:fld>
            <a:endParaRPr lang="en-US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4ACA4-75F9-4394-9CFA-3334EB7D41A5}" type="slidenum">
              <a:rPr lang="en-US"/>
              <a:pPr/>
              <a:t>13</a:t>
            </a:fld>
            <a:endParaRPr lang="en-US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8CB71-7AAF-454F-812B-33637F7F256A}" type="slidenum">
              <a:rPr lang="en-US"/>
              <a:pPr/>
              <a:t>84</a:t>
            </a:fld>
            <a:endParaRPr lang="en-US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8CB71-7AAF-454F-812B-33637F7F256A}" type="slidenum">
              <a:rPr lang="en-US"/>
              <a:pPr/>
              <a:t>85</a:t>
            </a:fld>
            <a:endParaRPr lang="en-US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ECF9-D1C7-4D48-9AA6-7C81E0A7249E}" type="slidenum">
              <a:rPr lang="en-US"/>
              <a:pPr/>
              <a:t>86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8CB71-7AAF-454F-812B-33637F7F256A}" type="slidenum">
              <a:rPr lang="en-US"/>
              <a:pPr/>
              <a:t>87</a:t>
            </a:fld>
            <a:endParaRPr lang="en-US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ECF9-D1C7-4D48-9AA6-7C81E0A7249E}" type="slidenum">
              <a:rPr lang="en-US"/>
              <a:pPr/>
              <a:t>88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ECF9-D1C7-4D48-9AA6-7C81E0A7249E}" type="slidenum">
              <a:rPr lang="en-US"/>
              <a:pPr/>
              <a:t>89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ECF9-D1C7-4D48-9AA6-7C81E0A7249E}" type="slidenum">
              <a:rPr lang="en-US"/>
              <a:pPr/>
              <a:t>90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DD1D5-F61C-4820-995C-CD16F97875D3}" type="slidenum">
              <a:rPr lang="en-US"/>
              <a:pPr/>
              <a:t>91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ECF9-D1C7-4D48-9AA6-7C81E0A7249E}" type="slidenum">
              <a:rPr lang="en-US"/>
              <a:pPr/>
              <a:t>92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ECF9-D1C7-4D48-9AA6-7C81E0A7249E}" type="slidenum">
              <a:rPr lang="en-US"/>
              <a:pPr/>
              <a:t>93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DCD75-2B03-4159-B5F1-F21AE48D343A}" type="slidenum">
              <a:rPr lang="en-US"/>
              <a:pPr/>
              <a:t>14</a:t>
            </a:fld>
            <a:endParaRPr 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53AE5-97F6-49FF-9CB7-85F6655FEB9A}" type="slidenum">
              <a:rPr lang="en-US"/>
              <a:pPr/>
              <a:t>94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DF4A0-1400-4862-B930-843652ADC07F}" type="slidenum">
              <a:rPr lang="en-US"/>
              <a:pPr/>
              <a:t>95</a:t>
            </a:fld>
            <a:endParaRPr lang="en-US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37647-665D-4058-A364-26166380625C}" type="slidenum">
              <a:rPr lang="en-US"/>
              <a:pPr/>
              <a:t>96</a:t>
            </a:fld>
            <a:endParaRPr lang="en-US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8DF75-A466-4FA6-8C96-55BF41FD1A3C}" type="slidenum">
              <a:rPr lang="en-US"/>
              <a:pPr/>
              <a:t>97</a:t>
            </a:fld>
            <a:endParaRPr lang="en-US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3E9FB-2E9C-44B6-8F39-2A1014AEC9DD}" type="slidenum">
              <a:rPr lang="en-US"/>
              <a:pPr/>
              <a:t>98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01BE0-1085-4316-9DCC-D71A6B297605}" type="slidenum">
              <a:rPr lang="en-US"/>
              <a:pPr/>
              <a:t>99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01BE0-1085-4316-9DCC-D71A6B297605}" type="slidenum">
              <a:rPr lang="en-US"/>
              <a:pPr/>
              <a:t>100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FC1F3-4797-4862-A12C-3A99E1183A4F}" type="slidenum">
              <a:rPr lang="en-US"/>
              <a:pPr/>
              <a:t>101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9E88-701B-4C72-B599-00E9183B9EBE}" type="slidenum">
              <a:rPr lang="en-US"/>
              <a:pPr/>
              <a:t>102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85CC2-0260-41F3-80D7-2535679D6E1D}" type="slidenum">
              <a:rPr lang="en-US"/>
              <a:pPr/>
              <a:t>103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A5F29-EB80-4C08-97A8-D9E059B2E266}" type="slidenum">
              <a:rPr lang="en-US"/>
              <a:pPr/>
              <a:t>15</a:t>
            </a:fld>
            <a:endParaRPr lang="en-US"/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0211A-B79B-44D8-BFE0-4883E406A9D1}" type="slidenum">
              <a:rPr lang="en-US"/>
              <a:pPr/>
              <a:t>104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85CC2-0260-41F3-80D7-2535679D6E1D}" type="slidenum">
              <a:rPr lang="en-US"/>
              <a:pPr/>
              <a:t>105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85CC2-0260-41F3-80D7-2535679D6E1D}" type="slidenum">
              <a:rPr lang="en-US"/>
              <a:pPr/>
              <a:t>106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85CC2-0260-41F3-80D7-2535679D6E1D}" type="slidenum">
              <a:rPr lang="en-US"/>
              <a:pPr/>
              <a:t>107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85CC2-0260-41F3-80D7-2535679D6E1D}" type="slidenum">
              <a:rPr lang="en-US"/>
              <a:pPr/>
              <a:t>108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85CC2-0260-41F3-80D7-2535679D6E1D}" type="slidenum">
              <a:rPr lang="en-US"/>
              <a:pPr/>
              <a:t>109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7ABDB8-B3F5-47A4-9711-3777097313E1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DB20-CB48-4E1E-B9D9-60D119054EBB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9063-3249-449C-AA5F-8FF72848E7CE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921625" cy="474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089025"/>
            <a:ext cx="4064000" cy="312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1089025"/>
            <a:ext cx="4064000" cy="312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0825" y="6489700"/>
            <a:ext cx="2520950" cy="2889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89700"/>
            <a:ext cx="3311525" cy="2889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Eastern Mediterranean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45438" y="6489700"/>
            <a:ext cx="1198562" cy="288925"/>
          </a:xfrm>
        </p:spPr>
        <p:txBody>
          <a:bodyPr/>
          <a:lstStyle>
            <a:lvl1pPr>
              <a:defRPr/>
            </a:lvl1pPr>
          </a:lstStyle>
          <a:p>
            <a:fld id="{EB0DE911-B086-4411-AE62-0FD5385CE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0C7453-5EB7-426C-953A-B1BEE0DC2850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5C4C3B-E9F6-4B3F-BFA4-47000192CD50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4E5-3D11-41A1-A8FF-4233BBCB609C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B279-38B0-44CD-87B6-270BEE6682AE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B1E256-9A78-47EF-BC62-13EC55DEEF32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7023-EB44-4A49-8D1E-CA226DFA12E4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F60033-61F6-4F32-B158-8B7BF2CCC4F4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326B57-48FE-4F89-9485-22981ED8D38D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A57B3C-C493-4246-9095-3DD941B09960}" type="datetime1">
              <a:rPr lang="en-US" smtClean="0"/>
              <a:pPr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42.bin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43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9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3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3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4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41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67000"/>
            <a:ext cx="6553200" cy="1894362"/>
          </a:xfrm>
        </p:spPr>
        <p:txBody>
          <a:bodyPr/>
          <a:lstStyle/>
          <a:p>
            <a:r>
              <a:rPr lang="en-US" dirty="0" smtClean="0"/>
              <a:t>CSE 205: Digital Logic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6858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Prepared By,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Tanzima</a:t>
            </a:r>
            <a:r>
              <a:rPr lang="en-US" dirty="0" smtClean="0"/>
              <a:t> </a:t>
            </a:r>
            <a:r>
              <a:rPr lang="en-US" dirty="0" err="1" smtClean="0"/>
              <a:t>Hashem</a:t>
            </a:r>
            <a:r>
              <a:rPr lang="en-US" dirty="0" smtClean="0"/>
              <a:t>, Assistant Professor, CSE, BUET</a:t>
            </a:r>
          </a:p>
          <a:p>
            <a:r>
              <a:rPr lang="en-US" dirty="0" smtClean="0"/>
              <a:t>Updated By, </a:t>
            </a:r>
          </a:p>
          <a:p>
            <a:r>
              <a:rPr lang="en-US" dirty="0" err="1" smtClean="0"/>
              <a:t>Fatema</a:t>
            </a:r>
            <a:r>
              <a:rPr lang="en-US" dirty="0" smtClean="0"/>
              <a:t> </a:t>
            </a:r>
            <a:r>
              <a:rPr lang="en-US" dirty="0" err="1" smtClean="0"/>
              <a:t>Tuz</a:t>
            </a:r>
            <a:r>
              <a:rPr lang="en-US" dirty="0" smtClean="0"/>
              <a:t> </a:t>
            </a:r>
            <a:r>
              <a:rPr lang="en-US" dirty="0" err="1" smtClean="0"/>
              <a:t>Zohora</a:t>
            </a:r>
            <a:r>
              <a:rPr lang="en-US" dirty="0" smtClean="0"/>
              <a:t>, Lecturer, CSE, BUET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Latches</a:t>
            </a:r>
          </a:p>
        </p:txBody>
      </p:sp>
      <p:graphicFrame>
        <p:nvGraphicFramePr>
          <p:cNvPr id="755716" name="Object 4"/>
          <p:cNvGraphicFramePr>
            <a:graphicFrameLocks noChangeAspect="1"/>
          </p:cNvGraphicFramePr>
          <p:nvPr/>
        </p:nvGraphicFramePr>
        <p:xfrm>
          <a:off x="971550" y="2528888"/>
          <a:ext cx="3305175" cy="2120900"/>
        </p:xfrm>
        <a:graphic>
          <a:graphicData uri="http://schemas.openxmlformats.org/presentationml/2006/ole">
            <p:oleObj spid="_x0000_s153602" name="Visio" r:id="rId4" imgW="1209203" imgH="776143" progId="">
              <p:embed/>
            </p:oleObj>
          </a:graphicData>
        </a:graphic>
      </p:graphicFrame>
      <p:graphicFrame>
        <p:nvGraphicFramePr>
          <p:cNvPr id="755717" name="Group 5"/>
          <p:cNvGraphicFramePr>
            <a:graphicFrameLocks noGrp="1"/>
          </p:cNvGraphicFramePr>
          <p:nvPr/>
        </p:nvGraphicFramePr>
        <p:xfrm>
          <a:off x="5651500" y="1449388"/>
          <a:ext cx="2160588" cy="2700342"/>
        </p:xfrm>
        <a:graphic>
          <a:graphicData uri="http://schemas.openxmlformats.org/drawingml/2006/table">
            <a:tbl>
              <a:tblPr/>
              <a:tblGrid>
                <a:gridCol w="1081088"/>
                <a:gridCol w="539750"/>
                <a:gridCol w="53975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 R  Q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5759" name="Rectangle 47"/>
          <p:cNvSpPr>
            <a:spLocks noChangeArrowheads="1"/>
          </p:cNvSpPr>
          <p:nvPr/>
        </p:nvSpPr>
        <p:spPr bwMode="auto">
          <a:xfrm>
            <a:off x="3490913" y="25288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5760" name="Rectangle 48"/>
          <p:cNvSpPr>
            <a:spLocks noChangeArrowheads="1"/>
          </p:cNvSpPr>
          <p:nvPr/>
        </p:nvSpPr>
        <p:spPr bwMode="auto">
          <a:xfrm>
            <a:off x="3490913" y="4329113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5761" name="Rectangle 49"/>
          <p:cNvSpPr>
            <a:spLocks noChangeArrowheads="1"/>
          </p:cNvSpPr>
          <p:nvPr/>
        </p:nvSpPr>
        <p:spPr bwMode="auto">
          <a:xfrm>
            <a:off x="1511300" y="2451100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5762" name="Rectangle 50"/>
          <p:cNvSpPr>
            <a:spLocks noChangeArrowheads="1"/>
          </p:cNvSpPr>
          <p:nvPr/>
        </p:nvSpPr>
        <p:spPr bwMode="auto">
          <a:xfrm>
            <a:off x="1511300" y="43957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aphicFrame>
        <p:nvGraphicFramePr>
          <p:cNvPr id="755763" name="Group 51"/>
          <p:cNvGraphicFramePr>
            <a:graphicFrameLocks noGrp="1"/>
          </p:cNvGraphicFramePr>
          <p:nvPr/>
        </p:nvGraphicFramePr>
        <p:xfrm>
          <a:off x="6732588" y="2347913"/>
          <a:ext cx="1079500" cy="274320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5772" name="Rectangle 60"/>
          <p:cNvSpPr>
            <a:spLocks noChangeArrowheads="1"/>
          </p:cNvSpPr>
          <p:nvPr/>
        </p:nvSpPr>
        <p:spPr bwMode="auto">
          <a:xfrm>
            <a:off x="7935913" y="2362200"/>
            <a:ext cx="776287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5773" name="AutoShape 61"/>
          <p:cNvSpPr>
            <a:spLocks/>
          </p:cNvSpPr>
          <p:nvPr/>
        </p:nvSpPr>
        <p:spPr bwMode="auto">
          <a:xfrm>
            <a:off x="7869238" y="1865313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55774" name="Rectangle 62"/>
          <p:cNvSpPr>
            <a:spLocks noChangeArrowheads="1"/>
          </p:cNvSpPr>
          <p:nvPr/>
        </p:nvSpPr>
        <p:spPr bwMode="auto">
          <a:xfrm>
            <a:off x="8064500" y="1893888"/>
            <a:ext cx="776288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SR Latch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59" grpId="0"/>
      <p:bldP spid="755760" grpId="0"/>
      <p:bldP spid="75577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45438" y="7061200"/>
            <a:ext cx="1198562" cy="288925"/>
          </a:xfrm>
          <a:prstGeom prst="rect">
            <a:avLst/>
          </a:prstGeom>
        </p:spPr>
        <p:txBody>
          <a:bodyPr/>
          <a:lstStyle/>
          <a:p>
            <a:fld id="{AB169E61-ACDC-4F08-9E8F-6FE728E6ECE3}" type="slidenum">
              <a:rPr lang="en-US"/>
              <a:pPr/>
              <a:t>100</a:t>
            </a:fld>
            <a:endParaRPr lang="en-US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 Excitation Tables</a:t>
            </a:r>
          </a:p>
        </p:txBody>
      </p:sp>
      <p:graphicFrame>
        <p:nvGraphicFramePr>
          <p:cNvPr id="851971" name="Group 3"/>
          <p:cNvGraphicFramePr>
            <a:graphicFrameLocks noGrp="1"/>
          </p:cNvGraphicFramePr>
          <p:nvPr/>
        </p:nvGraphicFramePr>
        <p:xfrm>
          <a:off x="611188" y="1660525"/>
          <a:ext cx="2697162" cy="2700339"/>
        </p:xfrm>
        <a:graphic>
          <a:graphicData uri="http://schemas.openxmlformats.org/drawingml/2006/table">
            <a:tbl>
              <a:tblPr/>
              <a:tblGrid>
                <a:gridCol w="896937"/>
                <a:gridCol w="900113"/>
                <a:gridCol w="900112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F.F.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2002" name="Group 34"/>
          <p:cNvGraphicFramePr>
            <a:graphicFrameLocks noGrp="1"/>
          </p:cNvGraphicFramePr>
          <p:nvPr/>
        </p:nvGraphicFramePr>
        <p:xfrm>
          <a:off x="3671888" y="1660525"/>
          <a:ext cx="2698750" cy="2700339"/>
        </p:xfrm>
        <a:graphic>
          <a:graphicData uri="http://schemas.openxmlformats.org/drawingml/2006/table">
            <a:tbl>
              <a:tblPr/>
              <a:tblGrid>
                <a:gridCol w="896937"/>
                <a:gridCol w="900113"/>
                <a:gridCol w="450850"/>
                <a:gridCol w="45085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F.F.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2038" name="AutoShape 70"/>
          <p:cNvSpPr>
            <a:spLocks noChangeArrowheads="1"/>
          </p:cNvSpPr>
          <p:nvPr/>
        </p:nvSpPr>
        <p:spPr bwMode="auto">
          <a:xfrm>
            <a:off x="6732588" y="2379663"/>
            <a:ext cx="1981200" cy="541337"/>
          </a:xfrm>
          <a:prstGeom prst="wedgeRoundRectCallout">
            <a:avLst>
              <a:gd name="adj1" fmla="val -63944"/>
              <a:gd name="adj2" fmla="val 46481"/>
              <a:gd name="adj3" fmla="val 16667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accent1"/>
                </a:solidFill>
              </a:rPr>
              <a:t>0 0</a:t>
            </a:r>
            <a:r>
              <a:rPr lang="en-US" b="1"/>
              <a:t> (No change)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accent1"/>
                </a:solidFill>
              </a:rPr>
              <a:t>0 1</a:t>
            </a:r>
            <a:r>
              <a:rPr lang="en-US" b="1"/>
              <a:t> (</a:t>
            </a:r>
            <a:r>
              <a:rPr lang="en-US" b="1">
                <a:solidFill>
                  <a:schemeClr val="accent2"/>
                </a:solidFill>
              </a:rPr>
              <a:t>Reset</a:t>
            </a:r>
            <a:r>
              <a:rPr lang="en-US" b="1"/>
              <a:t>)</a:t>
            </a:r>
          </a:p>
        </p:txBody>
      </p:sp>
      <p:sp>
        <p:nvSpPr>
          <p:cNvPr id="852039" name="Rectangle 71"/>
          <p:cNvSpPr>
            <a:spLocks noChangeArrowheads="1"/>
          </p:cNvSpPr>
          <p:nvPr/>
        </p:nvSpPr>
        <p:spPr bwMode="auto">
          <a:xfrm>
            <a:off x="5472113" y="2725738"/>
            <a:ext cx="900112" cy="164352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x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x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   1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   0</a:t>
            </a:r>
          </a:p>
        </p:txBody>
      </p:sp>
      <p:sp>
        <p:nvSpPr>
          <p:cNvPr id="852040" name="Rectangle 72"/>
          <p:cNvSpPr>
            <a:spLocks noChangeArrowheads="1"/>
          </p:cNvSpPr>
          <p:nvPr/>
        </p:nvSpPr>
        <p:spPr bwMode="auto">
          <a:xfrm>
            <a:off x="2411413" y="2713038"/>
            <a:ext cx="900112" cy="164352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52041" name="AutoShape 73"/>
          <p:cNvSpPr>
            <a:spLocks noChangeArrowheads="1"/>
          </p:cNvSpPr>
          <p:nvPr/>
        </p:nvSpPr>
        <p:spPr bwMode="auto">
          <a:xfrm>
            <a:off x="6732588" y="2921000"/>
            <a:ext cx="1981200" cy="541338"/>
          </a:xfrm>
          <a:prstGeom prst="wedgeRoundRectCallout">
            <a:avLst>
              <a:gd name="adj1" fmla="val -63704"/>
              <a:gd name="adj2" fmla="val 26245"/>
              <a:gd name="adj3" fmla="val 16667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accent1"/>
                </a:solidFill>
              </a:rPr>
              <a:t>1 0</a:t>
            </a:r>
            <a:r>
              <a:rPr lang="en-US" b="1"/>
              <a:t> (</a:t>
            </a:r>
            <a:r>
              <a:rPr lang="en-US" b="1">
                <a:solidFill>
                  <a:schemeClr val="accent2"/>
                </a:solidFill>
              </a:rPr>
              <a:t>Set</a:t>
            </a:r>
            <a:r>
              <a:rPr lang="en-US" b="1"/>
              <a:t>)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accent1"/>
                </a:solidFill>
              </a:rPr>
              <a:t>1 1</a:t>
            </a:r>
            <a:r>
              <a:rPr lang="en-US" b="1"/>
              <a:t> (</a:t>
            </a:r>
            <a:r>
              <a:rPr lang="en-US" b="1">
                <a:solidFill>
                  <a:srgbClr val="996600"/>
                </a:solidFill>
              </a:rPr>
              <a:t>Toggle</a:t>
            </a:r>
            <a:r>
              <a:rPr lang="en-US" b="1"/>
              <a:t>)</a:t>
            </a:r>
          </a:p>
        </p:txBody>
      </p:sp>
      <p:sp>
        <p:nvSpPr>
          <p:cNvPr id="852042" name="AutoShape 74"/>
          <p:cNvSpPr>
            <a:spLocks noChangeArrowheads="1"/>
          </p:cNvSpPr>
          <p:nvPr/>
        </p:nvSpPr>
        <p:spPr bwMode="auto">
          <a:xfrm>
            <a:off x="6732588" y="3459163"/>
            <a:ext cx="1981200" cy="541337"/>
          </a:xfrm>
          <a:prstGeom prst="wedgeRoundRectCallout">
            <a:avLst>
              <a:gd name="adj1" fmla="val -64903"/>
              <a:gd name="adj2" fmla="val 7185"/>
              <a:gd name="adj3" fmla="val 16667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accent1"/>
                </a:solidFill>
              </a:rPr>
              <a:t>0 1</a:t>
            </a:r>
            <a:r>
              <a:rPr lang="en-US" b="1"/>
              <a:t> (</a:t>
            </a:r>
            <a:r>
              <a:rPr lang="en-US" b="1">
                <a:solidFill>
                  <a:schemeClr val="accent2"/>
                </a:solidFill>
              </a:rPr>
              <a:t>Reset</a:t>
            </a:r>
            <a:r>
              <a:rPr lang="en-US" b="1"/>
              <a:t>)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accent1"/>
                </a:solidFill>
              </a:rPr>
              <a:t>1 1</a:t>
            </a:r>
            <a:r>
              <a:rPr lang="en-US" b="1"/>
              <a:t> (</a:t>
            </a:r>
            <a:r>
              <a:rPr lang="en-US" b="1">
                <a:solidFill>
                  <a:srgbClr val="996600"/>
                </a:solidFill>
              </a:rPr>
              <a:t>Toggle</a:t>
            </a:r>
            <a:r>
              <a:rPr lang="en-US" b="1"/>
              <a:t>)</a:t>
            </a:r>
          </a:p>
        </p:txBody>
      </p:sp>
      <p:sp>
        <p:nvSpPr>
          <p:cNvPr id="852043" name="AutoShape 75"/>
          <p:cNvSpPr>
            <a:spLocks noChangeArrowheads="1"/>
          </p:cNvSpPr>
          <p:nvPr/>
        </p:nvSpPr>
        <p:spPr bwMode="auto">
          <a:xfrm>
            <a:off x="6732588" y="4000500"/>
            <a:ext cx="1981200" cy="541338"/>
          </a:xfrm>
          <a:prstGeom prst="wedgeRoundRectCallout">
            <a:avLst>
              <a:gd name="adj1" fmla="val -63861"/>
              <a:gd name="adj2" fmla="val -20380"/>
              <a:gd name="adj3" fmla="val 16667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accent1"/>
                </a:solidFill>
              </a:rPr>
              <a:t>0 0</a:t>
            </a:r>
            <a:r>
              <a:rPr lang="en-US" b="1"/>
              <a:t> (No change)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accent1"/>
                </a:solidFill>
              </a:rPr>
              <a:t>1 0</a:t>
            </a:r>
            <a:r>
              <a:rPr lang="en-US" b="1"/>
              <a:t> (</a:t>
            </a:r>
            <a:r>
              <a:rPr lang="en-US" b="1">
                <a:solidFill>
                  <a:schemeClr val="accent2"/>
                </a:solidFill>
              </a:rPr>
              <a:t>Set</a:t>
            </a:r>
            <a:r>
              <a:rPr lang="en-US" b="1"/>
              <a:t>)</a:t>
            </a:r>
          </a:p>
        </p:txBody>
      </p:sp>
      <p:graphicFrame>
        <p:nvGraphicFramePr>
          <p:cNvPr id="852044" name="Group 76"/>
          <p:cNvGraphicFramePr>
            <a:graphicFrameLocks noGrp="1"/>
          </p:cNvGraphicFramePr>
          <p:nvPr/>
        </p:nvGraphicFramePr>
        <p:xfrm>
          <a:off x="3671888" y="4576763"/>
          <a:ext cx="2697162" cy="2041526"/>
        </p:xfrm>
        <a:graphic>
          <a:graphicData uri="http://schemas.openxmlformats.org/drawingml/2006/table">
            <a:tbl>
              <a:tblPr/>
              <a:tblGrid>
                <a:gridCol w="896937"/>
                <a:gridCol w="900113"/>
                <a:gridCol w="900112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2069" name="Rectangle 101"/>
          <p:cNvSpPr>
            <a:spLocks noChangeArrowheads="1"/>
          </p:cNvSpPr>
          <p:nvPr/>
        </p:nvSpPr>
        <p:spPr bwMode="auto">
          <a:xfrm>
            <a:off x="5472113" y="4975225"/>
            <a:ext cx="900112" cy="164352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52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5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852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5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5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852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5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852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5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5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852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5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5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5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5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5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38" grpId="0" animBg="1"/>
      <p:bldP spid="852038" grpId="1" animBg="1"/>
      <p:bldP spid="852041" grpId="0" animBg="1"/>
      <p:bldP spid="852041" grpId="1" animBg="1"/>
      <p:bldP spid="852042" grpId="0" animBg="1"/>
      <p:bldP spid="852042" grpId="1" animBg="1"/>
      <p:bldP spid="852043" grpId="0" animBg="1"/>
      <p:bldP spid="852043" grpId="1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Clocked Sequential Circuits with </a:t>
            </a:r>
            <a:r>
              <a:rPr lang="en-US" i="1"/>
              <a:t>JK</a:t>
            </a:r>
            <a:r>
              <a:rPr lang="en-US"/>
              <a:t> F.F.</a:t>
            </a:r>
          </a:p>
        </p:txBody>
      </p:sp>
      <p:graphicFrame>
        <p:nvGraphicFramePr>
          <p:cNvPr id="854020" name="Group 4"/>
          <p:cNvGraphicFramePr>
            <a:graphicFrameLocks noGrp="1"/>
          </p:cNvGraphicFramePr>
          <p:nvPr/>
        </p:nvGraphicFramePr>
        <p:xfrm>
          <a:off x="431800" y="2549525"/>
          <a:ext cx="5037138" cy="4005264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719138"/>
                <a:gridCol w="539750"/>
                <a:gridCol w="539750"/>
                <a:gridCol w="539750"/>
                <a:gridCol w="539750"/>
                <a:gridCol w="539750"/>
                <a:gridCol w="539750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Flip-Flop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Inputs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4110" name="Rectangle 94"/>
          <p:cNvSpPr>
            <a:spLocks noChangeArrowheads="1"/>
          </p:cNvSpPr>
          <p:nvPr/>
        </p:nvSpPr>
        <p:spPr bwMode="auto">
          <a:xfrm>
            <a:off x="3487738" y="3538538"/>
            <a:ext cx="685800" cy="3009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x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x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x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x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x     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x     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x     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x     0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7092950" y="1268413"/>
            <a:ext cx="1619250" cy="1439862"/>
            <a:chOff x="4468" y="799"/>
            <a:chExt cx="1020" cy="907"/>
          </a:xfrm>
        </p:grpSpPr>
        <p:sp>
          <p:nvSpPr>
            <p:cNvPr id="854112" name="AutoShape 96"/>
            <p:cNvSpPr>
              <a:spLocks noChangeArrowheads="1"/>
            </p:cNvSpPr>
            <p:nvPr/>
          </p:nvSpPr>
          <p:spPr bwMode="auto">
            <a:xfrm>
              <a:off x="4694" y="799"/>
              <a:ext cx="567" cy="907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13" name="Line 97"/>
            <p:cNvSpPr>
              <a:spLocks noChangeShapeType="1"/>
            </p:cNvSpPr>
            <p:nvPr/>
          </p:nvSpPr>
          <p:spPr bwMode="auto">
            <a:xfrm>
              <a:off x="5261" y="125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14" name="Line 98"/>
            <p:cNvSpPr>
              <a:spLocks noChangeShapeType="1"/>
            </p:cNvSpPr>
            <p:nvPr/>
          </p:nvSpPr>
          <p:spPr bwMode="auto">
            <a:xfrm>
              <a:off x="4468" y="1026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15" name="Line 99"/>
            <p:cNvSpPr>
              <a:spLocks noChangeShapeType="1"/>
            </p:cNvSpPr>
            <p:nvPr/>
          </p:nvSpPr>
          <p:spPr bwMode="auto">
            <a:xfrm>
              <a:off x="4468" y="1480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5292725" y="1449388"/>
            <a:ext cx="1793875" cy="900112"/>
            <a:chOff x="3334" y="913"/>
            <a:chExt cx="1130" cy="567"/>
          </a:xfrm>
        </p:grpSpPr>
        <p:sp>
          <p:nvSpPr>
            <p:cNvPr id="854117" name="Line 101"/>
            <p:cNvSpPr>
              <a:spLocks noChangeShapeType="1"/>
            </p:cNvSpPr>
            <p:nvPr/>
          </p:nvSpPr>
          <p:spPr bwMode="auto">
            <a:xfrm>
              <a:off x="3334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18" name="Line 102"/>
            <p:cNvSpPr>
              <a:spLocks noChangeShapeType="1"/>
            </p:cNvSpPr>
            <p:nvPr/>
          </p:nvSpPr>
          <p:spPr bwMode="auto">
            <a:xfrm rot="-5400000">
              <a:off x="3390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19" name="Line 103"/>
            <p:cNvSpPr>
              <a:spLocks noChangeShapeType="1"/>
            </p:cNvSpPr>
            <p:nvPr/>
          </p:nvSpPr>
          <p:spPr bwMode="auto">
            <a:xfrm>
              <a:off x="3447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20" name="Line 104"/>
            <p:cNvSpPr>
              <a:spLocks noChangeShapeType="1"/>
            </p:cNvSpPr>
            <p:nvPr/>
          </p:nvSpPr>
          <p:spPr bwMode="auto">
            <a:xfrm rot="5400000">
              <a:off x="3503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21" name="Line 105"/>
            <p:cNvSpPr>
              <a:spLocks noChangeShapeType="1"/>
            </p:cNvSpPr>
            <p:nvPr/>
          </p:nvSpPr>
          <p:spPr bwMode="auto">
            <a:xfrm>
              <a:off x="3560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22" name="Line 106"/>
            <p:cNvSpPr>
              <a:spLocks noChangeShapeType="1"/>
            </p:cNvSpPr>
            <p:nvPr/>
          </p:nvSpPr>
          <p:spPr bwMode="auto">
            <a:xfrm rot="-5400000">
              <a:off x="3616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23" name="Line 107"/>
            <p:cNvSpPr>
              <a:spLocks noChangeShapeType="1"/>
            </p:cNvSpPr>
            <p:nvPr/>
          </p:nvSpPr>
          <p:spPr bwMode="auto">
            <a:xfrm>
              <a:off x="3673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24" name="Line 108"/>
            <p:cNvSpPr>
              <a:spLocks noChangeShapeType="1"/>
            </p:cNvSpPr>
            <p:nvPr/>
          </p:nvSpPr>
          <p:spPr bwMode="auto">
            <a:xfrm rot="5400000">
              <a:off x="3729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25" name="Line 109"/>
            <p:cNvSpPr>
              <a:spLocks noChangeShapeType="1"/>
            </p:cNvSpPr>
            <p:nvPr/>
          </p:nvSpPr>
          <p:spPr bwMode="auto">
            <a:xfrm>
              <a:off x="3786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26" name="Line 110"/>
            <p:cNvSpPr>
              <a:spLocks noChangeShapeType="1"/>
            </p:cNvSpPr>
            <p:nvPr/>
          </p:nvSpPr>
          <p:spPr bwMode="auto">
            <a:xfrm rot="-5400000">
              <a:off x="3842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27" name="Line 111"/>
            <p:cNvSpPr>
              <a:spLocks noChangeShapeType="1"/>
            </p:cNvSpPr>
            <p:nvPr/>
          </p:nvSpPr>
          <p:spPr bwMode="auto">
            <a:xfrm>
              <a:off x="3899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28" name="Line 112"/>
            <p:cNvSpPr>
              <a:spLocks noChangeShapeType="1"/>
            </p:cNvSpPr>
            <p:nvPr/>
          </p:nvSpPr>
          <p:spPr bwMode="auto">
            <a:xfrm rot="5400000">
              <a:off x="3955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29" name="Line 113"/>
            <p:cNvSpPr>
              <a:spLocks noChangeShapeType="1"/>
            </p:cNvSpPr>
            <p:nvPr/>
          </p:nvSpPr>
          <p:spPr bwMode="auto">
            <a:xfrm>
              <a:off x="4012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30" name="Line 114"/>
            <p:cNvSpPr>
              <a:spLocks noChangeShapeType="1"/>
            </p:cNvSpPr>
            <p:nvPr/>
          </p:nvSpPr>
          <p:spPr bwMode="auto">
            <a:xfrm rot="-5400000">
              <a:off x="4068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31" name="Line 115"/>
            <p:cNvSpPr>
              <a:spLocks noChangeShapeType="1"/>
            </p:cNvSpPr>
            <p:nvPr/>
          </p:nvSpPr>
          <p:spPr bwMode="auto">
            <a:xfrm>
              <a:off x="4125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32" name="Line 116"/>
            <p:cNvSpPr>
              <a:spLocks noChangeShapeType="1"/>
            </p:cNvSpPr>
            <p:nvPr/>
          </p:nvSpPr>
          <p:spPr bwMode="auto">
            <a:xfrm rot="5400000">
              <a:off x="4181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33" name="Line 117"/>
            <p:cNvSpPr>
              <a:spLocks noChangeShapeType="1"/>
            </p:cNvSpPr>
            <p:nvPr/>
          </p:nvSpPr>
          <p:spPr bwMode="auto">
            <a:xfrm>
              <a:off x="4238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34" name="Line 118"/>
            <p:cNvSpPr>
              <a:spLocks noChangeShapeType="1"/>
            </p:cNvSpPr>
            <p:nvPr/>
          </p:nvSpPr>
          <p:spPr bwMode="auto">
            <a:xfrm rot="-5400000">
              <a:off x="4294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35" name="Line 119"/>
            <p:cNvSpPr>
              <a:spLocks noChangeShapeType="1"/>
            </p:cNvSpPr>
            <p:nvPr/>
          </p:nvSpPr>
          <p:spPr bwMode="auto">
            <a:xfrm>
              <a:off x="4351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36" name="Line 120"/>
            <p:cNvSpPr>
              <a:spLocks noChangeShapeType="1"/>
            </p:cNvSpPr>
            <p:nvPr/>
          </p:nvSpPr>
          <p:spPr bwMode="auto">
            <a:xfrm rot="5400000">
              <a:off x="339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37" name="Line 121"/>
            <p:cNvSpPr>
              <a:spLocks noChangeShapeType="1"/>
            </p:cNvSpPr>
            <p:nvPr/>
          </p:nvSpPr>
          <p:spPr bwMode="auto">
            <a:xfrm>
              <a:off x="3334" y="148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38" name="Line 122"/>
            <p:cNvSpPr>
              <a:spLocks noChangeShapeType="1"/>
            </p:cNvSpPr>
            <p:nvPr/>
          </p:nvSpPr>
          <p:spPr bwMode="auto">
            <a:xfrm>
              <a:off x="344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39" name="Line 123"/>
            <p:cNvSpPr>
              <a:spLocks noChangeShapeType="1"/>
            </p:cNvSpPr>
            <p:nvPr/>
          </p:nvSpPr>
          <p:spPr bwMode="auto">
            <a:xfrm>
              <a:off x="3674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40" name="Line 124"/>
            <p:cNvSpPr>
              <a:spLocks noChangeShapeType="1"/>
            </p:cNvSpPr>
            <p:nvPr/>
          </p:nvSpPr>
          <p:spPr bwMode="auto">
            <a:xfrm>
              <a:off x="3901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41" name="Line 125"/>
            <p:cNvSpPr>
              <a:spLocks noChangeShapeType="1"/>
            </p:cNvSpPr>
            <p:nvPr/>
          </p:nvSpPr>
          <p:spPr bwMode="auto">
            <a:xfrm rot="5400000">
              <a:off x="407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42" name="Line 126"/>
            <p:cNvSpPr>
              <a:spLocks noChangeShapeType="1"/>
            </p:cNvSpPr>
            <p:nvPr/>
          </p:nvSpPr>
          <p:spPr bwMode="auto">
            <a:xfrm>
              <a:off x="4127" y="148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43" name="Line 127"/>
            <p:cNvSpPr>
              <a:spLocks noChangeShapeType="1"/>
            </p:cNvSpPr>
            <p:nvPr/>
          </p:nvSpPr>
          <p:spPr bwMode="auto">
            <a:xfrm rot="5400000">
              <a:off x="3277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44" name="Line 128"/>
            <p:cNvSpPr>
              <a:spLocks noChangeShapeType="1"/>
            </p:cNvSpPr>
            <p:nvPr/>
          </p:nvSpPr>
          <p:spPr bwMode="auto">
            <a:xfrm rot="5400000">
              <a:off x="3504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45" name="Line 129"/>
            <p:cNvSpPr>
              <a:spLocks noChangeShapeType="1"/>
            </p:cNvSpPr>
            <p:nvPr/>
          </p:nvSpPr>
          <p:spPr bwMode="auto">
            <a:xfrm rot="5400000">
              <a:off x="3731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46" name="Line 130"/>
            <p:cNvSpPr>
              <a:spLocks noChangeShapeType="1"/>
            </p:cNvSpPr>
            <p:nvPr/>
          </p:nvSpPr>
          <p:spPr bwMode="auto">
            <a:xfrm rot="5400000">
              <a:off x="3958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854148" name="Rectangle 132"/>
          <p:cNvSpPr>
            <a:spLocks noChangeArrowheads="1"/>
          </p:cNvSpPr>
          <p:nvPr/>
        </p:nvSpPr>
        <p:spPr bwMode="auto">
          <a:xfrm>
            <a:off x="5651500" y="3429000"/>
            <a:ext cx="3311525" cy="2921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 = ∑ (3)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= ∑ (4,5,6,7)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 = ∑ (4, 6)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= ∑ (0,1,2,3)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 = ∑ (1, 5)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JB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= ∑ (2,3,6,7)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 = ∑ (2, 3, 6)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KB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= ∑ (0,1,4,5)</a:t>
            </a:r>
          </a:p>
        </p:txBody>
      </p:sp>
      <p:sp>
        <p:nvSpPr>
          <p:cNvPr id="854149" name="AutoShape 133"/>
          <p:cNvSpPr>
            <a:spLocks noChangeArrowheads="1"/>
          </p:cNvSpPr>
          <p:nvPr/>
        </p:nvSpPr>
        <p:spPr bwMode="auto">
          <a:xfrm>
            <a:off x="5651500" y="2889250"/>
            <a:ext cx="3311525" cy="539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Synthesis using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F.F.</a:t>
            </a: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4150" name="Rectangle 134"/>
          <p:cNvSpPr>
            <a:spLocks noChangeArrowheads="1"/>
          </p:cNvSpPr>
          <p:nvPr/>
        </p:nvSpPr>
        <p:spPr bwMode="auto">
          <a:xfrm>
            <a:off x="4591050" y="3527425"/>
            <a:ext cx="685800" cy="3009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x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x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x     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x     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x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x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x     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x     0</a:t>
            </a:r>
          </a:p>
        </p:txBody>
      </p:sp>
      <p:grpSp>
        <p:nvGrpSpPr>
          <p:cNvPr id="4" name="Group 135"/>
          <p:cNvGrpSpPr>
            <a:grpSpLocks/>
          </p:cNvGrpSpPr>
          <p:nvPr/>
        </p:nvGrpSpPr>
        <p:grpSpPr bwMode="auto">
          <a:xfrm>
            <a:off x="573088" y="3556000"/>
            <a:ext cx="2047875" cy="360363"/>
            <a:chOff x="361" y="2240"/>
            <a:chExt cx="1290" cy="227"/>
          </a:xfrm>
        </p:grpSpPr>
        <p:sp>
          <p:nvSpPr>
            <p:cNvPr id="854152" name="Oval 136"/>
            <p:cNvSpPr>
              <a:spLocks noChangeArrowheads="1"/>
            </p:cNvSpPr>
            <p:nvPr/>
          </p:nvSpPr>
          <p:spPr bwMode="auto">
            <a:xfrm>
              <a:off x="361" y="2240"/>
              <a:ext cx="158" cy="227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53" name="Oval 137"/>
            <p:cNvSpPr>
              <a:spLocks noChangeArrowheads="1"/>
            </p:cNvSpPr>
            <p:nvPr/>
          </p:nvSpPr>
          <p:spPr bwMode="auto">
            <a:xfrm>
              <a:off x="1493" y="2240"/>
              <a:ext cx="158" cy="227"/>
            </a:xfrm>
            <a:prstGeom prst="ellipse">
              <a:avLst/>
            </a:prstGeom>
            <a:solidFill>
              <a:srgbClr val="66FF33">
                <a:alpha val="50000"/>
              </a:srgb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4154" name="Line 138"/>
            <p:cNvSpPr>
              <a:spLocks noChangeShapeType="1"/>
            </p:cNvSpPr>
            <p:nvPr/>
          </p:nvSpPr>
          <p:spPr bwMode="auto">
            <a:xfrm>
              <a:off x="520" y="2360"/>
              <a:ext cx="96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51" name="Content Placeholder 5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n-US" dirty="0" smtClean="0"/>
              <a:t>Detect 3 or more consecutive 1’s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599 0.0006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5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0007 L 0.00052 0.0541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5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416 L 0.06025 0.0541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0.05416 L 0.00087 0.11157 " pathEditMode="relative" ptsTypes="AA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1157 L 0.0599 0.11157 " pathEditMode="relative" ptsTypes="AA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4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11157 L 0.00052 0.16574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5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6574 L 0.06025 0.16527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54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0.16527 L 0.00122 0.2212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5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22129 L 0.0606 0.22129 " pathEditMode="relative" ptsTypes="AA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54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59 0.22129 L 0.0007 0.27569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54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27569 L 0.06025 0.27569 " pathEditMode="relative" ptsTypes="AA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54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0.27569 L 0.00139 0.33194 " pathEditMode="relative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54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33194 L 0.0599 0.33171 " pathEditMode="relative" ptsTypes="AA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54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33171 L 0.0007 0.38518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54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38518 L 0.06008 0.38518 " pathEditMode="relative" ptsTypes="AA">
                                      <p:cBhvr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54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5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5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5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85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5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85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54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854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14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5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n-US" dirty="0" smtClean="0"/>
              <a:t>Detect 3 or more consecutive 1’s</a:t>
            </a:r>
          </a:p>
          <a:p>
            <a:endParaRPr lang="en-AU" dirty="0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Clocked Sequential Circuits with </a:t>
            </a:r>
            <a:r>
              <a:rPr lang="en-US" i="1"/>
              <a:t>JK</a:t>
            </a:r>
            <a:r>
              <a:rPr lang="en-US"/>
              <a:t> F.F.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92950" y="1268413"/>
            <a:ext cx="1619250" cy="1439862"/>
            <a:chOff x="4468" y="799"/>
            <a:chExt cx="1020" cy="907"/>
          </a:xfrm>
        </p:grpSpPr>
        <p:sp>
          <p:nvSpPr>
            <p:cNvPr id="856069" name="AutoShape 5"/>
            <p:cNvSpPr>
              <a:spLocks noChangeArrowheads="1"/>
            </p:cNvSpPr>
            <p:nvPr/>
          </p:nvSpPr>
          <p:spPr bwMode="auto">
            <a:xfrm>
              <a:off x="4694" y="799"/>
              <a:ext cx="567" cy="907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70" name="Line 6"/>
            <p:cNvSpPr>
              <a:spLocks noChangeShapeType="1"/>
            </p:cNvSpPr>
            <p:nvPr/>
          </p:nvSpPr>
          <p:spPr bwMode="auto">
            <a:xfrm>
              <a:off x="5261" y="125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71" name="Line 7"/>
            <p:cNvSpPr>
              <a:spLocks noChangeShapeType="1"/>
            </p:cNvSpPr>
            <p:nvPr/>
          </p:nvSpPr>
          <p:spPr bwMode="auto">
            <a:xfrm>
              <a:off x="4468" y="1026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72" name="Line 8"/>
            <p:cNvSpPr>
              <a:spLocks noChangeShapeType="1"/>
            </p:cNvSpPr>
            <p:nvPr/>
          </p:nvSpPr>
          <p:spPr bwMode="auto">
            <a:xfrm>
              <a:off x="4468" y="1480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92725" y="1449388"/>
            <a:ext cx="1793875" cy="900112"/>
            <a:chOff x="3334" y="913"/>
            <a:chExt cx="1130" cy="567"/>
          </a:xfrm>
        </p:grpSpPr>
        <p:sp>
          <p:nvSpPr>
            <p:cNvPr id="856074" name="Line 10"/>
            <p:cNvSpPr>
              <a:spLocks noChangeShapeType="1"/>
            </p:cNvSpPr>
            <p:nvPr/>
          </p:nvSpPr>
          <p:spPr bwMode="auto">
            <a:xfrm>
              <a:off x="3334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75" name="Line 11"/>
            <p:cNvSpPr>
              <a:spLocks noChangeShapeType="1"/>
            </p:cNvSpPr>
            <p:nvPr/>
          </p:nvSpPr>
          <p:spPr bwMode="auto">
            <a:xfrm rot="-5400000">
              <a:off x="3390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76" name="Line 12"/>
            <p:cNvSpPr>
              <a:spLocks noChangeShapeType="1"/>
            </p:cNvSpPr>
            <p:nvPr/>
          </p:nvSpPr>
          <p:spPr bwMode="auto">
            <a:xfrm>
              <a:off x="3447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77" name="Line 13"/>
            <p:cNvSpPr>
              <a:spLocks noChangeShapeType="1"/>
            </p:cNvSpPr>
            <p:nvPr/>
          </p:nvSpPr>
          <p:spPr bwMode="auto">
            <a:xfrm rot="5400000">
              <a:off x="3503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78" name="Line 14"/>
            <p:cNvSpPr>
              <a:spLocks noChangeShapeType="1"/>
            </p:cNvSpPr>
            <p:nvPr/>
          </p:nvSpPr>
          <p:spPr bwMode="auto">
            <a:xfrm>
              <a:off x="3560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79" name="Line 15"/>
            <p:cNvSpPr>
              <a:spLocks noChangeShapeType="1"/>
            </p:cNvSpPr>
            <p:nvPr/>
          </p:nvSpPr>
          <p:spPr bwMode="auto">
            <a:xfrm rot="-5400000">
              <a:off x="3616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80" name="Line 16"/>
            <p:cNvSpPr>
              <a:spLocks noChangeShapeType="1"/>
            </p:cNvSpPr>
            <p:nvPr/>
          </p:nvSpPr>
          <p:spPr bwMode="auto">
            <a:xfrm>
              <a:off x="3673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81" name="Line 17"/>
            <p:cNvSpPr>
              <a:spLocks noChangeShapeType="1"/>
            </p:cNvSpPr>
            <p:nvPr/>
          </p:nvSpPr>
          <p:spPr bwMode="auto">
            <a:xfrm rot="5400000">
              <a:off x="3729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82" name="Line 18"/>
            <p:cNvSpPr>
              <a:spLocks noChangeShapeType="1"/>
            </p:cNvSpPr>
            <p:nvPr/>
          </p:nvSpPr>
          <p:spPr bwMode="auto">
            <a:xfrm>
              <a:off x="3786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83" name="Line 19"/>
            <p:cNvSpPr>
              <a:spLocks noChangeShapeType="1"/>
            </p:cNvSpPr>
            <p:nvPr/>
          </p:nvSpPr>
          <p:spPr bwMode="auto">
            <a:xfrm rot="-5400000">
              <a:off x="3842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84" name="Line 20"/>
            <p:cNvSpPr>
              <a:spLocks noChangeShapeType="1"/>
            </p:cNvSpPr>
            <p:nvPr/>
          </p:nvSpPr>
          <p:spPr bwMode="auto">
            <a:xfrm>
              <a:off x="3899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85" name="Line 21"/>
            <p:cNvSpPr>
              <a:spLocks noChangeShapeType="1"/>
            </p:cNvSpPr>
            <p:nvPr/>
          </p:nvSpPr>
          <p:spPr bwMode="auto">
            <a:xfrm rot="5400000">
              <a:off x="3955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86" name="Line 22"/>
            <p:cNvSpPr>
              <a:spLocks noChangeShapeType="1"/>
            </p:cNvSpPr>
            <p:nvPr/>
          </p:nvSpPr>
          <p:spPr bwMode="auto">
            <a:xfrm>
              <a:off x="4012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87" name="Line 23"/>
            <p:cNvSpPr>
              <a:spLocks noChangeShapeType="1"/>
            </p:cNvSpPr>
            <p:nvPr/>
          </p:nvSpPr>
          <p:spPr bwMode="auto">
            <a:xfrm rot="-5400000">
              <a:off x="4068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88" name="Line 24"/>
            <p:cNvSpPr>
              <a:spLocks noChangeShapeType="1"/>
            </p:cNvSpPr>
            <p:nvPr/>
          </p:nvSpPr>
          <p:spPr bwMode="auto">
            <a:xfrm>
              <a:off x="4125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89" name="Line 25"/>
            <p:cNvSpPr>
              <a:spLocks noChangeShapeType="1"/>
            </p:cNvSpPr>
            <p:nvPr/>
          </p:nvSpPr>
          <p:spPr bwMode="auto">
            <a:xfrm rot="5400000">
              <a:off x="4181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90" name="Line 26"/>
            <p:cNvSpPr>
              <a:spLocks noChangeShapeType="1"/>
            </p:cNvSpPr>
            <p:nvPr/>
          </p:nvSpPr>
          <p:spPr bwMode="auto">
            <a:xfrm>
              <a:off x="4238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91" name="Line 27"/>
            <p:cNvSpPr>
              <a:spLocks noChangeShapeType="1"/>
            </p:cNvSpPr>
            <p:nvPr/>
          </p:nvSpPr>
          <p:spPr bwMode="auto">
            <a:xfrm rot="-5400000">
              <a:off x="4294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92" name="Line 28"/>
            <p:cNvSpPr>
              <a:spLocks noChangeShapeType="1"/>
            </p:cNvSpPr>
            <p:nvPr/>
          </p:nvSpPr>
          <p:spPr bwMode="auto">
            <a:xfrm>
              <a:off x="4351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93" name="Line 29"/>
            <p:cNvSpPr>
              <a:spLocks noChangeShapeType="1"/>
            </p:cNvSpPr>
            <p:nvPr/>
          </p:nvSpPr>
          <p:spPr bwMode="auto">
            <a:xfrm rot="5400000">
              <a:off x="339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94" name="Line 30"/>
            <p:cNvSpPr>
              <a:spLocks noChangeShapeType="1"/>
            </p:cNvSpPr>
            <p:nvPr/>
          </p:nvSpPr>
          <p:spPr bwMode="auto">
            <a:xfrm>
              <a:off x="3334" y="148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95" name="Line 31"/>
            <p:cNvSpPr>
              <a:spLocks noChangeShapeType="1"/>
            </p:cNvSpPr>
            <p:nvPr/>
          </p:nvSpPr>
          <p:spPr bwMode="auto">
            <a:xfrm>
              <a:off x="344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96" name="Line 32"/>
            <p:cNvSpPr>
              <a:spLocks noChangeShapeType="1"/>
            </p:cNvSpPr>
            <p:nvPr/>
          </p:nvSpPr>
          <p:spPr bwMode="auto">
            <a:xfrm>
              <a:off x="3674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97" name="Line 33"/>
            <p:cNvSpPr>
              <a:spLocks noChangeShapeType="1"/>
            </p:cNvSpPr>
            <p:nvPr/>
          </p:nvSpPr>
          <p:spPr bwMode="auto">
            <a:xfrm>
              <a:off x="3901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98" name="Line 34"/>
            <p:cNvSpPr>
              <a:spLocks noChangeShapeType="1"/>
            </p:cNvSpPr>
            <p:nvPr/>
          </p:nvSpPr>
          <p:spPr bwMode="auto">
            <a:xfrm rot="5400000">
              <a:off x="407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099" name="Line 35"/>
            <p:cNvSpPr>
              <a:spLocks noChangeShapeType="1"/>
            </p:cNvSpPr>
            <p:nvPr/>
          </p:nvSpPr>
          <p:spPr bwMode="auto">
            <a:xfrm>
              <a:off x="4127" y="148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100" name="Line 36"/>
            <p:cNvSpPr>
              <a:spLocks noChangeShapeType="1"/>
            </p:cNvSpPr>
            <p:nvPr/>
          </p:nvSpPr>
          <p:spPr bwMode="auto">
            <a:xfrm rot="5400000">
              <a:off x="3277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101" name="Line 37"/>
            <p:cNvSpPr>
              <a:spLocks noChangeShapeType="1"/>
            </p:cNvSpPr>
            <p:nvPr/>
          </p:nvSpPr>
          <p:spPr bwMode="auto">
            <a:xfrm rot="5400000">
              <a:off x="3504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102" name="Line 38"/>
            <p:cNvSpPr>
              <a:spLocks noChangeShapeType="1"/>
            </p:cNvSpPr>
            <p:nvPr/>
          </p:nvSpPr>
          <p:spPr bwMode="auto">
            <a:xfrm rot="5400000">
              <a:off x="3731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6103" name="Line 39"/>
            <p:cNvSpPr>
              <a:spLocks noChangeShapeType="1"/>
            </p:cNvSpPr>
            <p:nvPr/>
          </p:nvSpPr>
          <p:spPr bwMode="auto">
            <a:xfrm rot="5400000">
              <a:off x="3958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856105" name="Rectangle 41"/>
          <p:cNvSpPr>
            <a:spLocks noChangeArrowheads="1"/>
          </p:cNvSpPr>
          <p:nvPr/>
        </p:nvSpPr>
        <p:spPr bwMode="auto">
          <a:xfrm>
            <a:off x="611188" y="3051175"/>
            <a:ext cx="3960812" cy="982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x	K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x’</a:t>
            </a:r>
          </a:p>
          <a:p>
            <a:pPr algn="l"/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		K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x’</a:t>
            </a:r>
          </a:p>
        </p:txBody>
      </p:sp>
      <p:sp>
        <p:nvSpPr>
          <p:cNvPr id="856106" name="AutoShape 42"/>
          <p:cNvSpPr>
            <a:spLocks noChangeArrowheads="1"/>
          </p:cNvSpPr>
          <p:nvPr/>
        </p:nvSpPr>
        <p:spPr bwMode="auto">
          <a:xfrm>
            <a:off x="611188" y="2463800"/>
            <a:ext cx="3960812" cy="539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Synthesis using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Flip-Flops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56107" name="Group 43"/>
          <p:cNvGraphicFramePr>
            <a:graphicFrameLocks noGrp="1"/>
          </p:cNvGraphicFramePr>
          <p:nvPr/>
        </p:nvGraphicFramePr>
        <p:xfrm>
          <a:off x="4932363" y="2889250"/>
          <a:ext cx="1617662" cy="1439865"/>
        </p:xfrm>
        <a:graphic>
          <a:graphicData uri="http://schemas.openxmlformats.org/drawingml/2006/table">
            <a:tbl>
              <a:tblPr/>
              <a:tblGrid>
                <a:gridCol w="98425"/>
                <a:gridCol w="261937"/>
                <a:gridCol w="314325"/>
                <a:gridCol w="314325"/>
                <a:gridCol w="314325"/>
                <a:gridCol w="314325"/>
              </a:tblGrid>
              <a:tr h="1508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986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6156" name="AutoShape 92"/>
          <p:cNvSpPr>
            <a:spLocks noChangeArrowheads="1"/>
          </p:cNvSpPr>
          <p:nvPr/>
        </p:nvSpPr>
        <p:spPr bwMode="auto">
          <a:xfrm>
            <a:off x="5905500" y="3249613"/>
            <a:ext cx="287338" cy="7191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aphicFrame>
        <p:nvGraphicFramePr>
          <p:cNvPr id="856157" name="Group 93"/>
          <p:cNvGraphicFramePr>
            <a:graphicFrameLocks noGrp="1"/>
          </p:cNvGraphicFramePr>
          <p:nvPr/>
        </p:nvGraphicFramePr>
        <p:xfrm>
          <a:off x="6911975" y="2889250"/>
          <a:ext cx="1617663" cy="1439865"/>
        </p:xfrm>
        <a:graphic>
          <a:graphicData uri="http://schemas.openxmlformats.org/drawingml/2006/table">
            <a:tbl>
              <a:tblPr/>
              <a:tblGrid>
                <a:gridCol w="98425"/>
                <a:gridCol w="261938"/>
                <a:gridCol w="314325"/>
                <a:gridCol w="314325"/>
                <a:gridCol w="314325"/>
                <a:gridCol w="314325"/>
              </a:tblGrid>
              <a:tr h="1508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986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6206" name="Group 142"/>
          <p:cNvGraphicFramePr>
            <a:graphicFrameLocks noGrp="1"/>
          </p:cNvGraphicFramePr>
          <p:nvPr/>
        </p:nvGraphicFramePr>
        <p:xfrm>
          <a:off x="4932363" y="4329113"/>
          <a:ext cx="1617662" cy="1439865"/>
        </p:xfrm>
        <a:graphic>
          <a:graphicData uri="http://schemas.openxmlformats.org/drawingml/2006/table">
            <a:tbl>
              <a:tblPr/>
              <a:tblGrid>
                <a:gridCol w="98425"/>
                <a:gridCol w="261937"/>
                <a:gridCol w="314325"/>
                <a:gridCol w="314325"/>
                <a:gridCol w="314325"/>
                <a:gridCol w="314325"/>
              </a:tblGrid>
              <a:tr h="1508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986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6255" name="AutoShape 191"/>
          <p:cNvSpPr>
            <a:spLocks noChangeArrowheads="1"/>
          </p:cNvSpPr>
          <p:nvPr/>
        </p:nvSpPr>
        <p:spPr bwMode="auto">
          <a:xfrm>
            <a:off x="5651500" y="4689475"/>
            <a:ext cx="539750" cy="7207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56256" name="AutoShape 192"/>
          <p:cNvSpPr>
            <a:spLocks/>
          </p:cNvSpPr>
          <p:nvPr/>
        </p:nvSpPr>
        <p:spPr bwMode="auto">
          <a:xfrm>
            <a:off x="8264525" y="3249613"/>
            <a:ext cx="358775" cy="720725"/>
          </a:xfrm>
          <a:prstGeom prst="leftBracket">
            <a:avLst>
              <a:gd name="adj" fmla="val 14769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56257" name="AutoShape 193"/>
          <p:cNvSpPr>
            <a:spLocks/>
          </p:cNvSpPr>
          <p:nvPr/>
        </p:nvSpPr>
        <p:spPr bwMode="auto">
          <a:xfrm flipH="1">
            <a:off x="7092950" y="3248025"/>
            <a:ext cx="430213" cy="720725"/>
          </a:xfrm>
          <a:prstGeom prst="leftBracket">
            <a:avLst>
              <a:gd name="adj" fmla="val 12316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aphicFrame>
        <p:nvGraphicFramePr>
          <p:cNvPr id="856258" name="Group 194"/>
          <p:cNvGraphicFramePr>
            <a:graphicFrameLocks noGrp="1"/>
          </p:cNvGraphicFramePr>
          <p:nvPr/>
        </p:nvGraphicFramePr>
        <p:xfrm>
          <a:off x="6911975" y="4329113"/>
          <a:ext cx="1617663" cy="1439865"/>
        </p:xfrm>
        <a:graphic>
          <a:graphicData uri="http://schemas.openxmlformats.org/drawingml/2006/table">
            <a:tbl>
              <a:tblPr/>
              <a:tblGrid>
                <a:gridCol w="98425"/>
                <a:gridCol w="261938"/>
                <a:gridCol w="314325"/>
                <a:gridCol w="314325"/>
                <a:gridCol w="314325"/>
                <a:gridCol w="314325"/>
              </a:tblGrid>
              <a:tr h="1508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986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6307" name="AutoShape 243"/>
          <p:cNvSpPr>
            <a:spLocks noChangeArrowheads="1"/>
          </p:cNvSpPr>
          <p:nvPr/>
        </p:nvSpPr>
        <p:spPr bwMode="auto">
          <a:xfrm>
            <a:off x="7272338" y="4689475"/>
            <a:ext cx="1260475" cy="3603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56308" name="AutoShape 244"/>
          <p:cNvSpPr>
            <a:spLocks/>
          </p:cNvSpPr>
          <p:nvPr/>
        </p:nvSpPr>
        <p:spPr bwMode="auto">
          <a:xfrm flipH="1">
            <a:off x="7092950" y="4689475"/>
            <a:ext cx="430213" cy="720725"/>
          </a:xfrm>
          <a:prstGeom prst="leftBracket">
            <a:avLst>
              <a:gd name="adj" fmla="val 12316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56309" name="AutoShape 245"/>
          <p:cNvSpPr>
            <a:spLocks/>
          </p:cNvSpPr>
          <p:nvPr/>
        </p:nvSpPr>
        <p:spPr bwMode="auto">
          <a:xfrm>
            <a:off x="8262938" y="4689475"/>
            <a:ext cx="358775" cy="720725"/>
          </a:xfrm>
          <a:prstGeom prst="leftBracket">
            <a:avLst>
              <a:gd name="adj" fmla="val 14769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aphicFrame>
        <p:nvGraphicFramePr>
          <p:cNvPr id="856310" name="Object 246"/>
          <p:cNvGraphicFramePr>
            <a:graphicFrameLocks noChangeAspect="1"/>
          </p:cNvGraphicFramePr>
          <p:nvPr/>
        </p:nvGraphicFramePr>
        <p:xfrm>
          <a:off x="431800" y="4033838"/>
          <a:ext cx="3960813" cy="2690812"/>
        </p:xfrm>
        <a:graphic>
          <a:graphicData uri="http://schemas.openxmlformats.org/presentationml/2006/ole">
            <p:oleObj spid="_x0000_s258050" name="Visio" r:id="rId4" imgW="2815133" imgH="191243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5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n-US" dirty="0" smtClean="0"/>
              <a:t>Detect 3 or more consecutive 1’s</a:t>
            </a:r>
          </a:p>
          <a:p>
            <a:endParaRPr lang="en-AU" dirty="0"/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Clocked Sequential Circuits with </a:t>
            </a:r>
            <a:r>
              <a:rPr lang="en-US" i="1"/>
              <a:t>T</a:t>
            </a:r>
            <a:r>
              <a:rPr lang="en-US"/>
              <a:t> F.F.</a:t>
            </a:r>
          </a:p>
        </p:txBody>
      </p:sp>
      <p:graphicFrame>
        <p:nvGraphicFramePr>
          <p:cNvPr id="858116" name="Group 4"/>
          <p:cNvGraphicFramePr>
            <a:graphicFrameLocks noGrp="1"/>
          </p:cNvGraphicFramePr>
          <p:nvPr/>
        </p:nvGraphicFramePr>
        <p:xfrm>
          <a:off x="614363" y="2559050"/>
          <a:ext cx="4137025" cy="4005264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719137"/>
                <a:gridCol w="539750"/>
                <a:gridCol w="539750"/>
                <a:gridCol w="1258888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F.F.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T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8194" name="Rectangle 82"/>
          <p:cNvSpPr>
            <a:spLocks noChangeArrowheads="1"/>
          </p:cNvSpPr>
          <p:nvPr/>
        </p:nvSpPr>
        <p:spPr bwMode="auto">
          <a:xfrm>
            <a:off x="3783013" y="3546475"/>
            <a:ext cx="152400" cy="3009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7092950" y="1268413"/>
            <a:ext cx="1619250" cy="1439862"/>
            <a:chOff x="4468" y="799"/>
            <a:chExt cx="1020" cy="907"/>
          </a:xfrm>
        </p:grpSpPr>
        <p:sp>
          <p:nvSpPr>
            <p:cNvPr id="858196" name="AutoShape 84"/>
            <p:cNvSpPr>
              <a:spLocks noChangeArrowheads="1"/>
            </p:cNvSpPr>
            <p:nvPr/>
          </p:nvSpPr>
          <p:spPr bwMode="auto">
            <a:xfrm>
              <a:off x="4694" y="799"/>
              <a:ext cx="567" cy="907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197" name="Line 85"/>
            <p:cNvSpPr>
              <a:spLocks noChangeShapeType="1"/>
            </p:cNvSpPr>
            <p:nvPr/>
          </p:nvSpPr>
          <p:spPr bwMode="auto">
            <a:xfrm>
              <a:off x="5261" y="125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198" name="Line 86"/>
            <p:cNvSpPr>
              <a:spLocks noChangeShapeType="1"/>
            </p:cNvSpPr>
            <p:nvPr/>
          </p:nvSpPr>
          <p:spPr bwMode="auto">
            <a:xfrm>
              <a:off x="4468" y="1026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199" name="Line 87"/>
            <p:cNvSpPr>
              <a:spLocks noChangeShapeType="1"/>
            </p:cNvSpPr>
            <p:nvPr/>
          </p:nvSpPr>
          <p:spPr bwMode="auto">
            <a:xfrm>
              <a:off x="4468" y="1480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5292725" y="1449388"/>
            <a:ext cx="1793875" cy="900112"/>
            <a:chOff x="3334" y="913"/>
            <a:chExt cx="1130" cy="567"/>
          </a:xfrm>
        </p:grpSpPr>
        <p:sp>
          <p:nvSpPr>
            <p:cNvPr id="858201" name="Line 89"/>
            <p:cNvSpPr>
              <a:spLocks noChangeShapeType="1"/>
            </p:cNvSpPr>
            <p:nvPr/>
          </p:nvSpPr>
          <p:spPr bwMode="auto">
            <a:xfrm>
              <a:off x="3334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02" name="Line 90"/>
            <p:cNvSpPr>
              <a:spLocks noChangeShapeType="1"/>
            </p:cNvSpPr>
            <p:nvPr/>
          </p:nvSpPr>
          <p:spPr bwMode="auto">
            <a:xfrm rot="-5400000">
              <a:off x="3390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03" name="Line 91"/>
            <p:cNvSpPr>
              <a:spLocks noChangeShapeType="1"/>
            </p:cNvSpPr>
            <p:nvPr/>
          </p:nvSpPr>
          <p:spPr bwMode="auto">
            <a:xfrm>
              <a:off x="3447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04" name="Line 92"/>
            <p:cNvSpPr>
              <a:spLocks noChangeShapeType="1"/>
            </p:cNvSpPr>
            <p:nvPr/>
          </p:nvSpPr>
          <p:spPr bwMode="auto">
            <a:xfrm rot="5400000">
              <a:off x="3503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05" name="Line 93"/>
            <p:cNvSpPr>
              <a:spLocks noChangeShapeType="1"/>
            </p:cNvSpPr>
            <p:nvPr/>
          </p:nvSpPr>
          <p:spPr bwMode="auto">
            <a:xfrm>
              <a:off x="3560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06" name="Line 94"/>
            <p:cNvSpPr>
              <a:spLocks noChangeShapeType="1"/>
            </p:cNvSpPr>
            <p:nvPr/>
          </p:nvSpPr>
          <p:spPr bwMode="auto">
            <a:xfrm rot="-5400000">
              <a:off x="3616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07" name="Line 95"/>
            <p:cNvSpPr>
              <a:spLocks noChangeShapeType="1"/>
            </p:cNvSpPr>
            <p:nvPr/>
          </p:nvSpPr>
          <p:spPr bwMode="auto">
            <a:xfrm>
              <a:off x="3673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08" name="Line 96"/>
            <p:cNvSpPr>
              <a:spLocks noChangeShapeType="1"/>
            </p:cNvSpPr>
            <p:nvPr/>
          </p:nvSpPr>
          <p:spPr bwMode="auto">
            <a:xfrm rot="5400000">
              <a:off x="3729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09" name="Line 97"/>
            <p:cNvSpPr>
              <a:spLocks noChangeShapeType="1"/>
            </p:cNvSpPr>
            <p:nvPr/>
          </p:nvSpPr>
          <p:spPr bwMode="auto">
            <a:xfrm>
              <a:off x="3786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10" name="Line 98"/>
            <p:cNvSpPr>
              <a:spLocks noChangeShapeType="1"/>
            </p:cNvSpPr>
            <p:nvPr/>
          </p:nvSpPr>
          <p:spPr bwMode="auto">
            <a:xfrm rot="-5400000">
              <a:off x="3842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11" name="Line 99"/>
            <p:cNvSpPr>
              <a:spLocks noChangeShapeType="1"/>
            </p:cNvSpPr>
            <p:nvPr/>
          </p:nvSpPr>
          <p:spPr bwMode="auto">
            <a:xfrm>
              <a:off x="3899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12" name="Line 100"/>
            <p:cNvSpPr>
              <a:spLocks noChangeShapeType="1"/>
            </p:cNvSpPr>
            <p:nvPr/>
          </p:nvSpPr>
          <p:spPr bwMode="auto">
            <a:xfrm rot="5400000">
              <a:off x="3955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13" name="Line 101"/>
            <p:cNvSpPr>
              <a:spLocks noChangeShapeType="1"/>
            </p:cNvSpPr>
            <p:nvPr/>
          </p:nvSpPr>
          <p:spPr bwMode="auto">
            <a:xfrm>
              <a:off x="4012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14" name="Line 102"/>
            <p:cNvSpPr>
              <a:spLocks noChangeShapeType="1"/>
            </p:cNvSpPr>
            <p:nvPr/>
          </p:nvSpPr>
          <p:spPr bwMode="auto">
            <a:xfrm rot="-5400000">
              <a:off x="4068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15" name="Line 103"/>
            <p:cNvSpPr>
              <a:spLocks noChangeShapeType="1"/>
            </p:cNvSpPr>
            <p:nvPr/>
          </p:nvSpPr>
          <p:spPr bwMode="auto">
            <a:xfrm>
              <a:off x="4125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16" name="Line 104"/>
            <p:cNvSpPr>
              <a:spLocks noChangeShapeType="1"/>
            </p:cNvSpPr>
            <p:nvPr/>
          </p:nvSpPr>
          <p:spPr bwMode="auto">
            <a:xfrm rot="5400000">
              <a:off x="4181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17" name="Line 105"/>
            <p:cNvSpPr>
              <a:spLocks noChangeShapeType="1"/>
            </p:cNvSpPr>
            <p:nvPr/>
          </p:nvSpPr>
          <p:spPr bwMode="auto">
            <a:xfrm>
              <a:off x="4238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18" name="Line 106"/>
            <p:cNvSpPr>
              <a:spLocks noChangeShapeType="1"/>
            </p:cNvSpPr>
            <p:nvPr/>
          </p:nvSpPr>
          <p:spPr bwMode="auto">
            <a:xfrm rot="-5400000">
              <a:off x="4294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19" name="Line 107"/>
            <p:cNvSpPr>
              <a:spLocks noChangeShapeType="1"/>
            </p:cNvSpPr>
            <p:nvPr/>
          </p:nvSpPr>
          <p:spPr bwMode="auto">
            <a:xfrm>
              <a:off x="4351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20" name="Line 108"/>
            <p:cNvSpPr>
              <a:spLocks noChangeShapeType="1"/>
            </p:cNvSpPr>
            <p:nvPr/>
          </p:nvSpPr>
          <p:spPr bwMode="auto">
            <a:xfrm rot="5400000">
              <a:off x="339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21" name="Line 109"/>
            <p:cNvSpPr>
              <a:spLocks noChangeShapeType="1"/>
            </p:cNvSpPr>
            <p:nvPr/>
          </p:nvSpPr>
          <p:spPr bwMode="auto">
            <a:xfrm>
              <a:off x="3334" y="148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22" name="Line 110"/>
            <p:cNvSpPr>
              <a:spLocks noChangeShapeType="1"/>
            </p:cNvSpPr>
            <p:nvPr/>
          </p:nvSpPr>
          <p:spPr bwMode="auto">
            <a:xfrm>
              <a:off x="344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23" name="Line 111"/>
            <p:cNvSpPr>
              <a:spLocks noChangeShapeType="1"/>
            </p:cNvSpPr>
            <p:nvPr/>
          </p:nvSpPr>
          <p:spPr bwMode="auto">
            <a:xfrm>
              <a:off x="3674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24" name="Line 112"/>
            <p:cNvSpPr>
              <a:spLocks noChangeShapeType="1"/>
            </p:cNvSpPr>
            <p:nvPr/>
          </p:nvSpPr>
          <p:spPr bwMode="auto">
            <a:xfrm>
              <a:off x="3901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25" name="Line 113"/>
            <p:cNvSpPr>
              <a:spLocks noChangeShapeType="1"/>
            </p:cNvSpPr>
            <p:nvPr/>
          </p:nvSpPr>
          <p:spPr bwMode="auto">
            <a:xfrm rot="5400000">
              <a:off x="407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26" name="Line 114"/>
            <p:cNvSpPr>
              <a:spLocks noChangeShapeType="1"/>
            </p:cNvSpPr>
            <p:nvPr/>
          </p:nvSpPr>
          <p:spPr bwMode="auto">
            <a:xfrm>
              <a:off x="4127" y="148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27" name="Line 115"/>
            <p:cNvSpPr>
              <a:spLocks noChangeShapeType="1"/>
            </p:cNvSpPr>
            <p:nvPr/>
          </p:nvSpPr>
          <p:spPr bwMode="auto">
            <a:xfrm rot="5400000">
              <a:off x="3277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28" name="Line 116"/>
            <p:cNvSpPr>
              <a:spLocks noChangeShapeType="1"/>
            </p:cNvSpPr>
            <p:nvPr/>
          </p:nvSpPr>
          <p:spPr bwMode="auto">
            <a:xfrm rot="5400000">
              <a:off x="3504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29" name="Line 117"/>
            <p:cNvSpPr>
              <a:spLocks noChangeShapeType="1"/>
            </p:cNvSpPr>
            <p:nvPr/>
          </p:nvSpPr>
          <p:spPr bwMode="auto">
            <a:xfrm rot="5400000">
              <a:off x="3731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30" name="Line 118"/>
            <p:cNvSpPr>
              <a:spLocks noChangeShapeType="1"/>
            </p:cNvSpPr>
            <p:nvPr/>
          </p:nvSpPr>
          <p:spPr bwMode="auto">
            <a:xfrm rot="5400000">
              <a:off x="3958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858232" name="AutoShape 120"/>
          <p:cNvSpPr>
            <a:spLocks noChangeArrowheads="1"/>
          </p:cNvSpPr>
          <p:nvPr/>
        </p:nvSpPr>
        <p:spPr bwMode="auto">
          <a:xfrm>
            <a:off x="4932363" y="2889250"/>
            <a:ext cx="3960812" cy="539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Synthesis using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Flip-Flops</a:t>
            </a: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8233" name="Rectangle 121"/>
          <p:cNvSpPr>
            <a:spLocks noChangeArrowheads="1"/>
          </p:cNvSpPr>
          <p:nvPr/>
        </p:nvSpPr>
        <p:spPr bwMode="auto">
          <a:xfrm>
            <a:off x="4240213" y="3536950"/>
            <a:ext cx="152400" cy="3009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58234" name="Rectangle 122"/>
          <p:cNvSpPr>
            <a:spLocks noChangeArrowheads="1"/>
          </p:cNvSpPr>
          <p:nvPr/>
        </p:nvSpPr>
        <p:spPr bwMode="auto">
          <a:xfrm>
            <a:off x="5111750" y="3608388"/>
            <a:ext cx="3781425" cy="730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 = ∑ (3, 4, 6)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 = ∑ (1, 2, 3, 5, 6)</a:t>
            </a:r>
          </a:p>
        </p:txBody>
      </p:sp>
      <p:grpSp>
        <p:nvGrpSpPr>
          <p:cNvPr id="4" name="Group 123"/>
          <p:cNvGrpSpPr>
            <a:grpSpLocks/>
          </p:cNvGrpSpPr>
          <p:nvPr/>
        </p:nvGrpSpPr>
        <p:grpSpPr bwMode="auto">
          <a:xfrm>
            <a:off x="747713" y="3565525"/>
            <a:ext cx="2047875" cy="360363"/>
            <a:chOff x="361" y="2240"/>
            <a:chExt cx="1290" cy="227"/>
          </a:xfrm>
        </p:grpSpPr>
        <p:sp>
          <p:nvSpPr>
            <p:cNvPr id="858236" name="Oval 124"/>
            <p:cNvSpPr>
              <a:spLocks noChangeArrowheads="1"/>
            </p:cNvSpPr>
            <p:nvPr/>
          </p:nvSpPr>
          <p:spPr bwMode="auto">
            <a:xfrm>
              <a:off x="361" y="2240"/>
              <a:ext cx="158" cy="227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37" name="Oval 125"/>
            <p:cNvSpPr>
              <a:spLocks noChangeArrowheads="1"/>
            </p:cNvSpPr>
            <p:nvPr/>
          </p:nvSpPr>
          <p:spPr bwMode="auto">
            <a:xfrm>
              <a:off x="1493" y="2240"/>
              <a:ext cx="158" cy="227"/>
            </a:xfrm>
            <a:prstGeom prst="ellipse">
              <a:avLst/>
            </a:prstGeom>
            <a:solidFill>
              <a:srgbClr val="66FF33">
                <a:alpha val="50000"/>
              </a:srgb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58238" name="Line 126"/>
            <p:cNvSpPr>
              <a:spLocks noChangeShapeType="1"/>
            </p:cNvSpPr>
            <p:nvPr/>
          </p:nvSpPr>
          <p:spPr bwMode="auto">
            <a:xfrm>
              <a:off x="520" y="2360"/>
              <a:ext cx="96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599 0.0006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5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0007 L 0.00052 0.0541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5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416 L 0.06025 0.0541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0.05416 L 0.00087 0.11157 " pathEditMode="relative" ptsTypes="AA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1157 L 0.0599 0.11157 " pathEditMode="relative" ptsTypes="AA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11157 L 0.00052 0.16574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5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6574 L 0.06025 0.16527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58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0.16527 L 0.00122 0.2212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5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22129 L 0.0606 0.22129 " pathEditMode="relative" ptsTypes="AA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58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59 0.22129 L 0.0007 0.27569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5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27569 L 0.06025 0.27569 " pathEditMode="relative" ptsTypes="AA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58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0.27569 L 0.00139 0.33194 " pathEditMode="relative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5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33194 L 0.0599 0.33171 " pathEditMode="relative" ptsTypes="AA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58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33171 L 0.0007 0.38518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5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38518 L 0.06008 0.38518 " pathEditMode="relative" ptsTypes="AA">
                                      <p:cBhvr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58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5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58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23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5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n-US" dirty="0" smtClean="0"/>
              <a:t>Detect 3 or more consecutive 1’s</a:t>
            </a:r>
          </a:p>
          <a:p>
            <a:endParaRPr lang="en-AU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Clocked Sequential Circuits with </a:t>
            </a:r>
            <a:r>
              <a:rPr lang="en-US" i="1"/>
              <a:t>T</a:t>
            </a:r>
            <a:r>
              <a:rPr lang="en-US"/>
              <a:t> F.F.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92950" y="1268413"/>
            <a:ext cx="1619250" cy="1439862"/>
            <a:chOff x="4468" y="799"/>
            <a:chExt cx="1020" cy="907"/>
          </a:xfrm>
        </p:grpSpPr>
        <p:sp>
          <p:nvSpPr>
            <p:cNvPr id="860165" name="AutoShape 5"/>
            <p:cNvSpPr>
              <a:spLocks noChangeArrowheads="1"/>
            </p:cNvSpPr>
            <p:nvPr/>
          </p:nvSpPr>
          <p:spPr bwMode="auto">
            <a:xfrm>
              <a:off x="4694" y="799"/>
              <a:ext cx="567" cy="907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66" name="Line 6"/>
            <p:cNvSpPr>
              <a:spLocks noChangeShapeType="1"/>
            </p:cNvSpPr>
            <p:nvPr/>
          </p:nvSpPr>
          <p:spPr bwMode="auto">
            <a:xfrm>
              <a:off x="5261" y="125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67" name="Line 7"/>
            <p:cNvSpPr>
              <a:spLocks noChangeShapeType="1"/>
            </p:cNvSpPr>
            <p:nvPr/>
          </p:nvSpPr>
          <p:spPr bwMode="auto">
            <a:xfrm>
              <a:off x="4468" y="1026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68" name="Line 8"/>
            <p:cNvSpPr>
              <a:spLocks noChangeShapeType="1"/>
            </p:cNvSpPr>
            <p:nvPr/>
          </p:nvSpPr>
          <p:spPr bwMode="auto">
            <a:xfrm>
              <a:off x="4468" y="1480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92725" y="1449388"/>
            <a:ext cx="1793875" cy="900112"/>
            <a:chOff x="3334" y="913"/>
            <a:chExt cx="1130" cy="567"/>
          </a:xfrm>
        </p:grpSpPr>
        <p:sp>
          <p:nvSpPr>
            <p:cNvPr id="860170" name="Line 10"/>
            <p:cNvSpPr>
              <a:spLocks noChangeShapeType="1"/>
            </p:cNvSpPr>
            <p:nvPr/>
          </p:nvSpPr>
          <p:spPr bwMode="auto">
            <a:xfrm>
              <a:off x="3334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71" name="Line 11"/>
            <p:cNvSpPr>
              <a:spLocks noChangeShapeType="1"/>
            </p:cNvSpPr>
            <p:nvPr/>
          </p:nvSpPr>
          <p:spPr bwMode="auto">
            <a:xfrm rot="-5400000">
              <a:off x="3390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72" name="Line 12"/>
            <p:cNvSpPr>
              <a:spLocks noChangeShapeType="1"/>
            </p:cNvSpPr>
            <p:nvPr/>
          </p:nvSpPr>
          <p:spPr bwMode="auto">
            <a:xfrm>
              <a:off x="3447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73" name="Line 13"/>
            <p:cNvSpPr>
              <a:spLocks noChangeShapeType="1"/>
            </p:cNvSpPr>
            <p:nvPr/>
          </p:nvSpPr>
          <p:spPr bwMode="auto">
            <a:xfrm rot="5400000">
              <a:off x="3503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74" name="Line 14"/>
            <p:cNvSpPr>
              <a:spLocks noChangeShapeType="1"/>
            </p:cNvSpPr>
            <p:nvPr/>
          </p:nvSpPr>
          <p:spPr bwMode="auto">
            <a:xfrm>
              <a:off x="3560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75" name="Line 15"/>
            <p:cNvSpPr>
              <a:spLocks noChangeShapeType="1"/>
            </p:cNvSpPr>
            <p:nvPr/>
          </p:nvSpPr>
          <p:spPr bwMode="auto">
            <a:xfrm rot="-5400000">
              <a:off x="3616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76" name="Line 16"/>
            <p:cNvSpPr>
              <a:spLocks noChangeShapeType="1"/>
            </p:cNvSpPr>
            <p:nvPr/>
          </p:nvSpPr>
          <p:spPr bwMode="auto">
            <a:xfrm>
              <a:off x="3673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77" name="Line 17"/>
            <p:cNvSpPr>
              <a:spLocks noChangeShapeType="1"/>
            </p:cNvSpPr>
            <p:nvPr/>
          </p:nvSpPr>
          <p:spPr bwMode="auto">
            <a:xfrm rot="5400000">
              <a:off x="3729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78" name="Line 18"/>
            <p:cNvSpPr>
              <a:spLocks noChangeShapeType="1"/>
            </p:cNvSpPr>
            <p:nvPr/>
          </p:nvSpPr>
          <p:spPr bwMode="auto">
            <a:xfrm>
              <a:off x="3786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79" name="Line 19"/>
            <p:cNvSpPr>
              <a:spLocks noChangeShapeType="1"/>
            </p:cNvSpPr>
            <p:nvPr/>
          </p:nvSpPr>
          <p:spPr bwMode="auto">
            <a:xfrm rot="-5400000">
              <a:off x="3842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80" name="Line 20"/>
            <p:cNvSpPr>
              <a:spLocks noChangeShapeType="1"/>
            </p:cNvSpPr>
            <p:nvPr/>
          </p:nvSpPr>
          <p:spPr bwMode="auto">
            <a:xfrm>
              <a:off x="3899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81" name="Line 21"/>
            <p:cNvSpPr>
              <a:spLocks noChangeShapeType="1"/>
            </p:cNvSpPr>
            <p:nvPr/>
          </p:nvSpPr>
          <p:spPr bwMode="auto">
            <a:xfrm rot="5400000">
              <a:off x="3955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82" name="Line 22"/>
            <p:cNvSpPr>
              <a:spLocks noChangeShapeType="1"/>
            </p:cNvSpPr>
            <p:nvPr/>
          </p:nvSpPr>
          <p:spPr bwMode="auto">
            <a:xfrm>
              <a:off x="4012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83" name="Line 23"/>
            <p:cNvSpPr>
              <a:spLocks noChangeShapeType="1"/>
            </p:cNvSpPr>
            <p:nvPr/>
          </p:nvSpPr>
          <p:spPr bwMode="auto">
            <a:xfrm rot="-5400000">
              <a:off x="4068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84" name="Line 24"/>
            <p:cNvSpPr>
              <a:spLocks noChangeShapeType="1"/>
            </p:cNvSpPr>
            <p:nvPr/>
          </p:nvSpPr>
          <p:spPr bwMode="auto">
            <a:xfrm>
              <a:off x="4125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85" name="Line 25"/>
            <p:cNvSpPr>
              <a:spLocks noChangeShapeType="1"/>
            </p:cNvSpPr>
            <p:nvPr/>
          </p:nvSpPr>
          <p:spPr bwMode="auto">
            <a:xfrm rot="5400000">
              <a:off x="4181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86" name="Line 26"/>
            <p:cNvSpPr>
              <a:spLocks noChangeShapeType="1"/>
            </p:cNvSpPr>
            <p:nvPr/>
          </p:nvSpPr>
          <p:spPr bwMode="auto">
            <a:xfrm>
              <a:off x="4238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87" name="Line 27"/>
            <p:cNvSpPr>
              <a:spLocks noChangeShapeType="1"/>
            </p:cNvSpPr>
            <p:nvPr/>
          </p:nvSpPr>
          <p:spPr bwMode="auto">
            <a:xfrm rot="-5400000">
              <a:off x="4294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88" name="Line 28"/>
            <p:cNvSpPr>
              <a:spLocks noChangeShapeType="1"/>
            </p:cNvSpPr>
            <p:nvPr/>
          </p:nvSpPr>
          <p:spPr bwMode="auto">
            <a:xfrm>
              <a:off x="4351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89" name="Line 29"/>
            <p:cNvSpPr>
              <a:spLocks noChangeShapeType="1"/>
            </p:cNvSpPr>
            <p:nvPr/>
          </p:nvSpPr>
          <p:spPr bwMode="auto">
            <a:xfrm rot="5400000">
              <a:off x="339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90" name="Line 30"/>
            <p:cNvSpPr>
              <a:spLocks noChangeShapeType="1"/>
            </p:cNvSpPr>
            <p:nvPr/>
          </p:nvSpPr>
          <p:spPr bwMode="auto">
            <a:xfrm>
              <a:off x="3334" y="148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91" name="Line 31"/>
            <p:cNvSpPr>
              <a:spLocks noChangeShapeType="1"/>
            </p:cNvSpPr>
            <p:nvPr/>
          </p:nvSpPr>
          <p:spPr bwMode="auto">
            <a:xfrm>
              <a:off x="344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92" name="Line 32"/>
            <p:cNvSpPr>
              <a:spLocks noChangeShapeType="1"/>
            </p:cNvSpPr>
            <p:nvPr/>
          </p:nvSpPr>
          <p:spPr bwMode="auto">
            <a:xfrm>
              <a:off x="3674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93" name="Line 33"/>
            <p:cNvSpPr>
              <a:spLocks noChangeShapeType="1"/>
            </p:cNvSpPr>
            <p:nvPr/>
          </p:nvSpPr>
          <p:spPr bwMode="auto">
            <a:xfrm>
              <a:off x="3901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94" name="Line 34"/>
            <p:cNvSpPr>
              <a:spLocks noChangeShapeType="1"/>
            </p:cNvSpPr>
            <p:nvPr/>
          </p:nvSpPr>
          <p:spPr bwMode="auto">
            <a:xfrm rot="5400000">
              <a:off x="407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95" name="Line 35"/>
            <p:cNvSpPr>
              <a:spLocks noChangeShapeType="1"/>
            </p:cNvSpPr>
            <p:nvPr/>
          </p:nvSpPr>
          <p:spPr bwMode="auto">
            <a:xfrm>
              <a:off x="4127" y="148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96" name="Line 36"/>
            <p:cNvSpPr>
              <a:spLocks noChangeShapeType="1"/>
            </p:cNvSpPr>
            <p:nvPr/>
          </p:nvSpPr>
          <p:spPr bwMode="auto">
            <a:xfrm rot="5400000">
              <a:off x="3277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97" name="Line 37"/>
            <p:cNvSpPr>
              <a:spLocks noChangeShapeType="1"/>
            </p:cNvSpPr>
            <p:nvPr/>
          </p:nvSpPr>
          <p:spPr bwMode="auto">
            <a:xfrm rot="5400000">
              <a:off x="3504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98" name="Line 38"/>
            <p:cNvSpPr>
              <a:spLocks noChangeShapeType="1"/>
            </p:cNvSpPr>
            <p:nvPr/>
          </p:nvSpPr>
          <p:spPr bwMode="auto">
            <a:xfrm rot="5400000">
              <a:off x="3731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60199" name="Line 39"/>
            <p:cNvSpPr>
              <a:spLocks noChangeShapeType="1"/>
            </p:cNvSpPr>
            <p:nvPr/>
          </p:nvSpPr>
          <p:spPr bwMode="auto">
            <a:xfrm rot="5400000">
              <a:off x="3958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860201" name="Rectangle 41"/>
          <p:cNvSpPr>
            <a:spLocks noChangeArrowheads="1"/>
          </p:cNvSpPr>
          <p:nvPr/>
        </p:nvSpPr>
        <p:spPr bwMode="auto">
          <a:xfrm>
            <a:off x="611188" y="3157538"/>
            <a:ext cx="3960812" cy="9826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x’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A’ B x</a:t>
            </a:r>
          </a:p>
          <a:p>
            <a:pPr algn="l"/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A’ B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02" name="AutoShape 42"/>
          <p:cNvSpPr>
            <a:spLocks noChangeArrowheads="1"/>
          </p:cNvSpPr>
          <p:nvPr/>
        </p:nvSpPr>
        <p:spPr bwMode="auto">
          <a:xfrm>
            <a:off x="611188" y="2520950"/>
            <a:ext cx="3960812" cy="539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Synthesis using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Flip-Flops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0203" name="Group 43"/>
          <p:cNvGraphicFramePr>
            <a:graphicFrameLocks noGrp="1"/>
          </p:cNvGraphicFramePr>
          <p:nvPr/>
        </p:nvGraphicFramePr>
        <p:xfrm>
          <a:off x="431800" y="4508500"/>
          <a:ext cx="1617663" cy="1439865"/>
        </p:xfrm>
        <a:graphic>
          <a:graphicData uri="http://schemas.openxmlformats.org/drawingml/2006/table">
            <a:tbl>
              <a:tblPr/>
              <a:tblGrid>
                <a:gridCol w="98425"/>
                <a:gridCol w="261938"/>
                <a:gridCol w="314325"/>
                <a:gridCol w="314325"/>
                <a:gridCol w="314325"/>
                <a:gridCol w="314325"/>
              </a:tblGrid>
              <a:tr h="1508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986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252" name="AutoShape 92"/>
          <p:cNvSpPr>
            <a:spLocks noChangeArrowheads="1"/>
          </p:cNvSpPr>
          <p:nvPr/>
        </p:nvSpPr>
        <p:spPr bwMode="auto">
          <a:xfrm>
            <a:off x="3133725" y="4868863"/>
            <a:ext cx="217488" cy="7191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aphicFrame>
        <p:nvGraphicFramePr>
          <p:cNvPr id="860253" name="Group 93"/>
          <p:cNvGraphicFramePr>
            <a:graphicFrameLocks noGrp="1"/>
          </p:cNvGraphicFramePr>
          <p:nvPr/>
        </p:nvGraphicFramePr>
        <p:xfrm>
          <a:off x="2413000" y="4508500"/>
          <a:ext cx="1617663" cy="1439865"/>
        </p:xfrm>
        <a:graphic>
          <a:graphicData uri="http://schemas.openxmlformats.org/drawingml/2006/table">
            <a:tbl>
              <a:tblPr/>
              <a:tblGrid>
                <a:gridCol w="98425"/>
                <a:gridCol w="261938"/>
                <a:gridCol w="314325"/>
                <a:gridCol w="314325"/>
                <a:gridCol w="314325"/>
                <a:gridCol w="314325"/>
              </a:tblGrid>
              <a:tr h="1508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986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302" name="AutoShape 142"/>
          <p:cNvSpPr>
            <a:spLocks/>
          </p:cNvSpPr>
          <p:nvPr/>
        </p:nvSpPr>
        <p:spPr bwMode="auto">
          <a:xfrm>
            <a:off x="1782763" y="5227638"/>
            <a:ext cx="358775" cy="361950"/>
          </a:xfrm>
          <a:prstGeom prst="leftBracket">
            <a:avLst>
              <a:gd name="adj" fmla="val 7417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60303" name="AutoShape 143"/>
          <p:cNvSpPr>
            <a:spLocks/>
          </p:cNvSpPr>
          <p:nvPr/>
        </p:nvSpPr>
        <p:spPr bwMode="auto">
          <a:xfrm flipH="1">
            <a:off x="611188" y="5227638"/>
            <a:ext cx="430212" cy="360362"/>
          </a:xfrm>
          <a:prstGeom prst="leftBracket">
            <a:avLst>
              <a:gd name="adj" fmla="val 7352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60304" name="AutoShape 144"/>
          <p:cNvSpPr>
            <a:spLocks noChangeArrowheads="1"/>
          </p:cNvSpPr>
          <p:nvPr/>
        </p:nvSpPr>
        <p:spPr bwMode="auto">
          <a:xfrm>
            <a:off x="3384550" y="4867275"/>
            <a:ext cx="649288" cy="3603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60305" name="AutoShape 145"/>
          <p:cNvSpPr>
            <a:spLocks noChangeArrowheads="1"/>
          </p:cNvSpPr>
          <p:nvPr/>
        </p:nvSpPr>
        <p:spPr bwMode="auto">
          <a:xfrm>
            <a:off x="3765550" y="4868863"/>
            <a:ext cx="217488" cy="7191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aphicFrame>
        <p:nvGraphicFramePr>
          <p:cNvPr id="860306" name="Object 146"/>
          <p:cNvGraphicFramePr>
            <a:graphicFrameLocks noChangeAspect="1"/>
          </p:cNvGraphicFramePr>
          <p:nvPr/>
        </p:nvGraphicFramePr>
        <p:xfrm>
          <a:off x="4211638" y="3068638"/>
          <a:ext cx="4759325" cy="3052762"/>
        </p:xfrm>
        <a:graphic>
          <a:graphicData uri="http://schemas.openxmlformats.org/presentationml/2006/ole">
            <p:oleObj spid="_x0000_s259074" name="Visio" r:id="rId4" imgW="3499104" imgH="224527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5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n-US" dirty="0" smtClean="0"/>
              <a:t>3-bit binary counter</a:t>
            </a:r>
          </a:p>
          <a:p>
            <a:endParaRPr lang="en-AU" dirty="0"/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Clocked Sequential Circuits with </a:t>
            </a:r>
            <a:r>
              <a:rPr lang="en-US" i="1"/>
              <a:t>T</a:t>
            </a:r>
            <a:r>
              <a:rPr lang="en-US"/>
              <a:t> F.F.</a:t>
            </a:r>
          </a:p>
        </p:txBody>
      </p:sp>
      <p:pic>
        <p:nvPicPr>
          <p:cNvPr id="49" name="Picture 2" descr="C:\jobs\Marries\ch05\tiff\AACFLQX0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24150"/>
            <a:ext cx="3656013" cy="2732088"/>
          </a:xfrm>
          <a:prstGeom prst="rect">
            <a:avLst/>
          </a:prstGeom>
          <a:noFill/>
        </p:spPr>
      </p:pic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2850" y="2305050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5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Clocked Sequential Circuits with </a:t>
            </a:r>
            <a:r>
              <a:rPr lang="en-US" i="1"/>
              <a:t>T</a:t>
            </a:r>
            <a:r>
              <a:rPr lang="en-US"/>
              <a:t> F.F.</a:t>
            </a:r>
          </a:p>
        </p:txBody>
      </p:sp>
      <p:pic>
        <p:nvPicPr>
          <p:cNvPr id="6" name="Picture 5" descr="C:\jobs\Marries\ch05\tiff\AACFLQY0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793" y="1524001"/>
            <a:ext cx="7530657" cy="2628900"/>
          </a:xfrm>
          <a:prstGeom prst="rect">
            <a:avLst/>
          </a:prstGeom>
          <a:noFill/>
        </p:spPr>
      </p:pic>
      <p:pic>
        <p:nvPicPr>
          <p:cNvPr id="7" name="Picture 2" descr="C:\jobs\Marries\ch05\tiff\AACFLQZ0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4099" y="4303106"/>
            <a:ext cx="4876801" cy="2263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5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 a one-input, one-output serial 2's </a:t>
            </a:r>
            <a:r>
              <a:rPr lang="en-US" dirty="0" err="1" smtClean="0"/>
              <a:t>complementer</a:t>
            </a:r>
            <a:r>
              <a:rPr lang="en-US" dirty="0" smtClean="0"/>
              <a:t>. The circuit accepts a string of bits from the input and generates the 2's complement at the output. The circuit can be reset asynchronously to start and end the operation.</a:t>
            </a:r>
            <a:endParaRPr lang="en-AU" dirty="0"/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Clocked Sequential Circuits with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/>
              <a:t>F.F.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Clocked Sequential Circuits with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/>
              <a:t>F.F.</a:t>
            </a:r>
          </a:p>
        </p:txBody>
      </p:sp>
      <p:pic>
        <p:nvPicPr>
          <p:cNvPr id="32563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90837" y="1371600"/>
            <a:ext cx="507206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3162300"/>
            <a:ext cx="2633511" cy="318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56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4748213"/>
            <a:ext cx="3759604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Clocked Sequential Circuits with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/>
              <a:t>F.F.</a:t>
            </a:r>
          </a:p>
        </p:txBody>
      </p:sp>
      <p:pic>
        <p:nvPicPr>
          <p:cNvPr id="3266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04901" y="1462387"/>
            <a:ext cx="6115050" cy="520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Latches</a:t>
            </a:r>
          </a:p>
        </p:txBody>
      </p:sp>
      <p:graphicFrame>
        <p:nvGraphicFramePr>
          <p:cNvPr id="757764" name="Object 4"/>
          <p:cNvGraphicFramePr>
            <a:graphicFrameLocks noChangeAspect="1"/>
          </p:cNvGraphicFramePr>
          <p:nvPr/>
        </p:nvGraphicFramePr>
        <p:xfrm>
          <a:off x="971550" y="2528888"/>
          <a:ext cx="3305175" cy="2120900"/>
        </p:xfrm>
        <a:graphic>
          <a:graphicData uri="http://schemas.openxmlformats.org/presentationml/2006/ole">
            <p:oleObj spid="_x0000_s154626" name="Visio" r:id="rId4" imgW="1209203" imgH="776143" progId="">
              <p:embed/>
            </p:oleObj>
          </a:graphicData>
        </a:graphic>
      </p:graphicFrame>
      <p:graphicFrame>
        <p:nvGraphicFramePr>
          <p:cNvPr id="757765" name="Group 5"/>
          <p:cNvGraphicFramePr>
            <a:graphicFrameLocks noGrp="1"/>
          </p:cNvGraphicFramePr>
          <p:nvPr/>
        </p:nvGraphicFramePr>
        <p:xfrm>
          <a:off x="5651500" y="1449388"/>
          <a:ext cx="2160588" cy="2700342"/>
        </p:xfrm>
        <a:graphic>
          <a:graphicData uri="http://schemas.openxmlformats.org/drawingml/2006/table">
            <a:tbl>
              <a:tblPr/>
              <a:tblGrid>
                <a:gridCol w="1081088"/>
                <a:gridCol w="539750"/>
                <a:gridCol w="53975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 R  Q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0   1   1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807" name="Rectangle 47"/>
          <p:cNvSpPr>
            <a:spLocks noChangeArrowheads="1"/>
          </p:cNvSpPr>
          <p:nvPr/>
        </p:nvSpPr>
        <p:spPr bwMode="auto">
          <a:xfrm>
            <a:off x="3490913" y="25288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7808" name="Rectangle 48"/>
          <p:cNvSpPr>
            <a:spLocks noChangeArrowheads="1"/>
          </p:cNvSpPr>
          <p:nvPr/>
        </p:nvSpPr>
        <p:spPr bwMode="auto">
          <a:xfrm>
            <a:off x="3490913" y="4329113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7809" name="Rectangle 49"/>
          <p:cNvSpPr>
            <a:spLocks noChangeArrowheads="1"/>
          </p:cNvSpPr>
          <p:nvPr/>
        </p:nvSpPr>
        <p:spPr bwMode="auto">
          <a:xfrm>
            <a:off x="1511300" y="2451100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7810" name="Rectangle 50"/>
          <p:cNvSpPr>
            <a:spLocks noChangeArrowheads="1"/>
          </p:cNvSpPr>
          <p:nvPr/>
        </p:nvSpPr>
        <p:spPr bwMode="auto">
          <a:xfrm>
            <a:off x="1511300" y="43957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aphicFrame>
        <p:nvGraphicFramePr>
          <p:cNvPr id="757811" name="Group 51"/>
          <p:cNvGraphicFramePr>
            <a:graphicFrameLocks noGrp="1"/>
          </p:cNvGraphicFramePr>
          <p:nvPr/>
        </p:nvGraphicFramePr>
        <p:xfrm>
          <a:off x="6732588" y="2644775"/>
          <a:ext cx="1079500" cy="274320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820" name="Rectangle 60"/>
          <p:cNvSpPr>
            <a:spLocks noChangeArrowheads="1"/>
          </p:cNvSpPr>
          <p:nvPr/>
        </p:nvSpPr>
        <p:spPr bwMode="auto">
          <a:xfrm>
            <a:off x="7935913" y="2362200"/>
            <a:ext cx="776287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21" name="AutoShape 61"/>
          <p:cNvSpPr>
            <a:spLocks/>
          </p:cNvSpPr>
          <p:nvPr/>
        </p:nvSpPr>
        <p:spPr bwMode="auto">
          <a:xfrm>
            <a:off x="7869238" y="1865313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57822" name="Rectangle 62"/>
          <p:cNvSpPr>
            <a:spLocks noChangeArrowheads="1"/>
          </p:cNvSpPr>
          <p:nvPr/>
        </p:nvSpPr>
        <p:spPr bwMode="auto">
          <a:xfrm>
            <a:off x="8064500" y="1893888"/>
            <a:ext cx="776288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7823" name="Rectangle 63"/>
          <p:cNvSpPr>
            <a:spLocks noChangeArrowheads="1"/>
          </p:cNvSpPr>
          <p:nvPr/>
        </p:nvSpPr>
        <p:spPr bwMode="auto">
          <a:xfrm>
            <a:off x="7937500" y="2640013"/>
            <a:ext cx="776288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SR Latch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78 L -2.22222E-6 -0.26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57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0.264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57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7" grpId="0"/>
      <p:bldP spid="757807" grpId="1"/>
      <p:bldP spid="757808" grpId="0"/>
      <p:bldP spid="757808" grpId="1"/>
      <p:bldP spid="7578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Latches</a:t>
            </a:r>
          </a:p>
        </p:txBody>
      </p:sp>
      <p:graphicFrame>
        <p:nvGraphicFramePr>
          <p:cNvPr id="759812" name="Object 4"/>
          <p:cNvGraphicFramePr>
            <a:graphicFrameLocks noChangeAspect="1"/>
          </p:cNvGraphicFramePr>
          <p:nvPr/>
        </p:nvGraphicFramePr>
        <p:xfrm>
          <a:off x="971550" y="2528888"/>
          <a:ext cx="3305175" cy="2120900"/>
        </p:xfrm>
        <a:graphic>
          <a:graphicData uri="http://schemas.openxmlformats.org/presentationml/2006/ole">
            <p:oleObj spid="_x0000_s155650" name="Visio" r:id="rId4" imgW="1209203" imgH="776143" progId="">
              <p:embed/>
            </p:oleObj>
          </a:graphicData>
        </a:graphic>
      </p:graphicFrame>
      <p:graphicFrame>
        <p:nvGraphicFramePr>
          <p:cNvPr id="759813" name="Group 5"/>
          <p:cNvGraphicFramePr>
            <a:graphicFrameLocks noGrp="1"/>
          </p:cNvGraphicFramePr>
          <p:nvPr/>
        </p:nvGraphicFramePr>
        <p:xfrm>
          <a:off x="5651500" y="1449388"/>
          <a:ext cx="2160588" cy="2700342"/>
        </p:xfrm>
        <a:graphic>
          <a:graphicData uri="http://schemas.openxmlformats.org/drawingml/2006/table">
            <a:tbl>
              <a:tblPr/>
              <a:tblGrid>
                <a:gridCol w="1081088"/>
                <a:gridCol w="539750"/>
                <a:gridCol w="53975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 R  Q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0   1   1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9855" name="Rectangle 47"/>
          <p:cNvSpPr>
            <a:spLocks noChangeArrowheads="1"/>
          </p:cNvSpPr>
          <p:nvPr/>
        </p:nvSpPr>
        <p:spPr bwMode="auto">
          <a:xfrm>
            <a:off x="3490913" y="25288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9856" name="Rectangle 48"/>
          <p:cNvSpPr>
            <a:spLocks noChangeArrowheads="1"/>
          </p:cNvSpPr>
          <p:nvPr/>
        </p:nvSpPr>
        <p:spPr bwMode="auto">
          <a:xfrm>
            <a:off x="3490913" y="4329113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9857" name="Rectangle 49"/>
          <p:cNvSpPr>
            <a:spLocks noChangeArrowheads="1"/>
          </p:cNvSpPr>
          <p:nvPr/>
        </p:nvSpPr>
        <p:spPr bwMode="auto">
          <a:xfrm>
            <a:off x="1511300" y="2451100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9858" name="Rectangle 50"/>
          <p:cNvSpPr>
            <a:spLocks noChangeArrowheads="1"/>
          </p:cNvSpPr>
          <p:nvPr/>
        </p:nvSpPr>
        <p:spPr bwMode="auto">
          <a:xfrm>
            <a:off x="1511300" y="43957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759859" name="Group 51"/>
          <p:cNvGraphicFramePr>
            <a:graphicFrameLocks noGrp="1"/>
          </p:cNvGraphicFramePr>
          <p:nvPr/>
        </p:nvGraphicFramePr>
        <p:xfrm>
          <a:off x="6732588" y="2962275"/>
          <a:ext cx="1079500" cy="274320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9868" name="Rectangle 60"/>
          <p:cNvSpPr>
            <a:spLocks noChangeArrowheads="1"/>
          </p:cNvSpPr>
          <p:nvPr/>
        </p:nvSpPr>
        <p:spPr bwMode="auto">
          <a:xfrm>
            <a:off x="7999413" y="2497138"/>
            <a:ext cx="776287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869" name="AutoShape 61"/>
          <p:cNvSpPr>
            <a:spLocks/>
          </p:cNvSpPr>
          <p:nvPr/>
        </p:nvSpPr>
        <p:spPr bwMode="auto">
          <a:xfrm>
            <a:off x="7869238" y="1865313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59870" name="Rectangle 62"/>
          <p:cNvSpPr>
            <a:spLocks noChangeArrowheads="1"/>
          </p:cNvSpPr>
          <p:nvPr/>
        </p:nvSpPr>
        <p:spPr bwMode="auto">
          <a:xfrm>
            <a:off x="8064500" y="1893888"/>
            <a:ext cx="776288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9871" name="Rectangle 63"/>
          <p:cNvSpPr>
            <a:spLocks noChangeArrowheads="1"/>
          </p:cNvSpPr>
          <p:nvPr/>
        </p:nvSpPr>
        <p:spPr bwMode="auto">
          <a:xfrm>
            <a:off x="7937500" y="2949575"/>
            <a:ext cx="776288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872" name="AutoShape 64"/>
          <p:cNvSpPr>
            <a:spLocks/>
          </p:cNvSpPr>
          <p:nvPr/>
        </p:nvSpPr>
        <p:spPr bwMode="auto">
          <a:xfrm>
            <a:off x="7862888" y="2465388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SR Latch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78 L -2.22222E-6 -0.26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59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0.264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59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55" grpId="0"/>
      <p:bldP spid="759855" grpId="1"/>
      <p:bldP spid="759856" grpId="0"/>
      <p:bldP spid="759856" grpId="1"/>
      <p:bldP spid="7598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Latches</a:t>
            </a:r>
          </a:p>
        </p:txBody>
      </p:sp>
      <p:graphicFrame>
        <p:nvGraphicFramePr>
          <p:cNvPr id="761860" name="Object 4"/>
          <p:cNvGraphicFramePr>
            <a:graphicFrameLocks noChangeAspect="1"/>
          </p:cNvGraphicFramePr>
          <p:nvPr/>
        </p:nvGraphicFramePr>
        <p:xfrm>
          <a:off x="971550" y="2528888"/>
          <a:ext cx="3305175" cy="2120900"/>
        </p:xfrm>
        <a:graphic>
          <a:graphicData uri="http://schemas.openxmlformats.org/presentationml/2006/ole">
            <p:oleObj spid="_x0000_s161794" name="Visio" r:id="rId4" imgW="1209203" imgH="776143" progId="">
              <p:embed/>
            </p:oleObj>
          </a:graphicData>
        </a:graphic>
      </p:graphicFrame>
      <p:graphicFrame>
        <p:nvGraphicFramePr>
          <p:cNvPr id="761861" name="Group 5"/>
          <p:cNvGraphicFramePr>
            <a:graphicFrameLocks noGrp="1"/>
          </p:cNvGraphicFramePr>
          <p:nvPr/>
        </p:nvGraphicFramePr>
        <p:xfrm>
          <a:off x="5651500" y="1449388"/>
          <a:ext cx="2160588" cy="2700342"/>
        </p:xfrm>
        <a:graphic>
          <a:graphicData uri="http://schemas.openxmlformats.org/drawingml/2006/table">
            <a:tbl>
              <a:tblPr/>
              <a:tblGrid>
                <a:gridCol w="1081088"/>
                <a:gridCol w="539750"/>
                <a:gridCol w="53975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 R  Q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0   1   1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1   0   1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1903" name="Rectangle 47"/>
          <p:cNvSpPr>
            <a:spLocks noChangeArrowheads="1"/>
          </p:cNvSpPr>
          <p:nvPr/>
        </p:nvSpPr>
        <p:spPr bwMode="auto">
          <a:xfrm>
            <a:off x="3490913" y="25288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1904" name="Rectangle 48"/>
          <p:cNvSpPr>
            <a:spLocks noChangeArrowheads="1"/>
          </p:cNvSpPr>
          <p:nvPr/>
        </p:nvSpPr>
        <p:spPr bwMode="auto">
          <a:xfrm>
            <a:off x="3490913" y="4329113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1905" name="Rectangle 49"/>
          <p:cNvSpPr>
            <a:spLocks noChangeArrowheads="1"/>
          </p:cNvSpPr>
          <p:nvPr/>
        </p:nvSpPr>
        <p:spPr bwMode="auto">
          <a:xfrm>
            <a:off x="1511300" y="2451100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1906" name="Rectangle 50"/>
          <p:cNvSpPr>
            <a:spLocks noChangeArrowheads="1"/>
          </p:cNvSpPr>
          <p:nvPr/>
        </p:nvSpPr>
        <p:spPr bwMode="auto">
          <a:xfrm>
            <a:off x="1511300" y="43957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761907" name="Group 51"/>
          <p:cNvGraphicFramePr>
            <a:graphicFrameLocks noGrp="1"/>
          </p:cNvGraphicFramePr>
          <p:nvPr/>
        </p:nvGraphicFramePr>
        <p:xfrm>
          <a:off x="6732588" y="3248025"/>
          <a:ext cx="1079500" cy="274320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1916" name="Rectangle 60"/>
          <p:cNvSpPr>
            <a:spLocks noChangeArrowheads="1"/>
          </p:cNvSpPr>
          <p:nvPr/>
        </p:nvSpPr>
        <p:spPr bwMode="auto">
          <a:xfrm>
            <a:off x="7999413" y="2497138"/>
            <a:ext cx="776287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1917" name="AutoShape 61"/>
          <p:cNvSpPr>
            <a:spLocks/>
          </p:cNvSpPr>
          <p:nvPr/>
        </p:nvSpPr>
        <p:spPr bwMode="auto">
          <a:xfrm>
            <a:off x="7869238" y="1865313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61918" name="Rectangle 62"/>
          <p:cNvSpPr>
            <a:spLocks noChangeArrowheads="1"/>
          </p:cNvSpPr>
          <p:nvPr/>
        </p:nvSpPr>
        <p:spPr bwMode="auto">
          <a:xfrm>
            <a:off x="8064500" y="1893888"/>
            <a:ext cx="776288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1919" name="Rectangle 63"/>
          <p:cNvSpPr>
            <a:spLocks noChangeArrowheads="1"/>
          </p:cNvSpPr>
          <p:nvPr/>
        </p:nvSpPr>
        <p:spPr bwMode="auto">
          <a:xfrm>
            <a:off x="7937500" y="2949575"/>
            <a:ext cx="776288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1920" name="AutoShape 64"/>
          <p:cNvSpPr>
            <a:spLocks/>
          </p:cNvSpPr>
          <p:nvPr/>
        </p:nvSpPr>
        <p:spPr bwMode="auto">
          <a:xfrm>
            <a:off x="7862888" y="2465388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61921" name="Rectangle 65"/>
          <p:cNvSpPr>
            <a:spLocks noChangeArrowheads="1"/>
          </p:cNvSpPr>
          <p:nvPr/>
        </p:nvSpPr>
        <p:spPr bwMode="auto">
          <a:xfrm>
            <a:off x="7931150" y="3271838"/>
            <a:ext cx="776288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SR Latch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903" grpId="0"/>
      <p:bldP spid="761904" grpId="0"/>
      <p:bldP spid="7619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Latches</a:t>
            </a:r>
          </a:p>
        </p:txBody>
      </p:sp>
      <p:graphicFrame>
        <p:nvGraphicFramePr>
          <p:cNvPr id="763908" name="Object 4"/>
          <p:cNvGraphicFramePr>
            <a:graphicFrameLocks noChangeAspect="1"/>
          </p:cNvGraphicFramePr>
          <p:nvPr/>
        </p:nvGraphicFramePr>
        <p:xfrm>
          <a:off x="971550" y="2528888"/>
          <a:ext cx="3305175" cy="2120900"/>
        </p:xfrm>
        <a:graphic>
          <a:graphicData uri="http://schemas.openxmlformats.org/presentationml/2006/ole">
            <p:oleObj spid="_x0000_s162818" name="Visio" r:id="rId4" imgW="1209203" imgH="776143" progId="">
              <p:embed/>
            </p:oleObj>
          </a:graphicData>
        </a:graphic>
      </p:graphicFrame>
      <p:graphicFrame>
        <p:nvGraphicFramePr>
          <p:cNvPr id="763909" name="Group 5"/>
          <p:cNvGraphicFramePr>
            <a:graphicFrameLocks noGrp="1"/>
          </p:cNvGraphicFramePr>
          <p:nvPr/>
        </p:nvGraphicFramePr>
        <p:xfrm>
          <a:off x="5651500" y="1449388"/>
          <a:ext cx="2160588" cy="2700342"/>
        </p:xfrm>
        <a:graphic>
          <a:graphicData uri="http://schemas.openxmlformats.org/drawingml/2006/table">
            <a:tbl>
              <a:tblPr/>
              <a:tblGrid>
                <a:gridCol w="1081088"/>
                <a:gridCol w="539750"/>
                <a:gridCol w="53975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 R  Q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0   1   1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1   0   1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3951" name="Rectangle 47"/>
          <p:cNvSpPr>
            <a:spLocks noChangeArrowheads="1"/>
          </p:cNvSpPr>
          <p:nvPr/>
        </p:nvSpPr>
        <p:spPr bwMode="auto">
          <a:xfrm>
            <a:off x="3490913" y="25288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3952" name="Rectangle 48"/>
          <p:cNvSpPr>
            <a:spLocks noChangeArrowheads="1"/>
          </p:cNvSpPr>
          <p:nvPr/>
        </p:nvSpPr>
        <p:spPr bwMode="auto">
          <a:xfrm>
            <a:off x="3490913" y="4329113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3953" name="Rectangle 49"/>
          <p:cNvSpPr>
            <a:spLocks noChangeArrowheads="1"/>
          </p:cNvSpPr>
          <p:nvPr/>
        </p:nvSpPr>
        <p:spPr bwMode="auto">
          <a:xfrm>
            <a:off x="1511300" y="2451100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3954" name="Rectangle 50"/>
          <p:cNvSpPr>
            <a:spLocks noChangeArrowheads="1"/>
          </p:cNvSpPr>
          <p:nvPr/>
        </p:nvSpPr>
        <p:spPr bwMode="auto">
          <a:xfrm>
            <a:off x="1511300" y="43957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763955" name="Group 51"/>
          <p:cNvGraphicFramePr>
            <a:graphicFrameLocks noGrp="1"/>
          </p:cNvGraphicFramePr>
          <p:nvPr/>
        </p:nvGraphicFramePr>
        <p:xfrm>
          <a:off x="6732588" y="3586163"/>
          <a:ext cx="1079500" cy="274320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3964" name="Rectangle 60"/>
          <p:cNvSpPr>
            <a:spLocks noChangeArrowheads="1"/>
          </p:cNvSpPr>
          <p:nvPr/>
        </p:nvSpPr>
        <p:spPr bwMode="auto">
          <a:xfrm>
            <a:off x="7999413" y="2497138"/>
            <a:ext cx="776287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65" name="AutoShape 61"/>
          <p:cNvSpPr>
            <a:spLocks/>
          </p:cNvSpPr>
          <p:nvPr/>
        </p:nvSpPr>
        <p:spPr bwMode="auto">
          <a:xfrm>
            <a:off x="7869238" y="1865313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63966" name="Rectangle 62"/>
          <p:cNvSpPr>
            <a:spLocks noChangeArrowheads="1"/>
          </p:cNvSpPr>
          <p:nvPr/>
        </p:nvSpPr>
        <p:spPr bwMode="auto">
          <a:xfrm>
            <a:off x="8064500" y="1893888"/>
            <a:ext cx="776288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3967" name="Rectangle 63"/>
          <p:cNvSpPr>
            <a:spLocks noChangeArrowheads="1"/>
          </p:cNvSpPr>
          <p:nvPr/>
        </p:nvSpPr>
        <p:spPr bwMode="auto">
          <a:xfrm>
            <a:off x="7988300" y="3089275"/>
            <a:ext cx="776288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68" name="AutoShape 64"/>
          <p:cNvSpPr>
            <a:spLocks/>
          </p:cNvSpPr>
          <p:nvPr/>
        </p:nvSpPr>
        <p:spPr bwMode="auto">
          <a:xfrm>
            <a:off x="7862888" y="2465388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63969" name="Rectangle 65"/>
          <p:cNvSpPr>
            <a:spLocks noChangeArrowheads="1"/>
          </p:cNvSpPr>
          <p:nvPr/>
        </p:nvSpPr>
        <p:spPr bwMode="auto">
          <a:xfrm>
            <a:off x="7931150" y="3557588"/>
            <a:ext cx="776288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70" name="AutoShape 66"/>
          <p:cNvSpPr>
            <a:spLocks/>
          </p:cNvSpPr>
          <p:nvPr/>
        </p:nvSpPr>
        <p:spPr bwMode="auto">
          <a:xfrm>
            <a:off x="7870825" y="3054350"/>
            <a:ext cx="180975" cy="360363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63971" name="Rectangle 67"/>
          <p:cNvSpPr>
            <a:spLocks noChangeArrowheads="1"/>
          </p:cNvSpPr>
          <p:nvPr/>
        </p:nvSpPr>
        <p:spPr bwMode="auto">
          <a:xfrm>
            <a:off x="3492500" y="4329113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SR Latch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51" grpId="0"/>
      <p:bldP spid="763952" grpId="0"/>
      <p:bldP spid="763952" grpId="1"/>
      <p:bldP spid="763969" grpId="0"/>
      <p:bldP spid="7639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Latches</a:t>
            </a:r>
          </a:p>
        </p:txBody>
      </p:sp>
      <p:graphicFrame>
        <p:nvGraphicFramePr>
          <p:cNvPr id="765956" name="Object 4"/>
          <p:cNvGraphicFramePr>
            <a:graphicFrameLocks noChangeAspect="1"/>
          </p:cNvGraphicFramePr>
          <p:nvPr/>
        </p:nvGraphicFramePr>
        <p:xfrm>
          <a:off x="971550" y="2528888"/>
          <a:ext cx="3305175" cy="2120900"/>
        </p:xfrm>
        <a:graphic>
          <a:graphicData uri="http://schemas.openxmlformats.org/presentationml/2006/ole">
            <p:oleObj spid="_x0000_s158722" name="Visio" r:id="rId4" imgW="1209203" imgH="776143" progId="">
              <p:embed/>
            </p:oleObj>
          </a:graphicData>
        </a:graphic>
      </p:graphicFrame>
      <p:graphicFrame>
        <p:nvGraphicFramePr>
          <p:cNvPr id="765957" name="Group 5"/>
          <p:cNvGraphicFramePr>
            <a:graphicFrameLocks noGrp="1"/>
          </p:cNvGraphicFramePr>
          <p:nvPr/>
        </p:nvGraphicFramePr>
        <p:xfrm>
          <a:off x="5651500" y="1449388"/>
          <a:ext cx="2160588" cy="2700342"/>
        </p:xfrm>
        <a:graphic>
          <a:graphicData uri="http://schemas.openxmlformats.org/drawingml/2006/table">
            <a:tbl>
              <a:tblPr/>
              <a:tblGrid>
                <a:gridCol w="1081088"/>
                <a:gridCol w="539750"/>
                <a:gridCol w="53975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 R  Q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0   1   1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1   0   1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1   1   1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5999" name="Rectangle 47"/>
          <p:cNvSpPr>
            <a:spLocks noChangeArrowheads="1"/>
          </p:cNvSpPr>
          <p:nvPr/>
        </p:nvSpPr>
        <p:spPr bwMode="auto">
          <a:xfrm>
            <a:off x="3490913" y="25288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6000" name="Rectangle 48"/>
          <p:cNvSpPr>
            <a:spLocks noChangeArrowheads="1"/>
          </p:cNvSpPr>
          <p:nvPr/>
        </p:nvSpPr>
        <p:spPr bwMode="auto">
          <a:xfrm>
            <a:off x="3490913" y="4329113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6001" name="Rectangle 49"/>
          <p:cNvSpPr>
            <a:spLocks noChangeArrowheads="1"/>
          </p:cNvSpPr>
          <p:nvPr/>
        </p:nvSpPr>
        <p:spPr bwMode="auto">
          <a:xfrm>
            <a:off x="1511300" y="2451100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6002" name="Rectangle 50"/>
          <p:cNvSpPr>
            <a:spLocks noChangeArrowheads="1"/>
          </p:cNvSpPr>
          <p:nvPr/>
        </p:nvSpPr>
        <p:spPr bwMode="auto">
          <a:xfrm>
            <a:off x="1511300" y="43957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766003" name="Group 51"/>
          <p:cNvGraphicFramePr>
            <a:graphicFrameLocks noGrp="1"/>
          </p:cNvGraphicFramePr>
          <p:nvPr/>
        </p:nvGraphicFramePr>
        <p:xfrm>
          <a:off x="6732588" y="3860800"/>
          <a:ext cx="1079500" cy="274320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6012" name="Rectangle 60"/>
          <p:cNvSpPr>
            <a:spLocks noChangeArrowheads="1"/>
          </p:cNvSpPr>
          <p:nvPr/>
        </p:nvSpPr>
        <p:spPr bwMode="auto">
          <a:xfrm>
            <a:off x="7999413" y="2497138"/>
            <a:ext cx="776287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013" name="AutoShape 61"/>
          <p:cNvSpPr>
            <a:spLocks/>
          </p:cNvSpPr>
          <p:nvPr/>
        </p:nvSpPr>
        <p:spPr bwMode="auto">
          <a:xfrm>
            <a:off x="7869238" y="1865313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66014" name="Rectangle 62"/>
          <p:cNvSpPr>
            <a:spLocks noChangeArrowheads="1"/>
          </p:cNvSpPr>
          <p:nvPr/>
        </p:nvSpPr>
        <p:spPr bwMode="auto">
          <a:xfrm>
            <a:off x="8064500" y="1893888"/>
            <a:ext cx="776288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6015" name="Rectangle 63"/>
          <p:cNvSpPr>
            <a:spLocks noChangeArrowheads="1"/>
          </p:cNvSpPr>
          <p:nvPr/>
        </p:nvSpPr>
        <p:spPr bwMode="auto">
          <a:xfrm>
            <a:off x="7988300" y="3089275"/>
            <a:ext cx="776288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016" name="AutoShape 64"/>
          <p:cNvSpPr>
            <a:spLocks/>
          </p:cNvSpPr>
          <p:nvPr/>
        </p:nvSpPr>
        <p:spPr bwMode="auto">
          <a:xfrm>
            <a:off x="7862888" y="2465388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66017" name="Rectangle 65"/>
          <p:cNvSpPr>
            <a:spLocks noChangeArrowheads="1"/>
          </p:cNvSpPr>
          <p:nvPr/>
        </p:nvSpPr>
        <p:spPr bwMode="auto">
          <a:xfrm>
            <a:off x="7931150" y="3557588"/>
            <a:ext cx="776288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018" name="AutoShape 66"/>
          <p:cNvSpPr>
            <a:spLocks/>
          </p:cNvSpPr>
          <p:nvPr/>
        </p:nvSpPr>
        <p:spPr bwMode="auto">
          <a:xfrm>
            <a:off x="7870825" y="3054350"/>
            <a:ext cx="180975" cy="360363"/>
          </a:xfrm>
          <a:prstGeom prst="rightBrace">
            <a:avLst>
              <a:gd name="adj1" fmla="val 165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66019" name="Rectangle 67"/>
          <p:cNvSpPr>
            <a:spLocks noChangeArrowheads="1"/>
          </p:cNvSpPr>
          <p:nvPr/>
        </p:nvSpPr>
        <p:spPr bwMode="auto">
          <a:xfrm>
            <a:off x="3492500" y="25288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6020" name="Rectangle 68"/>
          <p:cNvSpPr>
            <a:spLocks noChangeArrowheads="1"/>
          </p:cNvSpPr>
          <p:nvPr/>
        </p:nvSpPr>
        <p:spPr bwMode="auto">
          <a:xfrm>
            <a:off x="7942263" y="3852863"/>
            <a:ext cx="776287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en-US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SR Latch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5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5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99" grpId="0"/>
      <p:bldP spid="765999" grpId="1"/>
      <p:bldP spid="766000" grpId="0"/>
      <p:bldP spid="766019" grpId="0"/>
      <p:bldP spid="7660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Latch</a:t>
            </a:r>
            <a:endParaRPr lang="en-US" dirty="0"/>
          </a:p>
        </p:txBody>
      </p:sp>
      <p:graphicFrame>
        <p:nvGraphicFramePr>
          <p:cNvPr id="768004" name="Object 4"/>
          <p:cNvGraphicFramePr>
            <a:graphicFrameLocks noChangeAspect="1"/>
          </p:cNvGraphicFramePr>
          <p:nvPr/>
        </p:nvGraphicFramePr>
        <p:xfrm>
          <a:off x="971550" y="1628775"/>
          <a:ext cx="3305175" cy="2120900"/>
        </p:xfrm>
        <a:graphic>
          <a:graphicData uri="http://schemas.openxmlformats.org/presentationml/2006/ole">
            <p:oleObj spid="_x0000_s159746" name="Visio" r:id="rId4" imgW="1209203" imgH="776143" progId="">
              <p:embed/>
            </p:oleObj>
          </a:graphicData>
        </a:graphic>
      </p:graphicFrame>
      <p:graphicFrame>
        <p:nvGraphicFramePr>
          <p:cNvPr id="768005" name="Group 5"/>
          <p:cNvGraphicFramePr>
            <a:graphicFrameLocks noGrp="1"/>
          </p:cNvGraphicFramePr>
          <p:nvPr/>
        </p:nvGraphicFramePr>
        <p:xfrm>
          <a:off x="4932363" y="1449388"/>
          <a:ext cx="2160587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2604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  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029" name="Rectangle 29"/>
          <p:cNvSpPr>
            <a:spLocks noChangeArrowheads="1"/>
          </p:cNvSpPr>
          <p:nvPr/>
        </p:nvSpPr>
        <p:spPr bwMode="auto">
          <a:xfrm>
            <a:off x="7115175" y="1817688"/>
            <a:ext cx="1620838" cy="1752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No change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Invalid</a:t>
            </a:r>
          </a:p>
        </p:txBody>
      </p:sp>
      <p:graphicFrame>
        <p:nvGraphicFramePr>
          <p:cNvPr id="768030" name="Object 30"/>
          <p:cNvGraphicFramePr>
            <a:graphicFrameLocks noChangeAspect="1"/>
          </p:cNvGraphicFramePr>
          <p:nvPr/>
        </p:nvGraphicFramePr>
        <p:xfrm>
          <a:off x="971550" y="4149725"/>
          <a:ext cx="3240088" cy="2079625"/>
        </p:xfrm>
        <a:graphic>
          <a:graphicData uri="http://schemas.openxmlformats.org/presentationml/2006/ole">
            <p:oleObj spid="_x0000_s159747" name="Visio" r:id="rId5" imgW="1209203" imgH="776143" progId="">
              <p:embed/>
            </p:oleObj>
          </a:graphicData>
        </a:graphic>
      </p:graphicFrame>
      <p:graphicFrame>
        <p:nvGraphicFramePr>
          <p:cNvPr id="768031" name="Group 31"/>
          <p:cNvGraphicFramePr>
            <a:graphicFrameLocks noGrp="1"/>
          </p:cNvGraphicFramePr>
          <p:nvPr/>
        </p:nvGraphicFramePr>
        <p:xfrm>
          <a:off x="4932363" y="4149725"/>
          <a:ext cx="2160587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2604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  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055" name="Rectangle 55"/>
          <p:cNvSpPr>
            <a:spLocks noChangeArrowheads="1"/>
          </p:cNvSpPr>
          <p:nvPr/>
        </p:nvSpPr>
        <p:spPr bwMode="auto">
          <a:xfrm>
            <a:off x="7129463" y="4527550"/>
            <a:ext cx="1620837" cy="1752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Invalid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endParaRPr lang="en-US" sz="24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No change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8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6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6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Latch</a:t>
            </a:r>
            <a:endParaRPr lang="en-US" dirty="0"/>
          </a:p>
        </p:txBody>
      </p:sp>
      <p:graphicFrame>
        <p:nvGraphicFramePr>
          <p:cNvPr id="770052" name="Object 4"/>
          <p:cNvGraphicFramePr>
            <a:graphicFrameLocks noChangeAspect="1"/>
          </p:cNvGraphicFramePr>
          <p:nvPr/>
        </p:nvGraphicFramePr>
        <p:xfrm>
          <a:off x="971550" y="1628775"/>
          <a:ext cx="3305175" cy="2120900"/>
        </p:xfrm>
        <a:graphic>
          <a:graphicData uri="http://schemas.openxmlformats.org/presentationml/2006/ole">
            <p:oleObj spid="_x0000_s160770" name="Visio" r:id="rId4" imgW="1209203" imgH="776143" progId="">
              <p:embed/>
            </p:oleObj>
          </a:graphicData>
        </a:graphic>
      </p:graphicFrame>
      <p:graphicFrame>
        <p:nvGraphicFramePr>
          <p:cNvPr id="770053" name="Group 5"/>
          <p:cNvGraphicFramePr>
            <a:graphicFrameLocks noGrp="1"/>
          </p:cNvGraphicFramePr>
          <p:nvPr/>
        </p:nvGraphicFramePr>
        <p:xfrm>
          <a:off x="4932363" y="1449388"/>
          <a:ext cx="2159000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25888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  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0077" name="Rectangle 29"/>
          <p:cNvSpPr>
            <a:spLocks noChangeArrowheads="1"/>
          </p:cNvSpPr>
          <p:nvPr/>
        </p:nvSpPr>
        <p:spPr bwMode="auto">
          <a:xfrm>
            <a:off x="7115175" y="1817688"/>
            <a:ext cx="1620838" cy="1752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No change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Invalid</a:t>
            </a:r>
          </a:p>
        </p:txBody>
      </p:sp>
      <p:graphicFrame>
        <p:nvGraphicFramePr>
          <p:cNvPr id="770078" name="Group 30"/>
          <p:cNvGraphicFramePr>
            <a:graphicFrameLocks noGrp="1"/>
          </p:cNvGraphicFramePr>
          <p:nvPr/>
        </p:nvGraphicFramePr>
        <p:xfrm>
          <a:off x="4932363" y="4149725"/>
          <a:ext cx="2159000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25888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S’  R’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0102" name="Rectangle 54"/>
          <p:cNvSpPr>
            <a:spLocks noChangeArrowheads="1"/>
          </p:cNvSpPr>
          <p:nvPr/>
        </p:nvSpPr>
        <p:spPr bwMode="auto">
          <a:xfrm>
            <a:off x="7129463" y="4527550"/>
            <a:ext cx="1620837" cy="1752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Invalid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endParaRPr lang="en-US" sz="24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No change</a:t>
            </a:r>
          </a:p>
        </p:txBody>
      </p:sp>
      <p:graphicFrame>
        <p:nvGraphicFramePr>
          <p:cNvPr id="770103" name="Object 55"/>
          <p:cNvGraphicFramePr>
            <a:graphicFrameLocks noChangeAspect="1"/>
          </p:cNvGraphicFramePr>
          <p:nvPr/>
        </p:nvGraphicFramePr>
        <p:xfrm>
          <a:off x="971550" y="4149725"/>
          <a:ext cx="3240088" cy="2046288"/>
        </p:xfrm>
        <a:graphic>
          <a:graphicData uri="http://schemas.openxmlformats.org/presentationml/2006/ole">
            <p:oleObj spid="_x0000_s160771" name="Visio" r:id="rId5" imgW="1228222" imgH="776143" progId="">
              <p:embed/>
            </p:oleObj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Controlled Latches</a:t>
            </a:r>
          </a:p>
        </p:txBody>
      </p:sp>
      <p:graphicFrame>
        <p:nvGraphicFramePr>
          <p:cNvPr id="772100" name="Group 4"/>
          <p:cNvGraphicFramePr>
            <a:graphicFrameLocks noGrp="1"/>
          </p:cNvGraphicFramePr>
          <p:nvPr/>
        </p:nvGraphicFramePr>
        <p:xfrm>
          <a:off x="2592388" y="3968750"/>
          <a:ext cx="2519362" cy="2590800"/>
        </p:xfrm>
        <a:graphic>
          <a:graphicData uri="http://schemas.openxmlformats.org/drawingml/2006/table">
            <a:tbl>
              <a:tblPr/>
              <a:tblGrid>
                <a:gridCol w="1260475"/>
                <a:gridCol w="125888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 S  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x  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2127" name="Rectangle 31"/>
          <p:cNvSpPr>
            <a:spLocks noChangeArrowheads="1"/>
          </p:cNvSpPr>
          <p:nvPr/>
        </p:nvSpPr>
        <p:spPr bwMode="auto">
          <a:xfrm>
            <a:off x="5202238" y="4329113"/>
            <a:ext cx="1620837" cy="21907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No change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No change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Invalid</a:t>
            </a:r>
          </a:p>
        </p:txBody>
      </p:sp>
      <p:graphicFrame>
        <p:nvGraphicFramePr>
          <p:cNvPr id="772128" name="Object 32"/>
          <p:cNvGraphicFramePr>
            <a:graphicFrameLocks noChangeAspect="1"/>
          </p:cNvGraphicFramePr>
          <p:nvPr/>
        </p:nvGraphicFramePr>
        <p:xfrm>
          <a:off x="5111750" y="2071688"/>
          <a:ext cx="3600450" cy="1719262"/>
        </p:xfrm>
        <a:graphic>
          <a:graphicData uri="http://schemas.openxmlformats.org/presentationml/2006/ole">
            <p:oleObj spid="_x0000_s163842" name="Visio" r:id="rId4" imgW="1850258" imgH="883920" progId="">
              <p:embed/>
            </p:oleObj>
          </a:graphicData>
        </a:graphic>
      </p:graphicFrame>
      <p:graphicFrame>
        <p:nvGraphicFramePr>
          <p:cNvPr id="772129" name="Object 33"/>
          <p:cNvGraphicFramePr>
            <a:graphicFrameLocks noChangeAspect="1"/>
          </p:cNvGraphicFramePr>
          <p:nvPr/>
        </p:nvGraphicFramePr>
        <p:xfrm>
          <a:off x="611188" y="2071688"/>
          <a:ext cx="3600450" cy="1719262"/>
        </p:xfrm>
        <a:graphic>
          <a:graphicData uri="http://schemas.openxmlformats.org/presentationml/2006/ole">
            <p:oleObj spid="_x0000_s163843" name="Visio" r:id="rId5" imgW="1850258" imgH="883920" progId="">
              <p:embed/>
            </p:oleObj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SR Latch with Control Input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7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Controlled Latches</a:t>
            </a:r>
          </a:p>
        </p:txBody>
      </p:sp>
      <p:graphicFrame>
        <p:nvGraphicFramePr>
          <p:cNvPr id="774148" name="Group 4"/>
          <p:cNvGraphicFramePr>
            <a:graphicFrameLocks noGrp="1"/>
          </p:cNvGraphicFramePr>
          <p:nvPr/>
        </p:nvGraphicFramePr>
        <p:xfrm>
          <a:off x="1873250" y="4291013"/>
          <a:ext cx="2159000" cy="1727200"/>
        </p:xfrm>
        <a:graphic>
          <a:graphicData uri="http://schemas.openxmlformats.org/drawingml/2006/table">
            <a:tbl>
              <a:tblPr/>
              <a:tblGrid>
                <a:gridCol w="1260475"/>
                <a:gridCol w="8985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 D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4167" name="Rectangle 23"/>
          <p:cNvSpPr>
            <a:spLocks noChangeArrowheads="1"/>
          </p:cNvSpPr>
          <p:nvPr/>
        </p:nvSpPr>
        <p:spPr bwMode="auto">
          <a:xfrm>
            <a:off x="4032250" y="4689475"/>
            <a:ext cx="1620838" cy="13144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No change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</a:p>
        </p:txBody>
      </p:sp>
      <p:graphicFrame>
        <p:nvGraphicFramePr>
          <p:cNvPr id="774168" name="Object 24"/>
          <p:cNvGraphicFramePr>
            <a:graphicFrameLocks noChangeAspect="1"/>
          </p:cNvGraphicFramePr>
          <p:nvPr/>
        </p:nvGraphicFramePr>
        <p:xfrm>
          <a:off x="695325" y="1970088"/>
          <a:ext cx="4694238" cy="2028825"/>
        </p:xfrm>
        <a:graphic>
          <a:graphicData uri="http://schemas.openxmlformats.org/presentationml/2006/ole">
            <p:oleObj spid="_x0000_s164866" name="Visio" r:id="rId4" imgW="2343546" imgH="1013155" progId="">
              <p:embed/>
            </p:oleObj>
          </a:graphicData>
        </a:graphic>
      </p:graphicFrame>
      <p:sp>
        <p:nvSpPr>
          <p:cNvPr id="774169" name="Line 25"/>
          <p:cNvSpPr>
            <a:spLocks noChangeShapeType="1"/>
          </p:cNvSpPr>
          <p:nvPr/>
        </p:nvSpPr>
        <p:spPr bwMode="auto">
          <a:xfrm>
            <a:off x="6372225" y="2168525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70" name="Line 26"/>
          <p:cNvSpPr>
            <a:spLocks noChangeShapeType="1"/>
          </p:cNvSpPr>
          <p:nvPr/>
        </p:nvSpPr>
        <p:spPr bwMode="auto">
          <a:xfrm rot="-5400000">
            <a:off x="6552407" y="1988344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71" name="Line 27"/>
          <p:cNvSpPr>
            <a:spLocks noChangeShapeType="1"/>
          </p:cNvSpPr>
          <p:nvPr/>
        </p:nvSpPr>
        <p:spPr bwMode="auto">
          <a:xfrm>
            <a:off x="6732588" y="1808163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72" name="Line 28"/>
          <p:cNvSpPr>
            <a:spLocks noChangeShapeType="1"/>
          </p:cNvSpPr>
          <p:nvPr/>
        </p:nvSpPr>
        <p:spPr bwMode="auto">
          <a:xfrm rot="-5400000">
            <a:off x="6912769" y="1988344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73" name="Line 29"/>
          <p:cNvSpPr>
            <a:spLocks noChangeShapeType="1"/>
          </p:cNvSpPr>
          <p:nvPr/>
        </p:nvSpPr>
        <p:spPr bwMode="auto">
          <a:xfrm>
            <a:off x="7092950" y="2168525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74" name="Line 30"/>
          <p:cNvSpPr>
            <a:spLocks noChangeShapeType="1"/>
          </p:cNvSpPr>
          <p:nvPr/>
        </p:nvSpPr>
        <p:spPr bwMode="auto">
          <a:xfrm rot="-5400000">
            <a:off x="7273132" y="1988344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75" name="Line 31"/>
          <p:cNvSpPr>
            <a:spLocks noChangeShapeType="1"/>
          </p:cNvSpPr>
          <p:nvPr/>
        </p:nvSpPr>
        <p:spPr bwMode="auto">
          <a:xfrm>
            <a:off x="7453313" y="1808163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76" name="Line 32"/>
          <p:cNvSpPr>
            <a:spLocks noChangeShapeType="1"/>
          </p:cNvSpPr>
          <p:nvPr/>
        </p:nvSpPr>
        <p:spPr bwMode="auto">
          <a:xfrm rot="-5400000">
            <a:off x="7633494" y="1988344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77" name="Line 33"/>
          <p:cNvSpPr>
            <a:spLocks noChangeShapeType="1"/>
          </p:cNvSpPr>
          <p:nvPr/>
        </p:nvSpPr>
        <p:spPr bwMode="auto">
          <a:xfrm>
            <a:off x="7813675" y="2168525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78" name="Line 34"/>
          <p:cNvSpPr>
            <a:spLocks noChangeShapeType="1"/>
          </p:cNvSpPr>
          <p:nvPr/>
        </p:nvSpPr>
        <p:spPr bwMode="auto">
          <a:xfrm rot="-5400000">
            <a:off x="7993857" y="1988344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79" name="Line 35"/>
          <p:cNvSpPr>
            <a:spLocks noChangeShapeType="1"/>
          </p:cNvSpPr>
          <p:nvPr/>
        </p:nvSpPr>
        <p:spPr bwMode="auto">
          <a:xfrm>
            <a:off x="8174038" y="1808163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80" name="Line 36"/>
          <p:cNvSpPr>
            <a:spLocks noChangeShapeType="1"/>
          </p:cNvSpPr>
          <p:nvPr/>
        </p:nvSpPr>
        <p:spPr bwMode="auto">
          <a:xfrm rot="-5400000">
            <a:off x="8354219" y="1988344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81" name="Line 37"/>
          <p:cNvSpPr>
            <a:spLocks noChangeShapeType="1"/>
          </p:cNvSpPr>
          <p:nvPr/>
        </p:nvSpPr>
        <p:spPr bwMode="auto">
          <a:xfrm>
            <a:off x="8532813" y="2168525"/>
            <a:ext cx="3603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82" name="Rectangle 38"/>
          <p:cNvSpPr>
            <a:spLocks noChangeArrowheads="1"/>
          </p:cNvSpPr>
          <p:nvPr/>
        </p:nvSpPr>
        <p:spPr bwMode="auto">
          <a:xfrm>
            <a:off x="6011863" y="1808163"/>
            <a:ext cx="203200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74183" name="Rectangle 39"/>
          <p:cNvSpPr>
            <a:spLocks noChangeArrowheads="1"/>
          </p:cNvSpPr>
          <p:nvPr/>
        </p:nvSpPr>
        <p:spPr bwMode="auto">
          <a:xfrm>
            <a:off x="6372225" y="1268413"/>
            <a:ext cx="233997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Timing Diagram</a:t>
            </a:r>
          </a:p>
        </p:txBody>
      </p:sp>
      <p:sp>
        <p:nvSpPr>
          <p:cNvPr id="774184" name="Rectangle 40"/>
          <p:cNvSpPr>
            <a:spLocks noChangeArrowheads="1"/>
          </p:cNvSpPr>
          <p:nvPr/>
        </p:nvSpPr>
        <p:spPr bwMode="auto">
          <a:xfrm>
            <a:off x="6011863" y="2528888"/>
            <a:ext cx="220662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74185" name="Line 41"/>
          <p:cNvSpPr>
            <a:spLocks noChangeShapeType="1"/>
          </p:cNvSpPr>
          <p:nvPr/>
        </p:nvSpPr>
        <p:spPr bwMode="auto">
          <a:xfrm>
            <a:off x="6372225" y="2889250"/>
            <a:ext cx="1793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86" name="Line 42"/>
          <p:cNvSpPr>
            <a:spLocks noChangeShapeType="1"/>
          </p:cNvSpPr>
          <p:nvPr/>
        </p:nvSpPr>
        <p:spPr bwMode="auto">
          <a:xfrm rot="-5400000">
            <a:off x="6371432" y="2709069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87" name="Line 43"/>
          <p:cNvSpPr>
            <a:spLocks noChangeShapeType="1"/>
          </p:cNvSpPr>
          <p:nvPr/>
        </p:nvSpPr>
        <p:spPr bwMode="auto">
          <a:xfrm>
            <a:off x="6551613" y="2528888"/>
            <a:ext cx="7207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88" name="Line 44"/>
          <p:cNvSpPr>
            <a:spLocks noChangeShapeType="1"/>
          </p:cNvSpPr>
          <p:nvPr/>
        </p:nvSpPr>
        <p:spPr bwMode="auto">
          <a:xfrm rot="-5400000">
            <a:off x="7092157" y="2709069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89" name="Line 45"/>
          <p:cNvSpPr>
            <a:spLocks noChangeShapeType="1"/>
          </p:cNvSpPr>
          <p:nvPr/>
        </p:nvSpPr>
        <p:spPr bwMode="auto">
          <a:xfrm>
            <a:off x="7272338" y="2889250"/>
            <a:ext cx="7207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90" name="Line 46"/>
          <p:cNvSpPr>
            <a:spLocks noChangeShapeType="1"/>
          </p:cNvSpPr>
          <p:nvPr/>
        </p:nvSpPr>
        <p:spPr bwMode="auto">
          <a:xfrm rot="-5400000">
            <a:off x="7812882" y="2709069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91" name="Line 47"/>
          <p:cNvSpPr>
            <a:spLocks noChangeShapeType="1"/>
          </p:cNvSpPr>
          <p:nvPr/>
        </p:nvSpPr>
        <p:spPr bwMode="auto">
          <a:xfrm>
            <a:off x="7993063" y="2528888"/>
            <a:ext cx="7207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92" name="Line 48"/>
          <p:cNvSpPr>
            <a:spLocks noChangeShapeType="1"/>
          </p:cNvSpPr>
          <p:nvPr/>
        </p:nvSpPr>
        <p:spPr bwMode="auto">
          <a:xfrm rot="-5400000">
            <a:off x="8533607" y="2709069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93" name="Line 49"/>
          <p:cNvSpPr>
            <a:spLocks noChangeShapeType="1"/>
          </p:cNvSpPr>
          <p:nvPr/>
        </p:nvSpPr>
        <p:spPr bwMode="auto">
          <a:xfrm>
            <a:off x="8712200" y="2889250"/>
            <a:ext cx="1793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94" name="Rectangle 50"/>
          <p:cNvSpPr>
            <a:spLocks noChangeArrowheads="1"/>
          </p:cNvSpPr>
          <p:nvPr/>
        </p:nvSpPr>
        <p:spPr bwMode="auto">
          <a:xfrm>
            <a:off x="6011863" y="3263900"/>
            <a:ext cx="220662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774195" name="Line 51"/>
          <p:cNvSpPr>
            <a:spLocks noChangeShapeType="1"/>
          </p:cNvSpPr>
          <p:nvPr/>
        </p:nvSpPr>
        <p:spPr bwMode="auto">
          <a:xfrm>
            <a:off x="6372225" y="3608388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96" name="Line 52"/>
          <p:cNvSpPr>
            <a:spLocks noChangeShapeType="1"/>
          </p:cNvSpPr>
          <p:nvPr/>
        </p:nvSpPr>
        <p:spPr bwMode="auto">
          <a:xfrm rot="-5400000">
            <a:off x="6552406" y="3428207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97" name="Line 53"/>
          <p:cNvSpPr>
            <a:spLocks noChangeShapeType="1"/>
          </p:cNvSpPr>
          <p:nvPr/>
        </p:nvSpPr>
        <p:spPr bwMode="auto">
          <a:xfrm>
            <a:off x="6732588" y="3249613"/>
            <a:ext cx="36036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98" name="Line 54"/>
          <p:cNvSpPr>
            <a:spLocks noChangeShapeType="1"/>
          </p:cNvSpPr>
          <p:nvPr/>
        </p:nvSpPr>
        <p:spPr bwMode="auto">
          <a:xfrm rot="-5400000">
            <a:off x="7271543" y="3428207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199" name="Line 55"/>
          <p:cNvSpPr>
            <a:spLocks noChangeShapeType="1"/>
          </p:cNvSpPr>
          <p:nvPr/>
        </p:nvSpPr>
        <p:spPr bwMode="auto">
          <a:xfrm>
            <a:off x="7451725" y="3608388"/>
            <a:ext cx="7207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00" name="Line 56"/>
          <p:cNvSpPr>
            <a:spLocks noChangeShapeType="1"/>
          </p:cNvSpPr>
          <p:nvPr/>
        </p:nvSpPr>
        <p:spPr bwMode="auto">
          <a:xfrm rot="-5400000">
            <a:off x="7992268" y="3428207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01" name="Line 57"/>
          <p:cNvSpPr>
            <a:spLocks noChangeShapeType="1"/>
          </p:cNvSpPr>
          <p:nvPr/>
        </p:nvSpPr>
        <p:spPr bwMode="auto">
          <a:xfrm>
            <a:off x="8172450" y="3249613"/>
            <a:ext cx="71913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02" name="Line 58"/>
          <p:cNvSpPr>
            <a:spLocks noChangeShapeType="1"/>
          </p:cNvSpPr>
          <p:nvPr/>
        </p:nvSpPr>
        <p:spPr bwMode="auto">
          <a:xfrm flipV="1">
            <a:off x="6372225" y="1808163"/>
            <a:ext cx="0" cy="216058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03" name="Rectangle 59"/>
          <p:cNvSpPr>
            <a:spLocks noChangeArrowheads="1"/>
          </p:cNvSpPr>
          <p:nvPr/>
        </p:nvSpPr>
        <p:spPr bwMode="auto">
          <a:xfrm>
            <a:off x="6311900" y="3968750"/>
            <a:ext cx="84138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774204" name="Line 60"/>
          <p:cNvSpPr>
            <a:spLocks noChangeShapeType="1"/>
          </p:cNvSpPr>
          <p:nvPr/>
        </p:nvSpPr>
        <p:spPr bwMode="auto">
          <a:xfrm>
            <a:off x="7092950" y="3249613"/>
            <a:ext cx="3603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05" name="Line 61"/>
          <p:cNvSpPr>
            <a:spLocks noChangeShapeType="1"/>
          </p:cNvSpPr>
          <p:nvPr/>
        </p:nvSpPr>
        <p:spPr bwMode="auto">
          <a:xfrm flipV="1">
            <a:off x="6732588" y="2168525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06" name="Line 62"/>
          <p:cNvSpPr>
            <a:spLocks noChangeShapeType="1"/>
          </p:cNvSpPr>
          <p:nvPr/>
        </p:nvSpPr>
        <p:spPr bwMode="auto">
          <a:xfrm flipV="1">
            <a:off x="7092950" y="2168525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07" name="Line 63"/>
          <p:cNvSpPr>
            <a:spLocks noChangeShapeType="1"/>
          </p:cNvSpPr>
          <p:nvPr/>
        </p:nvSpPr>
        <p:spPr bwMode="auto">
          <a:xfrm flipV="1">
            <a:off x="7453313" y="2168525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08" name="Line 64"/>
          <p:cNvSpPr>
            <a:spLocks noChangeShapeType="1"/>
          </p:cNvSpPr>
          <p:nvPr/>
        </p:nvSpPr>
        <p:spPr bwMode="auto">
          <a:xfrm flipV="1">
            <a:off x="7813675" y="2168525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09" name="Line 65"/>
          <p:cNvSpPr>
            <a:spLocks noChangeShapeType="1"/>
          </p:cNvSpPr>
          <p:nvPr/>
        </p:nvSpPr>
        <p:spPr bwMode="auto">
          <a:xfrm flipV="1">
            <a:off x="8174038" y="2168525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10" name="Line 66"/>
          <p:cNvSpPr>
            <a:spLocks noChangeShapeType="1"/>
          </p:cNvSpPr>
          <p:nvPr/>
        </p:nvSpPr>
        <p:spPr bwMode="auto">
          <a:xfrm flipV="1">
            <a:off x="8534400" y="2168525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11" name="Line 67"/>
          <p:cNvSpPr>
            <a:spLocks noChangeShapeType="1"/>
          </p:cNvSpPr>
          <p:nvPr/>
        </p:nvSpPr>
        <p:spPr bwMode="auto">
          <a:xfrm>
            <a:off x="6732588" y="3889375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12" name="Line 68"/>
          <p:cNvSpPr>
            <a:spLocks noChangeShapeType="1"/>
          </p:cNvSpPr>
          <p:nvPr/>
        </p:nvSpPr>
        <p:spPr bwMode="auto">
          <a:xfrm>
            <a:off x="7451725" y="3889375"/>
            <a:ext cx="3603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13" name="Line 69"/>
          <p:cNvSpPr>
            <a:spLocks noChangeShapeType="1"/>
          </p:cNvSpPr>
          <p:nvPr/>
        </p:nvSpPr>
        <p:spPr bwMode="auto">
          <a:xfrm>
            <a:off x="8170863" y="3889375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14" name="AutoShape 70"/>
          <p:cNvSpPr>
            <a:spLocks noChangeArrowheads="1"/>
          </p:cNvSpPr>
          <p:nvPr/>
        </p:nvSpPr>
        <p:spPr bwMode="auto">
          <a:xfrm>
            <a:off x="6732588" y="4508500"/>
            <a:ext cx="1800225" cy="7667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Output may change</a:t>
            </a:r>
          </a:p>
        </p:txBody>
      </p:sp>
      <p:sp>
        <p:nvSpPr>
          <p:cNvPr id="774215" name="Freeform 71"/>
          <p:cNvSpPr>
            <a:spLocks/>
          </p:cNvSpPr>
          <p:nvPr/>
        </p:nvSpPr>
        <p:spPr bwMode="auto">
          <a:xfrm>
            <a:off x="6889750" y="3968750"/>
            <a:ext cx="314325" cy="468313"/>
          </a:xfrm>
          <a:custGeom>
            <a:avLst/>
            <a:gdLst/>
            <a:ahLst/>
            <a:cxnLst>
              <a:cxn ang="0">
                <a:pos x="198" y="295"/>
              </a:cxn>
              <a:cxn ang="0">
                <a:pos x="31" y="169"/>
              </a:cxn>
              <a:cxn ang="0">
                <a:pos x="14" y="0"/>
              </a:cxn>
            </a:cxnLst>
            <a:rect l="0" t="0" r="r" b="b"/>
            <a:pathLst>
              <a:path w="198" h="295">
                <a:moveTo>
                  <a:pt x="198" y="295"/>
                </a:moveTo>
                <a:cubicBezTo>
                  <a:pt x="170" y="274"/>
                  <a:pt x="62" y="218"/>
                  <a:pt x="31" y="169"/>
                </a:cubicBezTo>
                <a:cubicBezTo>
                  <a:pt x="0" y="120"/>
                  <a:pt x="18" y="35"/>
                  <a:pt x="1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16" name="Freeform 72"/>
          <p:cNvSpPr>
            <a:spLocks/>
          </p:cNvSpPr>
          <p:nvPr/>
        </p:nvSpPr>
        <p:spPr bwMode="auto">
          <a:xfrm flipH="1">
            <a:off x="8064500" y="3968750"/>
            <a:ext cx="314325" cy="468313"/>
          </a:xfrm>
          <a:custGeom>
            <a:avLst/>
            <a:gdLst/>
            <a:ahLst/>
            <a:cxnLst>
              <a:cxn ang="0">
                <a:pos x="198" y="295"/>
              </a:cxn>
              <a:cxn ang="0">
                <a:pos x="31" y="169"/>
              </a:cxn>
              <a:cxn ang="0">
                <a:pos x="14" y="0"/>
              </a:cxn>
            </a:cxnLst>
            <a:rect l="0" t="0" r="r" b="b"/>
            <a:pathLst>
              <a:path w="198" h="295">
                <a:moveTo>
                  <a:pt x="198" y="295"/>
                </a:moveTo>
                <a:cubicBezTo>
                  <a:pt x="170" y="274"/>
                  <a:pt x="62" y="218"/>
                  <a:pt x="31" y="169"/>
                </a:cubicBezTo>
                <a:cubicBezTo>
                  <a:pt x="0" y="120"/>
                  <a:pt x="18" y="35"/>
                  <a:pt x="1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4217" name="Line 73"/>
          <p:cNvSpPr>
            <a:spLocks noChangeShapeType="1"/>
          </p:cNvSpPr>
          <p:nvPr/>
        </p:nvSpPr>
        <p:spPr bwMode="auto">
          <a:xfrm flipV="1">
            <a:off x="7632700" y="3968750"/>
            <a:ext cx="0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58" name="Content Placeholder 5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D Latch (D = Data)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7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7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7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7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7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7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7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7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7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7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7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7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7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7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7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7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7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7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7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7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7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7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24 L 0.03941 0.0002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774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254 L 0.04149 0.0025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774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77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024 L 0.07882 0.0002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774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0.00254 L 0.0809 0.0025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74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77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0024 L 0.11806 0.0002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74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 0.00254 L 0.12014 0.0025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774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77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0024 L 0.19688 0.0002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774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4 0.00254 L 0.19896 0.0025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774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77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8 0.00024 L 0.2757 0.0002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774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3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96 0.00254 L 0.27778 0.00254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774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77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77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77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77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77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7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77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00"/>
                            </p:stCondLst>
                            <p:childTnLst>
                              <p:par>
                                <p:cTn id="2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77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77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77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77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67" grpId="0"/>
      <p:bldP spid="774169" grpId="0" animBg="1"/>
      <p:bldP spid="774170" grpId="0" animBg="1"/>
      <p:bldP spid="774171" grpId="0" animBg="1"/>
      <p:bldP spid="774172" grpId="0" animBg="1"/>
      <p:bldP spid="774173" grpId="0" animBg="1"/>
      <p:bldP spid="774174" grpId="0" animBg="1"/>
      <p:bldP spid="774175" grpId="0" animBg="1"/>
      <p:bldP spid="774176" grpId="0" animBg="1"/>
      <p:bldP spid="774177" grpId="0" animBg="1"/>
      <p:bldP spid="774178" grpId="0" animBg="1"/>
      <p:bldP spid="774179" grpId="0" animBg="1"/>
      <p:bldP spid="774180" grpId="0" animBg="1"/>
      <p:bldP spid="774181" grpId="0" animBg="1"/>
      <p:bldP spid="774182" grpId="0"/>
      <p:bldP spid="774183" grpId="0"/>
      <p:bldP spid="774184" grpId="0"/>
      <p:bldP spid="774185" grpId="0" animBg="1"/>
      <p:bldP spid="774186" grpId="0" animBg="1"/>
      <p:bldP spid="774187" grpId="0" animBg="1"/>
      <p:bldP spid="774188" grpId="0" animBg="1"/>
      <p:bldP spid="774189" grpId="0" animBg="1"/>
      <p:bldP spid="774190" grpId="0" animBg="1"/>
      <p:bldP spid="774191" grpId="0" animBg="1"/>
      <p:bldP spid="774192" grpId="0" animBg="1"/>
      <p:bldP spid="774193" grpId="0" animBg="1"/>
      <p:bldP spid="774194" grpId="0"/>
      <p:bldP spid="774195" grpId="0" animBg="1"/>
      <p:bldP spid="774196" grpId="0" animBg="1"/>
      <p:bldP spid="774197" grpId="0" animBg="1"/>
      <p:bldP spid="774198" grpId="0" animBg="1"/>
      <p:bldP spid="774199" grpId="0" animBg="1"/>
      <p:bldP spid="774200" grpId="0" animBg="1"/>
      <p:bldP spid="774201" grpId="0" animBg="1"/>
      <p:bldP spid="774202" grpId="0" animBg="1"/>
      <p:bldP spid="774202" grpId="1" animBg="1"/>
      <p:bldP spid="774202" grpId="2" animBg="1"/>
      <p:bldP spid="774202" grpId="3" animBg="1"/>
      <p:bldP spid="774202" grpId="4" animBg="1"/>
      <p:bldP spid="774202" grpId="5" animBg="1"/>
      <p:bldP spid="774203" grpId="0"/>
      <p:bldP spid="774203" grpId="1"/>
      <p:bldP spid="774203" grpId="2"/>
      <p:bldP spid="774203" grpId="3"/>
      <p:bldP spid="774203" grpId="4"/>
      <p:bldP spid="774203" grpId="5"/>
      <p:bldP spid="774204" grpId="0" animBg="1"/>
      <p:bldP spid="774205" grpId="0" animBg="1"/>
      <p:bldP spid="774206" grpId="0" animBg="1"/>
      <p:bldP spid="774207" grpId="0" animBg="1"/>
      <p:bldP spid="774208" grpId="0" animBg="1"/>
      <p:bldP spid="774209" grpId="0" animBg="1"/>
      <p:bldP spid="774210" grpId="0" animBg="1"/>
      <p:bldP spid="774211" grpId="0" animBg="1"/>
      <p:bldP spid="774212" grpId="0" animBg="1"/>
      <p:bldP spid="774213" grpId="0" animBg="1"/>
      <p:bldP spid="774214" grpId="0" animBg="1"/>
      <p:bldP spid="774215" grpId="0" animBg="1"/>
      <p:bldP spid="774216" grpId="0" animBg="1"/>
      <p:bldP spid="7742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Sequential Circuits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Consist of a combinational circuit to which storage elements are connected to form a feedback path</a:t>
            </a:r>
          </a:p>
          <a:p>
            <a:r>
              <a:rPr lang="en-AU" dirty="0" smtClean="0"/>
              <a:t>State:  the state of the memory devices now, also called current state</a:t>
            </a:r>
          </a:p>
          <a:p>
            <a:r>
              <a:rPr lang="en-AU" dirty="0" smtClean="0"/>
              <a:t>Next states and outputs are functions of inputs and present states of storage elements</a:t>
            </a:r>
            <a:endParaRPr lang="en-AU" dirty="0"/>
          </a:p>
        </p:txBody>
      </p:sp>
      <p:pic>
        <p:nvPicPr>
          <p:cNvPr id="4" name="Picture 2" descr="C:\jobs\Marries\ch05\tiff\AACFLPV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4171950"/>
            <a:ext cx="6399213" cy="194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Controlled Latches</a:t>
            </a:r>
          </a:p>
        </p:txBody>
      </p:sp>
      <p:graphicFrame>
        <p:nvGraphicFramePr>
          <p:cNvPr id="776196" name="Group 4"/>
          <p:cNvGraphicFramePr>
            <a:graphicFrameLocks noGrp="1"/>
          </p:cNvGraphicFramePr>
          <p:nvPr/>
        </p:nvGraphicFramePr>
        <p:xfrm>
          <a:off x="1873250" y="4291013"/>
          <a:ext cx="2159000" cy="1727200"/>
        </p:xfrm>
        <a:graphic>
          <a:graphicData uri="http://schemas.openxmlformats.org/drawingml/2006/table">
            <a:tbl>
              <a:tblPr/>
              <a:tblGrid>
                <a:gridCol w="1260475"/>
                <a:gridCol w="8985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 D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6215" name="Rectangle 23"/>
          <p:cNvSpPr>
            <a:spLocks noChangeArrowheads="1"/>
          </p:cNvSpPr>
          <p:nvPr/>
        </p:nvSpPr>
        <p:spPr bwMode="auto">
          <a:xfrm>
            <a:off x="4032250" y="4689475"/>
            <a:ext cx="1620838" cy="13144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No change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</a:p>
        </p:txBody>
      </p:sp>
      <p:sp>
        <p:nvSpPr>
          <p:cNvPr id="776216" name="Line 24"/>
          <p:cNvSpPr>
            <a:spLocks noChangeShapeType="1"/>
          </p:cNvSpPr>
          <p:nvPr/>
        </p:nvSpPr>
        <p:spPr bwMode="auto">
          <a:xfrm>
            <a:off x="6372225" y="2168525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17" name="Line 25"/>
          <p:cNvSpPr>
            <a:spLocks noChangeShapeType="1"/>
          </p:cNvSpPr>
          <p:nvPr/>
        </p:nvSpPr>
        <p:spPr bwMode="auto">
          <a:xfrm rot="-5400000">
            <a:off x="6552407" y="1988344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18" name="Line 26"/>
          <p:cNvSpPr>
            <a:spLocks noChangeShapeType="1"/>
          </p:cNvSpPr>
          <p:nvPr/>
        </p:nvSpPr>
        <p:spPr bwMode="auto">
          <a:xfrm>
            <a:off x="6732588" y="1808163"/>
            <a:ext cx="14398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19" name="Line 27"/>
          <p:cNvSpPr>
            <a:spLocks noChangeShapeType="1"/>
          </p:cNvSpPr>
          <p:nvPr/>
        </p:nvSpPr>
        <p:spPr bwMode="auto">
          <a:xfrm rot="-5400000">
            <a:off x="7992269" y="1988344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20" name="Line 28"/>
          <p:cNvSpPr>
            <a:spLocks noChangeShapeType="1"/>
          </p:cNvSpPr>
          <p:nvPr/>
        </p:nvSpPr>
        <p:spPr bwMode="auto">
          <a:xfrm>
            <a:off x="8172450" y="2168525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21" name="Rectangle 29"/>
          <p:cNvSpPr>
            <a:spLocks noChangeArrowheads="1"/>
          </p:cNvSpPr>
          <p:nvPr/>
        </p:nvSpPr>
        <p:spPr bwMode="auto">
          <a:xfrm>
            <a:off x="6011863" y="1808163"/>
            <a:ext cx="203200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76222" name="Rectangle 30"/>
          <p:cNvSpPr>
            <a:spLocks noChangeArrowheads="1"/>
          </p:cNvSpPr>
          <p:nvPr/>
        </p:nvSpPr>
        <p:spPr bwMode="auto">
          <a:xfrm>
            <a:off x="6372225" y="1268413"/>
            <a:ext cx="233997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Timing Diagram</a:t>
            </a:r>
          </a:p>
        </p:txBody>
      </p:sp>
      <p:sp>
        <p:nvSpPr>
          <p:cNvPr id="776223" name="Rectangle 31"/>
          <p:cNvSpPr>
            <a:spLocks noChangeArrowheads="1"/>
          </p:cNvSpPr>
          <p:nvPr/>
        </p:nvSpPr>
        <p:spPr bwMode="auto">
          <a:xfrm>
            <a:off x="6011863" y="2528888"/>
            <a:ext cx="220662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76224" name="Line 32"/>
          <p:cNvSpPr>
            <a:spLocks noChangeShapeType="1"/>
          </p:cNvSpPr>
          <p:nvPr/>
        </p:nvSpPr>
        <p:spPr bwMode="auto">
          <a:xfrm>
            <a:off x="6372225" y="2889250"/>
            <a:ext cx="1793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25" name="Line 33"/>
          <p:cNvSpPr>
            <a:spLocks noChangeShapeType="1"/>
          </p:cNvSpPr>
          <p:nvPr/>
        </p:nvSpPr>
        <p:spPr bwMode="auto">
          <a:xfrm rot="-5400000">
            <a:off x="6371432" y="2709069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26" name="Line 34"/>
          <p:cNvSpPr>
            <a:spLocks noChangeShapeType="1"/>
          </p:cNvSpPr>
          <p:nvPr/>
        </p:nvSpPr>
        <p:spPr bwMode="auto">
          <a:xfrm>
            <a:off x="6551613" y="2528888"/>
            <a:ext cx="7207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27" name="Line 35"/>
          <p:cNvSpPr>
            <a:spLocks noChangeShapeType="1"/>
          </p:cNvSpPr>
          <p:nvPr/>
        </p:nvSpPr>
        <p:spPr bwMode="auto">
          <a:xfrm rot="-5400000">
            <a:off x="7092157" y="2709069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28" name="Line 36"/>
          <p:cNvSpPr>
            <a:spLocks noChangeShapeType="1"/>
          </p:cNvSpPr>
          <p:nvPr/>
        </p:nvSpPr>
        <p:spPr bwMode="auto">
          <a:xfrm>
            <a:off x="7272338" y="2889250"/>
            <a:ext cx="7207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29" name="Line 37"/>
          <p:cNvSpPr>
            <a:spLocks noChangeShapeType="1"/>
          </p:cNvSpPr>
          <p:nvPr/>
        </p:nvSpPr>
        <p:spPr bwMode="auto">
          <a:xfrm rot="-5400000">
            <a:off x="7812882" y="2709069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30" name="Line 38"/>
          <p:cNvSpPr>
            <a:spLocks noChangeShapeType="1"/>
          </p:cNvSpPr>
          <p:nvPr/>
        </p:nvSpPr>
        <p:spPr bwMode="auto">
          <a:xfrm>
            <a:off x="7993063" y="2528888"/>
            <a:ext cx="35877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31" name="Rectangle 39"/>
          <p:cNvSpPr>
            <a:spLocks noChangeArrowheads="1"/>
          </p:cNvSpPr>
          <p:nvPr/>
        </p:nvSpPr>
        <p:spPr bwMode="auto">
          <a:xfrm>
            <a:off x="6011863" y="3263900"/>
            <a:ext cx="220662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776232" name="Line 40"/>
          <p:cNvSpPr>
            <a:spLocks noChangeShapeType="1"/>
          </p:cNvSpPr>
          <p:nvPr/>
        </p:nvSpPr>
        <p:spPr bwMode="auto">
          <a:xfrm>
            <a:off x="6372225" y="3608388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33" name="Line 41"/>
          <p:cNvSpPr>
            <a:spLocks noChangeShapeType="1"/>
          </p:cNvSpPr>
          <p:nvPr/>
        </p:nvSpPr>
        <p:spPr bwMode="auto">
          <a:xfrm rot="-5400000">
            <a:off x="6552406" y="3428207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34" name="Line 42"/>
          <p:cNvSpPr>
            <a:spLocks noChangeShapeType="1"/>
          </p:cNvSpPr>
          <p:nvPr/>
        </p:nvSpPr>
        <p:spPr bwMode="auto">
          <a:xfrm>
            <a:off x="6732588" y="3249613"/>
            <a:ext cx="5397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35" name="Line 43"/>
          <p:cNvSpPr>
            <a:spLocks noChangeShapeType="1"/>
          </p:cNvSpPr>
          <p:nvPr/>
        </p:nvSpPr>
        <p:spPr bwMode="auto">
          <a:xfrm rot="-5400000">
            <a:off x="7092156" y="3437732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36" name="Line 44"/>
          <p:cNvSpPr>
            <a:spLocks noChangeShapeType="1"/>
          </p:cNvSpPr>
          <p:nvPr/>
        </p:nvSpPr>
        <p:spPr bwMode="auto">
          <a:xfrm>
            <a:off x="7272338" y="3608388"/>
            <a:ext cx="7207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37" name="Line 45"/>
          <p:cNvSpPr>
            <a:spLocks noChangeShapeType="1"/>
          </p:cNvSpPr>
          <p:nvPr/>
        </p:nvSpPr>
        <p:spPr bwMode="auto">
          <a:xfrm rot="-5400000">
            <a:off x="7812881" y="3428207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38" name="Line 46"/>
          <p:cNvSpPr>
            <a:spLocks noChangeShapeType="1"/>
          </p:cNvSpPr>
          <p:nvPr/>
        </p:nvSpPr>
        <p:spPr bwMode="auto">
          <a:xfrm>
            <a:off x="7993063" y="3249613"/>
            <a:ext cx="5397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39" name="Line 47"/>
          <p:cNvSpPr>
            <a:spLocks noChangeShapeType="1"/>
          </p:cNvSpPr>
          <p:nvPr/>
        </p:nvSpPr>
        <p:spPr bwMode="auto">
          <a:xfrm flipV="1">
            <a:off x="6732588" y="2168525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40" name="Line 48"/>
          <p:cNvSpPr>
            <a:spLocks noChangeShapeType="1"/>
          </p:cNvSpPr>
          <p:nvPr/>
        </p:nvSpPr>
        <p:spPr bwMode="auto">
          <a:xfrm flipV="1">
            <a:off x="7272338" y="2889250"/>
            <a:ext cx="0" cy="10795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41" name="Line 49"/>
          <p:cNvSpPr>
            <a:spLocks noChangeShapeType="1"/>
          </p:cNvSpPr>
          <p:nvPr/>
        </p:nvSpPr>
        <p:spPr bwMode="auto">
          <a:xfrm flipV="1">
            <a:off x="7993063" y="2889250"/>
            <a:ext cx="0" cy="10795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42" name="Line 50"/>
          <p:cNvSpPr>
            <a:spLocks noChangeShapeType="1"/>
          </p:cNvSpPr>
          <p:nvPr/>
        </p:nvSpPr>
        <p:spPr bwMode="auto">
          <a:xfrm flipV="1">
            <a:off x="8172450" y="2165350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43" name="Line 51"/>
          <p:cNvSpPr>
            <a:spLocks noChangeShapeType="1"/>
          </p:cNvSpPr>
          <p:nvPr/>
        </p:nvSpPr>
        <p:spPr bwMode="auto">
          <a:xfrm>
            <a:off x="6732588" y="4083050"/>
            <a:ext cx="14398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44" name="AutoShape 52"/>
          <p:cNvSpPr>
            <a:spLocks noChangeArrowheads="1"/>
          </p:cNvSpPr>
          <p:nvPr/>
        </p:nvSpPr>
        <p:spPr bwMode="auto">
          <a:xfrm>
            <a:off x="6580188" y="4329113"/>
            <a:ext cx="1800225" cy="7667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Output may change</a:t>
            </a:r>
          </a:p>
        </p:txBody>
      </p:sp>
      <p:sp>
        <p:nvSpPr>
          <p:cNvPr id="776245" name="Line 53"/>
          <p:cNvSpPr>
            <a:spLocks noChangeShapeType="1"/>
          </p:cNvSpPr>
          <p:nvPr/>
        </p:nvSpPr>
        <p:spPr bwMode="auto">
          <a:xfrm rot="-5400000">
            <a:off x="8171657" y="2709069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6246" name="Line 54"/>
          <p:cNvSpPr>
            <a:spLocks noChangeShapeType="1"/>
          </p:cNvSpPr>
          <p:nvPr/>
        </p:nvSpPr>
        <p:spPr bwMode="auto">
          <a:xfrm>
            <a:off x="8351838" y="2889250"/>
            <a:ext cx="1793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aphicFrame>
        <p:nvGraphicFramePr>
          <p:cNvPr id="776248" name="Object 56"/>
          <p:cNvGraphicFramePr>
            <a:graphicFrameLocks noChangeAspect="1"/>
          </p:cNvGraphicFramePr>
          <p:nvPr/>
        </p:nvGraphicFramePr>
        <p:xfrm>
          <a:off x="695325" y="1760538"/>
          <a:ext cx="4694238" cy="2028825"/>
        </p:xfrm>
        <a:graphic>
          <a:graphicData uri="http://schemas.openxmlformats.org/presentationml/2006/ole">
            <p:oleObj spid="_x0000_s165890" name="Visio" r:id="rId4" imgW="2343546" imgH="1013155" progId="">
              <p:embed/>
            </p:oleObj>
          </a:graphicData>
        </a:graphic>
      </p:graphicFrame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D Latch (D = Data)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7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7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7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7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7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7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7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7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7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16" grpId="0" animBg="1"/>
      <p:bldP spid="776217" grpId="0" animBg="1"/>
      <p:bldP spid="776218" grpId="0" animBg="1"/>
      <p:bldP spid="776219" grpId="0" animBg="1"/>
      <p:bldP spid="776220" grpId="0" animBg="1"/>
      <p:bldP spid="776221" grpId="0"/>
      <p:bldP spid="776223" grpId="0"/>
      <p:bldP spid="776224" grpId="0" animBg="1"/>
      <p:bldP spid="776225" grpId="0" animBg="1"/>
      <p:bldP spid="776226" grpId="0" animBg="1"/>
      <p:bldP spid="776227" grpId="0" animBg="1"/>
      <p:bldP spid="776228" grpId="0" animBg="1"/>
      <p:bldP spid="776229" grpId="0" animBg="1"/>
      <p:bldP spid="776230" grpId="0" animBg="1"/>
      <p:bldP spid="776231" grpId="0"/>
      <p:bldP spid="776232" grpId="0" animBg="1"/>
      <p:bldP spid="776233" grpId="0" animBg="1"/>
      <p:bldP spid="776234" grpId="0" animBg="1"/>
      <p:bldP spid="776235" grpId="0" animBg="1"/>
      <p:bldP spid="776236" grpId="0" animBg="1"/>
      <p:bldP spid="776237" grpId="0" animBg="1"/>
      <p:bldP spid="776238" grpId="0" animBg="1"/>
      <p:bldP spid="776239" grpId="0" animBg="1"/>
      <p:bldP spid="776240" grpId="0" animBg="1"/>
      <p:bldP spid="776241" grpId="0" animBg="1"/>
      <p:bldP spid="776242" grpId="0" animBg="1"/>
      <p:bldP spid="776243" grpId="0" animBg="1"/>
      <p:bldP spid="776244" grpId="0" animBg="1"/>
      <p:bldP spid="776245" grpId="0" animBg="1"/>
      <p:bldP spid="7762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Controlled Latches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JK Latch</a:t>
            </a:r>
            <a:endParaRPr lang="en-AU" dirty="0"/>
          </a:p>
        </p:txBody>
      </p:sp>
      <p:pic>
        <p:nvPicPr>
          <p:cNvPr id="422915" name="Picture 3" descr="D:\JOb\BUET\july 14\dld\JK-FlipFlop_(4-NAND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1" y="4283742"/>
            <a:ext cx="3809999" cy="2117058"/>
          </a:xfrm>
          <a:prstGeom prst="rect">
            <a:avLst/>
          </a:prstGeom>
          <a:noFill/>
        </p:spPr>
      </p:pic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4"/>
          <a:srcRect l="34260" t="60677" r="51977" b="10938"/>
          <a:stretch>
            <a:fillRect/>
          </a:stretch>
        </p:blipFill>
        <p:spPr bwMode="auto">
          <a:xfrm>
            <a:off x="4953000" y="1943099"/>
            <a:ext cx="3811748" cy="442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17" name="Picture 5"/>
          <p:cNvPicPr>
            <a:picLocks noChangeAspect="1" noChangeArrowheads="1"/>
          </p:cNvPicPr>
          <p:nvPr/>
        </p:nvPicPr>
        <p:blipFill>
          <a:blip r:embed="rId5"/>
          <a:srcRect l="35285" t="44531" r="27233" b="21875"/>
          <a:stretch>
            <a:fillRect/>
          </a:stretch>
        </p:blipFill>
        <p:spPr bwMode="auto">
          <a:xfrm>
            <a:off x="723900" y="2185168"/>
            <a:ext cx="3867150" cy="194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Controlled Latches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T - Latch</a:t>
            </a:r>
            <a:endParaRPr lang="en-AU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3"/>
          <a:srcRect l="34114" t="21615" r="26354" b="42448"/>
          <a:stretch>
            <a:fillRect/>
          </a:stretch>
        </p:blipFill>
        <p:spPr bwMode="auto">
          <a:xfrm>
            <a:off x="342900" y="2571750"/>
            <a:ext cx="5143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4"/>
          <a:srcRect l="41142" t="39583" r="42020" b="33854"/>
          <a:stretch>
            <a:fillRect/>
          </a:stretch>
        </p:blipFill>
        <p:spPr bwMode="auto">
          <a:xfrm>
            <a:off x="6191250" y="2857500"/>
            <a:ext cx="2190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Graphic symbols for latches</a:t>
            </a:r>
            <a:endParaRPr lang="en-AU" dirty="0"/>
          </a:p>
        </p:txBody>
      </p:sp>
      <p:pic>
        <p:nvPicPr>
          <p:cNvPr id="4" name="Picture 2" descr="C:\jobs\Marries\ch05\tiff\AACFLQB0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87038"/>
            <a:ext cx="7696200" cy="269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Level versus edge sensitivity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Since the output of the D latch is controlled by the level (0 or 1) of the clock input, </a:t>
            </a:r>
            <a:r>
              <a:rPr lang="en-AU" dirty="0" err="1" smtClean="0"/>
              <a:t>thelatch</a:t>
            </a:r>
            <a:r>
              <a:rPr lang="en-AU" dirty="0" smtClean="0"/>
              <a:t> is said to be </a:t>
            </a:r>
            <a:r>
              <a:rPr lang="en-AU" b="1" i="1" dirty="0" smtClean="0"/>
              <a:t>level sensitive</a:t>
            </a:r>
          </a:p>
          <a:p>
            <a:pPr lvl="1"/>
            <a:r>
              <a:rPr lang="en-AU" dirty="0" smtClean="0"/>
              <a:t>All of the latches we have seen have been level sensitive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It is possible to design a storage element for which the output only changes a the point in time when the clock changes from one value to another</a:t>
            </a:r>
          </a:p>
          <a:p>
            <a:pPr lvl="1"/>
            <a:r>
              <a:rPr lang="en-AU" dirty="0" smtClean="0"/>
              <a:t>Such circuits are said to be </a:t>
            </a:r>
            <a:r>
              <a:rPr lang="en-AU" b="1" i="1" dirty="0" smtClean="0"/>
              <a:t>edge triggered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ontent Placeholder 5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Controlled latches are </a:t>
            </a:r>
            <a:r>
              <a:rPr lang="en-US" dirty="0" smtClean="0">
                <a:solidFill>
                  <a:srgbClr val="D60093"/>
                </a:solidFill>
              </a:rPr>
              <a:t>level</a:t>
            </a:r>
            <a:r>
              <a:rPr lang="en-US" dirty="0" smtClean="0"/>
              <a:t>-triggered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Flip-Flops are </a:t>
            </a:r>
            <a:r>
              <a:rPr lang="en-US" dirty="0" smtClean="0">
                <a:solidFill>
                  <a:srgbClr val="D60093"/>
                </a:solidFill>
              </a:rPr>
              <a:t>edge</a:t>
            </a:r>
            <a:r>
              <a:rPr lang="en-US" dirty="0" smtClean="0"/>
              <a:t>-triggered</a:t>
            </a:r>
          </a:p>
          <a:p>
            <a:endParaRPr lang="en-AU" dirty="0"/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44700" y="2778125"/>
            <a:ext cx="2881313" cy="360363"/>
            <a:chOff x="1973" y="1479"/>
            <a:chExt cx="1815" cy="227"/>
          </a:xfrm>
        </p:grpSpPr>
        <p:sp>
          <p:nvSpPr>
            <p:cNvPr id="778245" name="Line 5"/>
            <p:cNvSpPr>
              <a:spLocks noChangeShapeType="1"/>
            </p:cNvSpPr>
            <p:nvPr/>
          </p:nvSpPr>
          <p:spPr bwMode="auto">
            <a:xfrm>
              <a:off x="2200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46" name="Line 6"/>
            <p:cNvSpPr>
              <a:spLocks noChangeShapeType="1"/>
            </p:cNvSpPr>
            <p:nvPr/>
          </p:nvSpPr>
          <p:spPr bwMode="auto">
            <a:xfrm rot="-5400000">
              <a:off x="2313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47" name="Line 7"/>
            <p:cNvSpPr>
              <a:spLocks noChangeShapeType="1"/>
            </p:cNvSpPr>
            <p:nvPr/>
          </p:nvSpPr>
          <p:spPr bwMode="auto">
            <a:xfrm>
              <a:off x="2427" y="147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48" name="Line 8"/>
            <p:cNvSpPr>
              <a:spLocks noChangeShapeType="1"/>
            </p:cNvSpPr>
            <p:nvPr/>
          </p:nvSpPr>
          <p:spPr bwMode="auto">
            <a:xfrm rot="-5400000">
              <a:off x="2540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49" name="Line 9"/>
            <p:cNvSpPr>
              <a:spLocks noChangeShapeType="1"/>
            </p:cNvSpPr>
            <p:nvPr/>
          </p:nvSpPr>
          <p:spPr bwMode="auto">
            <a:xfrm>
              <a:off x="2654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50" name="Line 10"/>
            <p:cNvSpPr>
              <a:spLocks noChangeShapeType="1"/>
            </p:cNvSpPr>
            <p:nvPr/>
          </p:nvSpPr>
          <p:spPr bwMode="auto">
            <a:xfrm rot="-5400000">
              <a:off x="2767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51" name="Line 11"/>
            <p:cNvSpPr>
              <a:spLocks noChangeShapeType="1"/>
            </p:cNvSpPr>
            <p:nvPr/>
          </p:nvSpPr>
          <p:spPr bwMode="auto">
            <a:xfrm>
              <a:off x="2881" y="147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52" name="Line 12"/>
            <p:cNvSpPr>
              <a:spLocks noChangeShapeType="1"/>
            </p:cNvSpPr>
            <p:nvPr/>
          </p:nvSpPr>
          <p:spPr bwMode="auto">
            <a:xfrm rot="-5400000">
              <a:off x="2994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53" name="Line 13"/>
            <p:cNvSpPr>
              <a:spLocks noChangeShapeType="1"/>
            </p:cNvSpPr>
            <p:nvPr/>
          </p:nvSpPr>
          <p:spPr bwMode="auto">
            <a:xfrm>
              <a:off x="3108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54" name="Line 14"/>
            <p:cNvSpPr>
              <a:spLocks noChangeShapeType="1"/>
            </p:cNvSpPr>
            <p:nvPr/>
          </p:nvSpPr>
          <p:spPr bwMode="auto">
            <a:xfrm rot="-5400000">
              <a:off x="3221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55" name="Line 15"/>
            <p:cNvSpPr>
              <a:spLocks noChangeShapeType="1"/>
            </p:cNvSpPr>
            <p:nvPr/>
          </p:nvSpPr>
          <p:spPr bwMode="auto">
            <a:xfrm>
              <a:off x="3335" y="147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56" name="Line 16"/>
            <p:cNvSpPr>
              <a:spLocks noChangeShapeType="1"/>
            </p:cNvSpPr>
            <p:nvPr/>
          </p:nvSpPr>
          <p:spPr bwMode="auto">
            <a:xfrm rot="-5400000">
              <a:off x="3448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57" name="Line 17"/>
            <p:cNvSpPr>
              <a:spLocks noChangeShapeType="1"/>
            </p:cNvSpPr>
            <p:nvPr/>
          </p:nvSpPr>
          <p:spPr bwMode="auto">
            <a:xfrm>
              <a:off x="3561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58" name="Rectangle 18"/>
            <p:cNvSpPr>
              <a:spLocks noChangeArrowheads="1"/>
            </p:cNvSpPr>
            <p:nvPr/>
          </p:nvSpPr>
          <p:spPr bwMode="auto">
            <a:xfrm>
              <a:off x="1973" y="1479"/>
              <a:ext cx="128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778259" name="Line 19"/>
          <p:cNvSpPr>
            <a:spLocks noChangeShapeType="1"/>
          </p:cNvSpPr>
          <p:nvPr/>
        </p:nvSpPr>
        <p:spPr bwMode="auto">
          <a:xfrm flipH="1">
            <a:off x="2946400" y="2238375"/>
            <a:ext cx="539750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8260" name="Line 20"/>
          <p:cNvSpPr>
            <a:spLocks noChangeShapeType="1"/>
          </p:cNvSpPr>
          <p:nvPr/>
        </p:nvSpPr>
        <p:spPr bwMode="auto">
          <a:xfrm>
            <a:off x="3486150" y="2238375"/>
            <a:ext cx="179388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8261" name="Line 21"/>
          <p:cNvSpPr>
            <a:spLocks noChangeShapeType="1"/>
          </p:cNvSpPr>
          <p:nvPr/>
        </p:nvSpPr>
        <p:spPr bwMode="auto">
          <a:xfrm>
            <a:off x="3486150" y="2238375"/>
            <a:ext cx="900113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78262" name="Line 22"/>
          <p:cNvSpPr>
            <a:spLocks noChangeShapeType="1"/>
          </p:cNvSpPr>
          <p:nvPr/>
        </p:nvSpPr>
        <p:spPr bwMode="auto">
          <a:xfrm>
            <a:off x="3227388" y="2152650"/>
            <a:ext cx="6445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671638" y="4464050"/>
            <a:ext cx="5414962" cy="360363"/>
            <a:chOff x="1737" y="2500"/>
            <a:chExt cx="3411" cy="227"/>
          </a:xfrm>
        </p:grpSpPr>
        <p:sp>
          <p:nvSpPr>
            <p:cNvPr id="778265" name="Line 25"/>
            <p:cNvSpPr>
              <a:spLocks noChangeShapeType="1"/>
            </p:cNvSpPr>
            <p:nvPr/>
          </p:nvSpPr>
          <p:spPr bwMode="auto">
            <a:xfrm>
              <a:off x="2199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66" name="Line 26"/>
            <p:cNvSpPr>
              <a:spLocks noChangeShapeType="1"/>
            </p:cNvSpPr>
            <p:nvPr/>
          </p:nvSpPr>
          <p:spPr bwMode="auto">
            <a:xfrm rot="-5400000">
              <a:off x="2312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67" name="Line 27"/>
            <p:cNvSpPr>
              <a:spLocks noChangeShapeType="1"/>
            </p:cNvSpPr>
            <p:nvPr/>
          </p:nvSpPr>
          <p:spPr bwMode="auto">
            <a:xfrm>
              <a:off x="2426" y="250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68" name="Line 28"/>
            <p:cNvSpPr>
              <a:spLocks noChangeShapeType="1"/>
            </p:cNvSpPr>
            <p:nvPr/>
          </p:nvSpPr>
          <p:spPr bwMode="auto">
            <a:xfrm rot="-5400000">
              <a:off x="2539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69" name="Line 29"/>
            <p:cNvSpPr>
              <a:spLocks noChangeShapeType="1"/>
            </p:cNvSpPr>
            <p:nvPr/>
          </p:nvSpPr>
          <p:spPr bwMode="auto">
            <a:xfrm>
              <a:off x="2653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70" name="Line 30"/>
            <p:cNvSpPr>
              <a:spLocks noChangeShapeType="1"/>
            </p:cNvSpPr>
            <p:nvPr/>
          </p:nvSpPr>
          <p:spPr bwMode="auto">
            <a:xfrm rot="-5400000">
              <a:off x="2766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71" name="Line 31"/>
            <p:cNvSpPr>
              <a:spLocks noChangeShapeType="1"/>
            </p:cNvSpPr>
            <p:nvPr/>
          </p:nvSpPr>
          <p:spPr bwMode="auto">
            <a:xfrm>
              <a:off x="2880" y="250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72" name="Line 32"/>
            <p:cNvSpPr>
              <a:spLocks noChangeShapeType="1"/>
            </p:cNvSpPr>
            <p:nvPr/>
          </p:nvSpPr>
          <p:spPr bwMode="auto">
            <a:xfrm rot="-5400000">
              <a:off x="2993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73" name="Line 33"/>
            <p:cNvSpPr>
              <a:spLocks noChangeShapeType="1"/>
            </p:cNvSpPr>
            <p:nvPr/>
          </p:nvSpPr>
          <p:spPr bwMode="auto">
            <a:xfrm>
              <a:off x="3107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74" name="Line 34"/>
            <p:cNvSpPr>
              <a:spLocks noChangeShapeType="1"/>
            </p:cNvSpPr>
            <p:nvPr/>
          </p:nvSpPr>
          <p:spPr bwMode="auto">
            <a:xfrm rot="-5400000">
              <a:off x="3220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75" name="Line 35"/>
            <p:cNvSpPr>
              <a:spLocks noChangeShapeType="1"/>
            </p:cNvSpPr>
            <p:nvPr/>
          </p:nvSpPr>
          <p:spPr bwMode="auto">
            <a:xfrm>
              <a:off x="3334" y="250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76" name="Line 36"/>
            <p:cNvSpPr>
              <a:spLocks noChangeShapeType="1"/>
            </p:cNvSpPr>
            <p:nvPr/>
          </p:nvSpPr>
          <p:spPr bwMode="auto">
            <a:xfrm rot="-5400000">
              <a:off x="3447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77" name="Line 37"/>
            <p:cNvSpPr>
              <a:spLocks noChangeShapeType="1"/>
            </p:cNvSpPr>
            <p:nvPr/>
          </p:nvSpPr>
          <p:spPr bwMode="auto">
            <a:xfrm>
              <a:off x="3560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78" name="Rectangle 38"/>
            <p:cNvSpPr>
              <a:spLocks noChangeArrowheads="1"/>
            </p:cNvSpPr>
            <p:nvPr/>
          </p:nvSpPr>
          <p:spPr bwMode="auto">
            <a:xfrm>
              <a:off x="1737" y="2500"/>
              <a:ext cx="373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CLK</a:t>
              </a:r>
            </a:p>
          </p:txBody>
        </p:sp>
        <p:sp>
          <p:nvSpPr>
            <p:cNvPr id="778279" name="Rectangle 39"/>
            <p:cNvSpPr>
              <a:spLocks noChangeArrowheads="1"/>
            </p:cNvSpPr>
            <p:nvPr/>
          </p:nvSpPr>
          <p:spPr bwMode="auto">
            <a:xfrm>
              <a:off x="4014" y="2500"/>
              <a:ext cx="1134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Positive Edge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671638" y="5364163"/>
            <a:ext cx="5424487" cy="360362"/>
            <a:chOff x="1737" y="3067"/>
            <a:chExt cx="3417" cy="227"/>
          </a:xfrm>
        </p:grpSpPr>
        <p:sp>
          <p:nvSpPr>
            <p:cNvPr id="778281" name="Line 41"/>
            <p:cNvSpPr>
              <a:spLocks noChangeShapeType="1"/>
            </p:cNvSpPr>
            <p:nvPr/>
          </p:nvSpPr>
          <p:spPr bwMode="auto">
            <a:xfrm>
              <a:off x="2199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82" name="Line 42"/>
            <p:cNvSpPr>
              <a:spLocks noChangeShapeType="1"/>
            </p:cNvSpPr>
            <p:nvPr/>
          </p:nvSpPr>
          <p:spPr bwMode="auto">
            <a:xfrm rot="-5400000">
              <a:off x="2312" y="318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83" name="Line 43"/>
            <p:cNvSpPr>
              <a:spLocks noChangeShapeType="1"/>
            </p:cNvSpPr>
            <p:nvPr/>
          </p:nvSpPr>
          <p:spPr bwMode="auto">
            <a:xfrm>
              <a:off x="2426" y="306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84" name="Line 44"/>
            <p:cNvSpPr>
              <a:spLocks noChangeShapeType="1"/>
            </p:cNvSpPr>
            <p:nvPr/>
          </p:nvSpPr>
          <p:spPr bwMode="auto">
            <a:xfrm rot="-5400000">
              <a:off x="2539" y="318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85" name="Line 45"/>
            <p:cNvSpPr>
              <a:spLocks noChangeShapeType="1"/>
            </p:cNvSpPr>
            <p:nvPr/>
          </p:nvSpPr>
          <p:spPr bwMode="auto">
            <a:xfrm>
              <a:off x="2653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86" name="Line 46"/>
            <p:cNvSpPr>
              <a:spLocks noChangeShapeType="1"/>
            </p:cNvSpPr>
            <p:nvPr/>
          </p:nvSpPr>
          <p:spPr bwMode="auto">
            <a:xfrm rot="-5400000">
              <a:off x="2766" y="318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87" name="Line 47"/>
            <p:cNvSpPr>
              <a:spLocks noChangeShapeType="1"/>
            </p:cNvSpPr>
            <p:nvPr/>
          </p:nvSpPr>
          <p:spPr bwMode="auto">
            <a:xfrm>
              <a:off x="2880" y="306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88" name="Line 48"/>
            <p:cNvSpPr>
              <a:spLocks noChangeShapeType="1"/>
            </p:cNvSpPr>
            <p:nvPr/>
          </p:nvSpPr>
          <p:spPr bwMode="auto">
            <a:xfrm rot="-5400000">
              <a:off x="2993" y="318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89" name="Line 49"/>
            <p:cNvSpPr>
              <a:spLocks noChangeShapeType="1"/>
            </p:cNvSpPr>
            <p:nvPr/>
          </p:nvSpPr>
          <p:spPr bwMode="auto">
            <a:xfrm>
              <a:off x="3107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90" name="Line 50"/>
            <p:cNvSpPr>
              <a:spLocks noChangeShapeType="1"/>
            </p:cNvSpPr>
            <p:nvPr/>
          </p:nvSpPr>
          <p:spPr bwMode="auto">
            <a:xfrm rot="-5400000">
              <a:off x="3220" y="318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91" name="Line 51"/>
            <p:cNvSpPr>
              <a:spLocks noChangeShapeType="1"/>
            </p:cNvSpPr>
            <p:nvPr/>
          </p:nvSpPr>
          <p:spPr bwMode="auto">
            <a:xfrm>
              <a:off x="3334" y="306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92" name="Line 52"/>
            <p:cNvSpPr>
              <a:spLocks noChangeShapeType="1"/>
            </p:cNvSpPr>
            <p:nvPr/>
          </p:nvSpPr>
          <p:spPr bwMode="auto">
            <a:xfrm rot="-5400000">
              <a:off x="3447" y="318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93" name="Line 53"/>
            <p:cNvSpPr>
              <a:spLocks noChangeShapeType="1"/>
            </p:cNvSpPr>
            <p:nvPr/>
          </p:nvSpPr>
          <p:spPr bwMode="auto">
            <a:xfrm>
              <a:off x="3560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78294" name="Rectangle 54"/>
            <p:cNvSpPr>
              <a:spLocks noChangeArrowheads="1"/>
            </p:cNvSpPr>
            <p:nvPr/>
          </p:nvSpPr>
          <p:spPr bwMode="auto">
            <a:xfrm>
              <a:off x="1737" y="3067"/>
              <a:ext cx="373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CLK</a:t>
              </a:r>
            </a:p>
          </p:txBody>
        </p:sp>
        <p:sp>
          <p:nvSpPr>
            <p:cNvPr id="778295" name="Rectangle 55"/>
            <p:cNvSpPr>
              <a:spLocks noChangeArrowheads="1"/>
            </p:cNvSpPr>
            <p:nvPr/>
          </p:nvSpPr>
          <p:spPr bwMode="auto">
            <a:xfrm>
              <a:off x="4009" y="3067"/>
              <a:ext cx="1145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Negative Edge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</a:p>
        </p:txBody>
      </p:sp>
      <p:graphicFrame>
        <p:nvGraphicFramePr>
          <p:cNvPr id="782340" name="Object 4"/>
          <p:cNvGraphicFramePr>
            <a:graphicFrameLocks noChangeAspect="1"/>
          </p:cNvGraphicFramePr>
          <p:nvPr/>
        </p:nvGraphicFramePr>
        <p:xfrm>
          <a:off x="258763" y="2208213"/>
          <a:ext cx="5580062" cy="4244975"/>
        </p:xfrm>
        <a:graphic>
          <a:graphicData uri="http://schemas.openxmlformats.org/presentationml/2006/ole">
            <p:oleObj spid="_x0000_s321538" name="Visio" r:id="rId4" imgW="2424257" imgH="1843918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72213" y="2344738"/>
            <a:ext cx="1619250" cy="1439862"/>
            <a:chOff x="4467" y="913"/>
            <a:chExt cx="1020" cy="907"/>
          </a:xfrm>
        </p:grpSpPr>
        <p:sp>
          <p:nvSpPr>
            <p:cNvPr id="782342" name="Rectangle 6"/>
            <p:cNvSpPr>
              <a:spLocks noChangeArrowheads="1"/>
            </p:cNvSpPr>
            <p:nvPr/>
          </p:nvSpPr>
          <p:spPr bwMode="auto">
            <a:xfrm>
              <a:off x="4694" y="913"/>
              <a:ext cx="567" cy="907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43" name="Rectangle 7"/>
            <p:cNvSpPr>
              <a:spLocks noChangeArrowheads="1"/>
            </p:cNvSpPr>
            <p:nvPr/>
          </p:nvSpPr>
          <p:spPr bwMode="auto">
            <a:xfrm>
              <a:off x="4694" y="1026"/>
              <a:ext cx="227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782344" name="Line 8"/>
            <p:cNvSpPr>
              <a:spLocks noChangeShapeType="1"/>
            </p:cNvSpPr>
            <p:nvPr/>
          </p:nvSpPr>
          <p:spPr bwMode="auto">
            <a:xfrm>
              <a:off x="4694" y="1480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45" name="Line 9"/>
            <p:cNvSpPr>
              <a:spLocks noChangeShapeType="1"/>
            </p:cNvSpPr>
            <p:nvPr/>
          </p:nvSpPr>
          <p:spPr bwMode="auto">
            <a:xfrm flipH="1">
              <a:off x="4694" y="1593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46" name="Line 10"/>
            <p:cNvSpPr>
              <a:spLocks noChangeShapeType="1"/>
            </p:cNvSpPr>
            <p:nvPr/>
          </p:nvSpPr>
          <p:spPr bwMode="auto">
            <a:xfrm flipH="1">
              <a:off x="4467" y="113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47" name="Line 11"/>
            <p:cNvSpPr>
              <a:spLocks noChangeShapeType="1"/>
            </p:cNvSpPr>
            <p:nvPr/>
          </p:nvSpPr>
          <p:spPr bwMode="auto">
            <a:xfrm flipH="1">
              <a:off x="4467" y="159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48" name="Line 12"/>
            <p:cNvSpPr>
              <a:spLocks noChangeShapeType="1"/>
            </p:cNvSpPr>
            <p:nvPr/>
          </p:nvSpPr>
          <p:spPr bwMode="auto">
            <a:xfrm flipH="1">
              <a:off x="5261" y="1139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49" name="Line 13"/>
            <p:cNvSpPr>
              <a:spLocks noChangeShapeType="1"/>
            </p:cNvSpPr>
            <p:nvPr/>
          </p:nvSpPr>
          <p:spPr bwMode="auto">
            <a:xfrm flipH="1">
              <a:off x="5261" y="1593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50" name="Rectangle 14"/>
            <p:cNvSpPr>
              <a:spLocks noChangeArrowheads="1"/>
            </p:cNvSpPr>
            <p:nvPr/>
          </p:nvSpPr>
          <p:spPr bwMode="auto">
            <a:xfrm>
              <a:off x="5034" y="1026"/>
              <a:ext cx="227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82351" name="Oval 15"/>
            <p:cNvSpPr>
              <a:spLocks noChangeAspect="1" noChangeArrowheads="1"/>
            </p:cNvSpPr>
            <p:nvPr/>
          </p:nvSpPr>
          <p:spPr bwMode="auto">
            <a:xfrm>
              <a:off x="5261" y="1551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5034" y="1492"/>
              <a:ext cx="227" cy="214"/>
              <a:chOff x="5034" y="1492"/>
              <a:chExt cx="227" cy="214"/>
            </a:xfrm>
          </p:grpSpPr>
          <p:sp>
            <p:nvSpPr>
              <p:cNvPr id="782353" name="Rectangle 17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0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82354" name="Line 18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273800" y="4684713"/>
            <a:ext cx="1619250" cy="1439862"/>
            <a:chOff x="4468" y="2387"/>
            <a:chExt cx="1020" cy="907"/>
          </a:xfrm>
        </p:grpSpPr>
        <p:sp>
          <p:nvSpPr>
            <p:cNvPr id="782356" name="Rectangle 20"/>
            <p:cNvSpPr>
              <a:spLocks noChangeArrowheads="1"/>
            </p:cNvSpPr>
            <p:nvPr/>
          </p:nvSpPr>
          <p:spPr bwMode="auto">
            <a:xfrm>
              <a:off x="4695" y="2387"/>
              <a:ext cx="567" cy="907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57" name="Rectangle 21"/>
            <p:cNvSpPr>
              <a:spLocks noChangeArrowheads="1"/>
            </p:cNvSpPr>
            <p:nvPr/>
          </p:nvSpPr>
          <p:spPr bwMode="auto">
            <a:xfrm>
              <a:off x="4695" y="2500"/>
              <a:ext cx="227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782358" name="Line 22"/>
            <p:cNvSpPr>
              <a:spLocks noChangeShapeType="1"/>
            </p:cNvSpPr>
            <p:nvPr/>
          </p:nvSpPr>
          <p:spPr bwMode="auto">
            <a:xfrm>
              <a:off x="4695" y="2954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59" name="Line 23"/>
            <p:cNvSpPr>
              <a:spLocks noChangeShapeType="1"/>
            </p:cNvSpPr>
            <p:nvPr/>
          </p:nvSpPr>
          <p:spPr bwMode="auto">
            <a:xfrm flipH="1">
              <a:off x="4695" y="3067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60" name="Line 24"/>
            <p:cNvSpPr>
              <a:spLocks noChangeShapeType="1"/>
            </p:cNvSpPr>
            <p:nvPr/>
          </p:nvSpPr>
          <p:spPr bwMode="auto">
            <a:xfrm flipH="1">
              <a:off x="4468" y="261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61" name="Line 25"/>
            <p:cNvSpPr>
              <a:spLocks noChangeShapeType="1"/>
            </p:cNvSpPr>
            <p:nvPr/>
          </p:nvSpPr>
          <p:spPr bwMode="auto">
            <a:xfrm flipH="1">
              <a:off x="4468" y="3067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62" name="Line 26"/>
            <p:cNvSpPr>
              <a:spLocks noChangeShapeType="1"/>
            </p:cNvSpPr>
            <p:nvPr/>
          </p:nvSpPr>
          <p:spPr bwMode="auto">
            <a:xfrm flipH="1">
              <a:off x="5262" y="2613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63" name="Line 27"/>
            <p:cNvSpPr>
              <a:spLocks noChangeShapeType="1"/>
            </p:cNvSpPr>
            <p:nvPr/>
          </p:nvSpPr>
          <p:spPr bwMode="auto">
            <a:xfrm flipH="1">
              <a:off x="5262" y="3067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2364" name="Rectangle 28"/>
            <p:cNvSpPr>
              <a:spLocks noChangeArrowheads="1"/>
            </p:cNvSpPr>
            <p:nvPr/>
          </p:nvSpPr>
          <p:spPr bwMode="auto">
            <a:xfrm>
              <a:off x="5035" y="2500"/>
              <a:ext cx="227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82365" name="Oval 29"/>
            <p:cNvSpPr>
              <a:spLocks noChangeAspect="1" noChangeArrowheads="1"/>
            </p:cNvSpPr>
            <p:nvPr/>
          </p:nvSpPr>
          <p:spPr bwMode="auto">
            <a:xfrm>
              <a:off x="5262" y="3025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5035" y="2966"/>
              <a:ext cx="227" cy="214"/>
              <a:chOff x="5034" y="1492"/>
              <a:chExt cx="227" cy="214"/>
            </a:xfrm>
          </p:grpSpPr>
          <p:sp>
            <p:nvSpPr>
              <p:cNvPr id="782367" name="Rectangle 31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0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82368" name="Line 32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782369" name="Oval 33"/>
            <p:cNvSpPr>
              <a:spLocks noChangeAspect="1" noChangeArrowheads="1"/>
            </p:cNvSpPr>
            <p:nvPr/>
          </p:nvSpPr>
          <p:spPr bwMode="auto">
            <a:xfrm>
              <a:off x="4613" y="3027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782370" name="Rectangle 34"/>
          <p:cNvSpPr>
            <a:spLocks noChangeArrowheads="1"/>
          </p:cNvSpPr>
          <p:nvPr/>
        </p:nvSpPr>
        <p:spPr bwMode="auto">
          <a:xfrm>
            <a:off x="6273800" y="3870325"/>
            <a:ext cx="1698625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Positive Edge</a:t>
            </a:r>
          </a:p>
        </p:txBody>
      </p:sp>
      <p:sp>
        <p:nvSpPr>
          <p:cNvPr id="782371" name="Rectangle 35"/>
          <p:cNvSpPr>
            <a:spLocks noChangeArrowheads="1"/>
          </p:cNvSpPr>
          <p:nvPr/>
        </p:nvSpPr>
        <p:spPr bwMode="auto">
          <a:xfrm>
            <a:off x="6092825" y="6213475"/>
            <a:ext cx="1879600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Negative Edge</a:t>
            </a:r>
          </a:p>
        </p:txBody>
      </p:sp>
      <p:sp>
        <p:nvSpPr>
          <p:cNvPr id="782372" name="Rectangle 36"/>
          <p:cNvSpPr>
            <a:spLocks noChangeArrowheads="1"/>
          </p:cNvSpPr>
          <p:nvPr/>
        </p:nvSpPr>
        <p:spPr bwMode="auto">
          <a:xfrm>
            <a:off x="1158875" y="2093913"/>
            <a:ext cx="4203700" cy="4500562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55724" cy="4873752"/>
          </a:xfrm>
        </p:spPr>
        <p:txBody>
          <a:bodyPr/>
          <a:lstStyle/>
          <a:p>
            <a:r>
              <a:rPr lang="en-US" dirty="0" smtClean="0"/>
              <a:t>Edge-Triggered </a:t>
            </a:r>
            <a:r>
              <a:rPr lang="en-US" i="1" dirty="0" smtClean="0"/>
              <a:t>D</a:t>
            </a:r>
            <a:r>
              <a:rPr lang="en-US" dirty="0" smtClean="0"/>
              <a:t> Flip-Flop (positive edge triggered)</a:t>
            </a:r>
          </a:p>
          <a:p>
            <a:endParaRPr lang="en-AU" dirty="0"/>
          </a:p>
        </p:txBody>
      </p:sp>
      <p:sp>
        <p:nvSpPr>
          <p:cNvPr id="38" name="6-Point Star 37"/>
          <p:cNvSpPr/>
          <p:nvPr/>
        </p:nvSpPr>
        <p:spPr>
          <a:xfrm>
            <a:off x="5791200" y="304800"/>
            <a:ext cx="2095500" cy="1428750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Three SR Latch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70" grpId="0"/>
      <p:bldP spid="782371" grpId="0"/>
      <p:bldP spid="7823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Edge-Triggered </a:t>
            </a:r>
            <a:r>
              <a:rPr lang="en-US" i="1" dirty="0" smtClean="0"/>
              <a:t>D</a:t>
            </a:r>
            <a:r>
              <a:rPr lang="en-US" dirty="0" smtClean="0"/>
              <a:t> Flip-Flop</a:t>
            </a:r>
          </a:p>
          <a:p>
            <a:endParaRPr lang="en-AU" dirty="0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</a:p>
        </p:txBody>
      </p:sp>
      <p:graphicFrame>
        <p:nvGraphicFramePr>
          <p:cNvPr id="782340" name="Object 4"/>
          <p:cNvGraphicFramePr>
            <a:graphicFrameLocks noChangeAspect="1"/>
          </p:cNvGraphicFramePr>
          <p:nvPr/>
        </p:nvGraphicFramePr>
        <p:xfrm>
          <a:off x="258763" y="2208213"/>
          <a:ext cx="5580062" cy="4244975"/>
        </p:xfrm>
        <a:graphic>
          <a:graphicData uri="http://schemas.openxmlformats.org/presentationml/2006/ole">
            <p:oleObj spid="_x0000_s425986" name="Visio" r:id="rId4" imgW="2424257" imgH="1843918" progId="">
              <p:embed/>
            </p:oleObj>
          </a:graphicData>
        </a:graphic>
      </p:graphicFrame>
      <p:sp>
        <p:nvSpPr>
          <p:cNvPr id="782372" name="Rectangle 36"/>
          <p:cNvSpPr>
            <a:spLocks noChangeArrowheads="1"/>
          </p:cNvSpPr>
          <p:nvPr/>
        </p:nvSpPr>
        <p:spPr bwMode="auto">
          <a:xfrm>
            <a:off x="1158875" y="2093913"/>
            <a:ext cx="4203700" cy="4500562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457200" y="34861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29000" y="30861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09950" y="48387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6-Point Star 40"/>
          <p:cNvSpPr/>
          <p:nvPr/>
        </p:nvSpPr>
        <p:spPr>
          <a:xfrm>
            <a:off x="6115050" y="800100"/>
            <a:ext cx="2019300" cy="1790700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change in output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0050" y="61150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3" name="Group 31"/>
          <p:cNvGraphicFramePr>
            <a:graphicFrameLocks noGrp="1"/>
          </p:cNvGraphicFramePr>
          <p:nvPr/>
        </p:nvGraphicFramePr>
        <p:xfrm>
          <a:off x="5884863" y="3730625"/>
          <a:ext cx="2160587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2604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  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Rectangle 55"/>
          <p:cNvSpPr>
            <a:spLocks noChangeArrowheads="1"/>
          </p:cNvSpPr>
          <p:nvPr/>
        </p:nvSpPr>
        <p:spPr bwMode="auto">
          <a:xfrm>
            <a:off x="8081963" y="4108450"/>
            <a:ext cx="1620837" cy="217732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Invalid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endParaRPr lang="en-US" sz="24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change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72" grpId="0" animBg="1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Edge-Triggered </a:t>
            </a:r>
            <a:r>
              <a:rPr lang="en-US" i="1" dirty="0" smtClean="0"/>
              <a:t>D</a:t>
            </a:r>
            <a:r>
              <a:rPr lang="en-US" dirty="0" smtClean="0"/>
              <a:t> Flip-Flop</a:t>
            </a:r>
          </a:p>
          <a:p>
            <a:endParaRPr lang="en-AU" dirty="0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</a:p>
        </p:txBody>
      </p:sp>
      <p:graphicFrame>
        <p:nvGraphicFramePr>
          <p:cNvPr id="782340" name="Object 4"/>
          <p:cNvGraphicFramePr>
            <a:graphicFrameLocks noChangeAspect="1"/>
          </p:cNvGraphicFramePr>
          <p:nvPr/>
        </p:nvGraphicFramePr>
        <p:xfrm>
          <a:off x="258763" y="2208213"/>
          <a:ext cx="5580062" cy="4244975"/>
        </p:xfrm>
        <a:graphic>
          <a:graphicData uri="http://schemas.openxmlformats.org/presentationml/2006/ole">
            <p:oleObj spid="_x0000_s430082" name="Visio" r:id="rId4" imgW="2424257" imgH="1843918" progId="">
              <p:embed/>
            </p:oleObj>
          </a:graphicData>
        </a:graphic>
      </p:graphicFrame>
      <p:sp>
        <p:nvSpPr>
          <p:cNvPr id="782372" name="Rectangle 36"/>
          <p:cNvSpPr>
            <a:spLocks noChangeArrowheads="1"/>
          </p:cNvSpPr>
          <p:nvPr/>
        </p:nvSpPr>
        <p:spPr bwMode="auto">
          <a:xfrm>
            <a:off x="1158875" y="2093913"/>
            <a:ext cx="4203700" cy="4500562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457200" y="34861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29000" y="30861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09950" y="48387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" y="61150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Group 31"/>
          <p:cNvGraphicFramePr>
            <a:graphicFrameLocks noGrp="1"/>
          </p:cNvGraphicFramePr>
          <p:nvPr/>
        </p:nvGraphicFramePr>
        <p:xfrm>
          <a:off x="5884863" y="3730625"/>
          <a:ext cx="2160587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2604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  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8081963" y="4108450"/>
            <a:ext cx="1620837" cy="217732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Invalid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endParaRPr lang="en-US" sz="24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change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6115050" y="800100"/>
            <a:ext cx="2019300" cy="1790700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change in output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72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Edge-Triggered </a:t>
            </a:r>
            <a:r>
              <a:rPr lang="en-US" i="1" dirty="0" smtClean="0"/>
              <a:t>D</a:t>
            </a:r>
            <a:r>
              <a:rPr lang="en-US" dirty="0" smtClean="0"/>
              <a:t> Flip-Flop</a:t>
            </a:r>
          </a:p>
          <a:p>
            <a:endParaRPr lang="en-AU" dirty="0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</a:p>
        </p:txBody>
      </p:sp>
      <p:graphicFrame>
        <p:nvGraphicFramePr>
          <p:cNvPr id="782340" name="Object 4"/>
          <p:cNvGraphicFramePr>
            <a:graphicFrameLocks noChangeAspect="1"/>
          </p:cNvGraphicFramePr>
          <p:nvPr/>
        </p:nvGraphicFramePr>
        <p:xfrm>
          <a:off x="258763" y="2208213"/>
          <a:ext cx="5580062" cy="4244975"/>
        </p:xfrm>
        <a:graphic>
          <a:graphicData uri="http://schemas.openxmlformats.org/presentationml/2006/ole">
            <p:oleObj spid="_x0000_s431106" name="Visio" r:id="rId4" imgW="2424257" imgH="1843918" progId="">
              <p:embed/>
            </p:oleObj>
          </a:graphicData>
        </a:graphic>
      </p:graphicFrame>
      <p:sp>
        <p:nvSpPr>
          <p:cNvPr id="782372" name="Rectangle 36"/>
          <p:cNvSpPr>
            <a:spLocks noChangeArrowheads="1"/>
          </p:cNvSpPr>
          <p:nvPr/>
        </p:nvSpPr>
        <p:spPr bwMode="auto">
          <a:xfrm>
            <a:off x="1158875" y="2093913"/>
            <a:ext cx="4203700" cy="4500562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457200" y="34861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2800" y="30861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14700" y="48387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" y="61150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8050" y="56959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7850" y="19431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2150" y="48958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20383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8500" y="43815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Group 31"/>
          <p:cNvGraphicFramePr>
            <a:graphicFrameLocks noGrp="1"/>
          </p:cNvGraphicFramePr>
          <p:nvPr/>
        </p:nvGraphicFramePr>
        <p:xfrm>
          <a:off x="5884863" y="3730625"/>
          <a:ext cx="2160587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2604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  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8081963" y="4108450"/>
            <a:ext cx="1620837" cy="217732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Invalid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endParaRPr lang="en-US" sz="24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change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6286500" y="2171700"/>
            <a:ext cx="1466850" cy="1466850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Reset State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53100" y="934135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/>
              <a:t>If </a:t>
            </a:r>
            <a:r>
              <a:rPr lang="en-AU" sz="2000" b="1" i="1" dirty="0" smtClean="0"/>
              <a:t>D</a:t>
            </a:r>
            <a:r>
              <a:rPr lang="en-AU" sz="2000" b="1" dirty="0" smtClean="0"/>
              <a:t> = 0 when </a:t>
            </a:r>
            <a:r>
              <a:rPr lang="en-AU" sz="2000" b="1" i="1" dirty="0" smtClean="0"/>
              <a:t>CLK</a:t>
            </a:r>
            <a:r>
              <a:rPr lang="en-AU" sz="2000" b="1" dirty="0" smtClean="0"/>
              <a:t>  </a:t>
            </a:r>
          </a:p>
          <a:p>
            <a:r>
              <a:rPr lang="en-AU" sz="2000" b="1" dirty="0" smtClean="0"/>
              <a:t>turns from 0 to 1, </a:t>
            </a:r>
          </a:p>
          <a:p>
            <a:r>
              <a:rPr lang="en-AU" sz="2000" b="1" i="1" dirty="0" smtClean="0"/>
              <a:t>R</a:t>
            </a:r>
            <a:r>
              <a:rPr lang="en-AU" sz="2000" b="1" dirty="0" smtClean="0"/>
              <a:t> → 0, </a:t>
            </a:r>
            <a:r>
              <a:rPr lang="en-AU" sz="2000" b="1" i="1" dirty="0" smtClean="0"/>
              <a:t>Q</a:t>
            </a:r>
            <a:r>
              <a:rPr lang="en-AU" sz="2000" b="1" dirty="0" smtClean="0"/>
              <a:t> = 0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1924050" y="43053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11" grpId="0"/>
      <p:bldP spid="12" grpId="0"/>
      <p:bldP spid="13" grpId="0"/>
      <p:bldP spid="14" grpId="0"/>
      <p:bldP spid="16" grpId="0"/>
      <p:bldP spid="2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Alarm control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Suppose we wish to construct an alarm circuit such that the output remains active (on) even after the sensor output that triggered the alarm goes off</a:t>
            </a:r>
          </a:p>
          <a:p>
            <a:r>
              <a:rPr lang="en-AU" dirty="0" smtClean="0"/>
              <a:t>The circuit requires a memory element to remember that the alarm has to be active until a reset signal arrives</a:t>
            </a:r>
            <a:endParaRPr lang="en-AU" dirty="0"/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4090988"/>
            <a:ext cx="76295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Edge-Triggered </a:t>
            </a:r>
            <a:r>
              <a:rPr lang="en-US" i="1" dirty="0" smtClean="0"/>
              <a:t>D</a:t>
            </a:r>
            <a:r>
              <a:rPr lang="en-US" dirty="0" smtClean="0"/>
              <a:t> Flip-Flop</a:t>
            </a:r>
          </a:p>
          <a:p>
            <a:endParaRPr lang="en-AU" dirty="0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</a:p>
        </p:txBody>
      </p:sp>
      <p:graphicFrame>
        <p:nvGraphicFramePr>
          <p:cNvPr id="782340" name="Object 4"/>
          <p:cNvGraphicFramePr>
            <a:graphicFrameLocks noChangeAspect="1"/>
          </p:cNvGraphicFramePr>
          <p:nvPr/>
        </p:nvGraphicFramePr>
        <p:xfrm>
          <a:off x="258763" y="2208213"/>
          <a:ext cx="5580062" cy="4244975"/>
        </p:xfrm>
        <a:graphic>
          <a:graphicData uri="http://schemas.openxmlformats.org/presentationml/2006/ole">
            <p:oleObj spid="_x0000_s433154" name="Visio" r:id="rId4" imgW="2424257" imgH="1843918" progId="">
              <p:embed/>
            </p:oleObj>
          </a:graphicData>
        </a:graphic>
      </p:graphicFrame>
      <p:sp>
        <p:nvSpPr>
          <p:cNvPr id="782372" name="Rectangle 36"/>
          <p:cNvSpPr>
            <a:spLocks noChangeArrowheads="1"/>
          </p:cNvSpPr>
          <p:nvPr/>
        </p:nvSpPr>
        <p:spPr bwMode="auto">
          <a:xfrm>
            <a:off x="1158875" y="2093913"/>
            <a:ext cx="4203700" cy="4500562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457200" y="34861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2800" y="30861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" y="61150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8050" y="56959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7850" y="19431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2150" y="48958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20383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8500" y="43815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Group 31"/>
          <p:cNvGraphicFramePr>
            <a:graphicFrameLocks noGrp="1"/>
          </p:cNvGraphicFramePr>
          <p:nvPr/>
        </p:nvGraphicFramePr>
        <p:xfrm>
          <a:off x="5884863" y="3730625"/>
          <a:ext cx="2160587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2604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  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8081963" y="4108450"/>
            <a:ext cx="1620837" cy="217732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Invalid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endParaRPr lang="en-US" sz="24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change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6286500" y="2171700"/>
            <a:ext cx="1466850" cy="1466850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Reset State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1150" y="685800"/>
            <a:ext cx="3257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FF0000"/>
                </a:solidFill>
              </a:rPr>
              <a:t>After reaching Reset State, while CLK = 1, what happens if </a:t>
            </a:r>
          </a:p>
          <a:p>
            <a:pPr algn="ctr"/>
            <a:r>
              <a:rPr lang="en-AU" sz="2000" b="1" dirty="0" smtClean="0">
                <a:solidFill>
                  <a:srgbClr val="FF0000"/>
                </a:solidFill>
              </a:rPr>
              <a:t>D changes to 1?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Edge-Triggered </a:t>
            </a:r>
            <a:r>
              <a:rPr lang="en-US" i="1" dirty="0" smtClean="0"/>
              <a:t>D</a:t>
            </a:r>
            <a:r>
              <a:rPr lang="en-US" dirty="0" smtClean="0"/>
              <a:t> Flip-Flop</a:t>
            </a:r>
          </a:p>
          <a:p>
            <a:endParaRPr lang="en-AU" dirty="0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</a:p>
        </p:txBody>
      </p:sp>
      <p:graphicFrame>
        <p:nvGraphicFramePr>
          <p:cNvPr id="782340" name="Object 4"/>
          <p:cNvGraphicFramePr>
            <a:graphicFrameLocks noChangeAspect="1"/>
          </p:cNvGraphicFramePr>
          <p:nvPr/>
        </p:nvGraphicFramePr>
        <p:xfrm>
          <a:off x="258763" y="2208213"/>
          <a:ext cx="5580062" cy="4244975"/>
        </p:xfrm>
        <a:graphic>
          <a:graphicData uri="http://schemas.openxmlformats.org/presentationml/2006/ole">
            <p:oleObj spid="_x0000_s432130" name="Visio" r:id="rId4" imgW="2424257" imgH="1843918" progId="">
              <p:embed/>
            </p:oleObj>
          </a:graphicData>
        </a:graphic>
      </p:graphicFrame>
      <p:sp>
        <p:nvSpPr>
          <p:cNvPr id="782372" name="Rectangle 36"/>
          <p:cNvSpPr>
            <a:spLocks noChangeArrowheads="1"/>
          </p:cNvSpPr>
          <p:nvPr/>
        </p:nvSpPr>
        <p:spPr bwMode="auto">
          <a:xfrm>
            <a:off x="1158875" y="2093913"/>
            <a:ext cx="4203700" cy="4500562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457200" y="34861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2800" y="30670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6600" y="43815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" y="61150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8050" y="56959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7850" y="19431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2150" y="48958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20383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Group 31"/>
          <p:cNvGraphicFramePr>
            <a:graphicFrameLocks noGrp="1"/>
          </p:cNvGraphicFramePr>
          <p:nvPr/>
        </p:nvGraphicFramePr>
        <p:xfrm>
          <a:off x="5884863" y="3730625"/>
          <a:ext cx="2160587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2604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  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8081963" y="4108450"/>
            <a:ext cx="1620837" cy="217732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Invalid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endParaRPr lang="en-US" sz="24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change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6286500" y="2171700"/>
            <a:ext cx="1466850" cy="1466850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Set State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53100" y="934135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/>
              <a:t>If </a:t>
            </a:r>
            <a:r>
              <a:rPr lang="en-AU" sz="2000" b="1" i="1" dirty="0" smtClean="0"/>
              <a:t>D</a:t>
            </a:r>
            <a:r>
              <a:rPr lang="en-AU" sz="2000" b="1" dirty="0" smtClean="0"/>
              <a:t> = 1 when </a:t>
            </a:r>
            <a:r>
              <a:rPr lang="en-AU" sz="2000" b="1" i="1" dirty="0" smtClean="0"/>
              <a:t>CLK</a:t>
            </a:r>
            <a:r>
              <a:rPr lang="en-AU" sz="2000" b="1" dirty="0" smtClean="0"/>
              <a:t>  </a:t>
            </a:r>
          </a:p>
          <a:p>
            <a:r>
              <a:rPr lang="en-AU" sz="2000" b="1" dirty="0" smtClean="0"/>
              <a:t>turns from 0 to 1, </a:t>
            </a:r>
          </a:p>
          <a:p>
            <a:r>
              <a:rPr lang="en-AU" sz="2000" b="1" i="1" dirty="0" smtClean="0"/>
              <a:t>R</a:t>
            </a:r>
            <a:r>
              <a:rPr lang="en-AU" sz="2000" b="1" dirty="0" smtClean="0"/>
              <a:t> → 0, </a:t>
            </a:r>
            <a:r>
              <a:rPr lang="en-AU" sz="2000" b="1" i="1" dirty="0" smtClean="0"/>
              <a:t>Q</a:t>
            </a:r>
            <a:r>
              <a:rPr lang="en-AU" sz="2000" b="1" dirty="0" smtClean="0"/>
              <a:t> = 0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3333750" y="30480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3100" y="43434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11" grpId="0"/>
      <p:bldP spid="12" grpId="0"/>
      <p:bldP spid="13" grpId="0"/>
      <p:bldP spid="14" grpId="0"/>
      <p:bldP spid="20" grpId="0" animBg="1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Edge-Triggered </a:t>
            </a:r>
            <a:r>
              <a:rPr lang="en-US" i="1" dirty="0" smtClean="0"/>
              <a:t>D</a:t>
            </a:r>
            <a:r>
              <a:rPr lang="en-US" dirty="0" smtClean="0"/>
              <a:t> Flip-Flop</a:t>
            </a:r>
          </a:p>
          <a:p>
            <a:endParaRPr lang="en-AU" dirty="0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</a:p>
        </p:txBody>
      </p:sp>
      <p:graphicFrame>
        <p:nvGraphicFramePr>
          <p:cNvPr id="782340" name="Object 4"/>
          <p:cNvGraphicFramePr>
            <a:graphicFrameLocks noChangeAspect="1"/>
          </p:cNvGraphicFramePr>
          <p:nvPr/>
        </p:nvGraphicFramePr>
        <p:xfrm>
          <a:off x="258763" y="2208213"/>
          <a:ext cx="5580062" cy="4244975"/>
        </p:xfrm>
        <a:graphic>
          <a:graphicData uri="http://schemas.openxmlformats.org/presentationml/2006/ole">
            <p:oleObj spid="_x0000_s434178" name="Visio" r:id="rId4" imgW="2424257" imgH="1843918" progId="">
              <p:embed/>
            </p:oleObj>
          </a:graphicData>
        </a:graphic>
      </p:graphicFrame>
      <p:sp>
        <p:nvSpPr>
          <p:cNvPr id="782372" name="Rectangle 36"/>
          <p:cNvSpPr>
            <a:spLocks noChangeArrowheads="1"/>
          </p:cNvSpPr>
          <p:nvPr/>
        </p:nvSpPr>
        <p:spPr bwMode="auto">
          <a:xfrm>
            <a:off x="1158875" y="2093913"/>
            <a:ext cx="4203700" cy="4500562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457200" y="34861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2800" y="30861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6600" y="43815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" y="61150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8050" y="56959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7850" y="194310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2150" y="48958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2038350"/>
            <a:ext cx="40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Group 31"/>
          <p:cNvGraphicFramePr>
            <a:graphicFrameLocks noGrp="1"/>
          </p:cNvGraphicFramePr>
          <p:nvPr/>
        </p:nvGraphicFramePr>
        <p:xfrm>
          <a:off x="5884863" y="3730625"/>
          <a:ext cx="2160587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2604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  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8081963" y="4108450"/>
            <a:ext cx="1620837" cy="217732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Invalid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endParaRPr lang="en-US" sz="24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change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6286500" y="2171700"/>
            <a:ext cx="1466850" cy="1466850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Set State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1150" y="685800"/>
            <a:ext cx="3257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FF0000"/>
                </a:solidFill>
              </a:rPr>
              <a:t>After reaching Set State, while CLK = 1, what happens if </a:t>
            </a:r>
          </a:p>
          <a:p>
            <a:pPr algn="ctr"/>
            <a:r>
              <a:rPr lang="en-AU" sz="2000" b="1" dirty="0" smtClean="0">
                <a:solidFill>
                  <a:srgbClr val="FF0000"/>
                </a:solidFill>
              </a:rPr>
              <a:t>D changes to 0?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Flip-Flops: </a:t>
            </a:r>
            <a:br>
              <a:rPr lang="en-US" dirty="0" smtClean="0"/>
            </a:br>
            <a:r>
              <a:rPr lang="en-US" dirty="0" smtClean="0"/>
              <a:t>Edge-Triggered </a:t>
            </a:r>
            <a:r>
              <a:rPr lang="en-US" i="1" dirty="0" smtClean="0"/>
              <a:t>D</a:t>
            </a:r>
            <a:r>
              <a:rPr lang="en-US" dirty="0" smtClean="0"/>
              <a:t> Flip-Flop</a:t>
            </a:r>
            <a:endParaRPr lang="en-US" dirty="0"/>
          </a:p>
        </p:txBody>
      </p:sp>
      <p:pic>
        <p:nvPicPr>
          <p:cNvPr id="257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878" y="1600200"/>
            <a:ext cx="463084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Flip-Flops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If </a:t>
            </a:r>
            <a:r>
              <a:rPr lang="en-AU" i="1" dirty="0" smtClean="0"/>
              <a:t>D</a:t>
            </a:r>
            <a:r>
              <a:rPr lang="en-AU" dirty="0" smtClean="0"/>
              <a:t> = 0 when </a:t>
            </a:r>
            <a:r>
              <a:rPr lang="en-AU" i="1" dirty="0" smtClean="0"/>
              <a:t>CLK</a:t>
            </a:r>
            <a:r>
              <a:rPr lang="en-AU" dirty="0" smtClean="0"/>
              <a:t>  turns from 0 to 1, </a:t>
            </a:r>
            <a:r>
              <a:rPr lang="en-AU" i="1" dirty="0" smtClean="0"/>
              <a:t>R</a:t>
            </a:r>
            <a:r>
              <a:rPr lang="en-AU" dirty="0" smtClean="0"/>
              <a:t> → 0, </a:t>
            </a:r>
            <a:r>
              <a:rPr lang="en-AU" i="1" dirty="0" smtClean="0"/>
              <a:t>Q</a:t>
            </a:r>
            <a:r>
              <a:rPr lang="en-AU" dirty="0" smtClean="0"/>
              <a:t> = 0: ‘reset state’</a:t>
            </a:r>
          </a:p>
          <a:p>
            <a:r>
              <a:rPr lang="en-AU" dirty="0" smtClean="0"/>
              <a:t>If </a:t>
            </a:r>
            <a:r>
              <a:rPr lang="en-AU" i="1" dirty="0" smtClean="0"/>
              <a:t>D</a:t>
            </a:r>
            <a:r>
              <a:rPr lang="en-AU" dirty="0" smtClean="0"/>
              <a:t> changes while </a:t>
            </a:r>
            <a:r>
              <a:rPr lang="en-AU" i="1" dirty="0" smtClean="0"/>
              <a:t>CLK</a:t>
            </a:r>
            <a:r>
              <a:rPr lang="en-AU" dirty="0" smtClean="0"/>
              <a:t> is high →flip-flop will not respond to the change.</a:t>
            </a:r>
          </a:p>
          <a:p>
            <a:r>
              <a:rPr lang="en-AU" dirty="0" smtClean="0"/>
              <a:t>When </a:t>
            </a:r>
            <a:r>
              <a:rPr lang="en-AU" i="1" dirty="0" smtClean="0"/>
              <a:t>CLK</a:t>
            </a:r>
            <a:r>
              <a:rPr lang="en-AU" dirty="0" smtClean="0"/>
              <a:t>  turns from 1 to 0, </a:t>
            </a:r>
            <a:r>
              <a:rPr lang="en-AU" i="1" dirty="0" smtClean="0"/>
              <a:t>Q</a:t>
            </a:r>
            <a:r>
              <a:rPr lang="en-AU" dirty="0" smtClean="0"/>
              <a:t> = 0: , </a:t>
            </a:r>
            <a:r>
              <a:rPr lang="en-AU" i="1" dirty="0" smtClean="0"/>
              <a:t>R</a:t>
            </a:r>
            <a:r>
              <a:rPr lang="en-AU" dirty="0" smtClean="0"/>
              <a:t> → 1, flip-flop will be in the same state (no change in output).</a:t>
            </a:r>
          </a:p>
          <a:p>
            <a:r>
              <a:rPr lang="en-AU" dirty="0" smtClean="0"/>
              <a:t>If </a:t>
            </a:r>
            <a:r>
              <a:rPr lang="en-AU" i="1" dirty="0" smtClean="0"/>
              <a:t>D</a:t>
            </a:r>
            <a:r>
              <a:rPr lang="en-AU" dirty="0" smtClean="0"/>
              <a:t> = 1 when </a:t>
            </a:r>
            <a:r>
              <a:rPr lang="en-AU" i="1" dirty="0" smtClean="0"/>
              <a:t>CLK</a:t>
            </a:r>
            <a:r>
              <a:rPr lang="en-AU" dirty="0" smtClean="0"/>
              <a:t> from 0 to 1, </a:t>
            </a:r>
            <a:r>
              <a:rPr lang="en-AU" i="1" dirty="0" smtClean="0"/>
              <a:t>S</a:t>
            </a:r>
            <a:r>
              <a:rPr lang="en-AU" dirty="0" smtClean="0"/>
              <a:t> →0, </a:t>
            </a:r>
            <a:r>
              <a:rPr lang="en-AU" i="1" dirty="0" smtClean="0"/>
              <a:t>Q</a:t>
            </a:r>
            <a:r>
              <a:rPr lang="en-AU" dirty="0" smtClean="0"/>
              <a:t> = 1: ‘set state’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4388" name="Object 4"/>
          <p:cNvGraphicFramePr>
            <a:graphicFrameLocks noChangeAspect="1"/>
          </p:cNvGraphicFramePr>
          <p:nvPr/>
        </p:nvGraphicFramePr>
        <p:xfrm>
          <a:off x="582613" y="2176463"/>
          <a:ext cx="7559675" cy="2749550"/>
        </p:xfrm>
        <a:graphic>
          <a:graphicData uri="http://schemas.openxmlformats.org/presentationml/2006/ole">
            <p:oleObj spid="_x0000_s202754" name="Visio" r:id="rId4" imgW="2914863" imgH="1060704" progId="">
              <p:embed/>
            </p:oleObj>
          </a:graphicData>
        </a:graphic>
      </p:graphicFrame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JK</a:t>
            </a:r>
            <a:r>
              <a:rPr lang="en-US" dirty="0" smtClean="0"/>
              <a:t> Flip-Flop</a:t>
            </a:r>
          </a:p>
          <a:p>
            <a:endParaRPr lang="en-AU" dirty="0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</a:t>
            </a:r>
          </a:p>
        </p:txBody>
      </p:sp>
      <p:sp>
        <p:nvSpPr>
          <p:cNvPr id="784405" name="Rectangle 21"/>
          <p:cNvSpPr>
            <a:spLocks noChangeArrowheads="1"/>
          </p:cNvSpPr>
          <p:nvPr/>
        </p:nvSpPr>
        <p:spPr bwMode="auto">
          <a:xfrm>
            <a:off x="1301750" y="5599113"/>
            <a:ext cx="2207336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JQ’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K’Q</a:t>
            </a:r>
          </a:p>
        </p:txBody>
      </p:sp>
      <p:sp>
        <p:nvSpPr>
          <p:cNvPr id="784406" name="Rectangle 22"/>
          <p:cNvSpPr>
            <a:spLocks noChangeArrowheads="1"/>
          </p:cNvSpPr>
          <p:nvPr/>
        </p:nvSpPr>
        <p:spPr bwMode="auto">
          <a:xfrm>
            <a:off x="1187450" y="2114550"/>
            <a:ext cx="6300788" cy="2879725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pSp>
        <p:nvGrpSpPr>
          <p:cNvPr id="2" name="Group 25"/>
          <p:cNvGrpSpPr/>
          <p:nvPr/>
        </p:nvGrpSpPr>
        <p:grpSpPr>
          <a:xfrm>
            <a:off x="5159375" y="5059363"/>
            <a:ext cx="1619250" cy="1620837"/>
            <a:chOff x="5159375" y="5059363"/>
            <a:chExt cx="1619250" cy="1620837"/>
          </a:xfrm>
        </p:grpSpPr>
        <p:sp>
          <p:nvSpPr>
            <p:cNvPr id="784390" name="Rectangle 6"/>
            <p:cNvSpPr>
              <a:spLocks noChangeArrowheads="1"/>
            </p:cNvSpPr>
            <p:nvPr/>
          </p:nvSpPr>
          <p:spPr bwMode="auto">
            <a:xfrm>
              <a:off x="5519738" y="5059363"/>
              <a:ext cx="900113" cy="1620837"/>
            </a:xfrm>
            <a:prstGeom prst="rect">
              <a:avLst/>
            </a:prstGeom>
            <a:solidFill>
              <a:srgbClr val="66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 dirty="0"/>
            </a:p>
          </p:txBody>
        </p:sp>
        <p:sp>
          <p:nvSpPr>
            <p:cNvPr id="784391" name="Rectangle 7"/>
            <p:cNvSpPr>
              <a:spLocks noChangeArrowheads="1"/>
            </p:cNvSpPr>
            <p:nvPr/>
          </p:nvSpPr>
          <p:spPr bwMode="auto">
            <a:xfrm>
              <a:off x="5519738" y="5238750"/>
              <a:ext cx="36036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784392" name="Line 8"/>
            <p:cNvSpPr>
              <a:spLocks noChangeShapeType="1"/>
            </p:cNvSpPr>
            <p:nvPr/>
          </p:nvSpPr>
          <p:spPr bwMode="auto">
            <a:xfrm>
              <a:off x="5519738" y="5692775"/>
              <a:ext cx="179388" cy="179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4393" name="Line 9"/>
            <p:cNvSpPr>
              <a:spLocks noChangeShapeType="1"/>
            </p:cNvSpPr>
            <p:nvPr/>
          </p:nvSpPr>
          <p:spPr bwMode="auto">
            <a:xfrm flipH="1">
              <a:off x="5519738" y="5872163"/>
              <a:ext cx="179388" cy="179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4394" name="Line 10"/>
            <p:cNvSpPr>
              <a:spLocks noChangeShapeType="1"/>
            </p:cNvSpPr>
            <p:nvPr/>
          </p:nvSpPr>
          <p:spPr bwMode="auto">
            <a:xfrm flipH="1">
              <a:off x="5159375" y="5418138"/>
              <a:ext cx="360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4395" name="Line 11"/>
            <p:cNvSpPr>
              <a:spLocks noChangeShapeType="1"/>
            </p:cNvSpPr>
            <p:nvPr/>
          </p:nvSpPr>
          <p:spPr bwMode="auto">
            <a:xfrm flipH="1">
              <a:off x="5159375" y="5872163"/>
              <a:ext cx="360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4396" name="Line 12"/>
            <p:cNvSpPr>
              <a:spLocks noChangeShapeType="1"/>
            </p:cNvSpPr>
            <p:nvPr/>
          </p:nvSpPr>
          <p:spPr bwMode="auto">
            <a:xfrm flipH="1">
              <a:off x="6419850" y="5418138"/>
              <a:ext cx="3587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4397" name="Line 13"/>
            <p:cNvSpPr>
              <a:spLocks noChangeShapeType="1"/>
            </p:cNvSpPr>
            <p:nvPr/>
          </p:nvSpPr>
          <p:spPr bwMode="auto">
            <a:xfrm flipH="1">
              <a:off x="6419850" y="6319838"/>
              <a:ext cx="3587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4398" name="Rectangle 14"/>
            <p:cNvSpPr>
              <a:spLocks noChangeArrowheads="1"/>
            </p:cNvSpPr>
            <p:nvPr/>
          </p:nvSpPr>
          <p:spPr bwMode="auto">
            <a:xfrm>
              <a:off x="6059488" y="5238750"/>
              <a:ext cx="36036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84399" name="Oval 15"/>
            <p:cNvSpPr>
              <a:spLocks noChangeAspect="1" noChangeArrowheads="1"/>
            </p:cNvSpPr>
            <p:nvPr/>
          </p:nvSpPr>
          <p:spPr bwMode="auto">
            <a:xfrm>
              <a:off x="6419850" y="6253163"/>
              <a:ext cx="125413" cy="1254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6059488" y="6159504"/>
              <a:ext cx="360363" cy="381000"/>
              <a:chOff x="5034" y="1492"/>
              <a:chExt cx="227" cy="240"/>
            </a:xfrm>
          </p:grpSpPr>
          <p:sp>
            <p:nvSpPr>
              <p:cNvPr id="784401" name="Rectangle 17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84402" name="Line 18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784403" name="Line 19"/>
            <p:cNvSpPr>
              <a:spLocks noChangeShapeType="1"/>
            </p:cNvSpPr>
            <p:nvPr/>
          </p:nvSpPr>
          <p:spPr bwMode="auto">
            <a:xfrm flipH="1">
              <a:off x="5159375" y="6319838"/>
              <a:ext cx="360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4404" name="Rectangle 20"/>
            <p:cNvSpPr>
              <a:spLocks noChangeArrowheads="1"/>
            </p:cNvSpPr>
            <p:nvPr/>
          </p:nvSpPr>
          <p:spPr bwMode="auto">
            <a:xfrm>
              <a:off x="5519738" y="6170613"/>
              <a:ext cx="36036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405" grpId="0"/>
      <p:bldP spid="78440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JK</a:t>
            </a:r>
            <a:r>
              <a:rPr lang="en-US" dirty="0" smtClean="0"/>
              <a:t> Flip-Flop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AU" dirty="0" smtClean="0"/>
              <a:t>When </a:t>
            </a:r>
            <a:r>
              <a:rPr lang="en-AU" i="1" dirty="0" smtClean="0"/>
              <a:t>J</a:t>
            </a:r>
            <a:r>
              <a:rPr lang="en-AU" dirty="0" smtClean="0"/>
              <a:t> = 1 and </a:t>
            </a:r>
            <a:r>
              <a:rPr lang="en-AU" i="1" dirty="0" smtClean="0"/>
              <a:t>K</a:t>
            </a:r>
            <a:r>
              <a:rPr lang="en-AU" dirty="0" smtClean="0"/>
              <a:t> = 0, </a:t>
            </a:r>
            <a:r>
              <a:rPr lang="en-AU" i="1" dirty="0" smtClean="0"/>
              <a:t>D</a:t>
            </a:r>
            <a:r>
              <a:rPr lang="en-AU" dirty="0" smtClean="0"/>
              <a:t> = 1 → next clock edge sets output to 1.</a:t>
            </a:r>
          </a:p>
          <a:p>
            <a:endParaRPr lang="en-US" dirty="0" smtClean="0"/>
          </a:p>
          <a:p>
            <a:endParaRPr lang="en-AU" dirty="0"/>
          </a:p>
        </p:txBody>
      </p:sp>
      <p:graphicFrame>
        <p:nvGraphicFramePr>
          <p:cNvPr id="784388" name="Object 4"/>
          <p:cNvGraphicFramePr>
            <a:graphicFrameLocks noChangeAspect="1"/>
          </p:cNvGraphicFramePr>
          <p:nvPr/>
        </p:nvGraphicFramePr>
        <p:xfrm>
          <a:off x="440723" y="2381414"/>
          <a:ext cx="4332807" cy="1906807"/>
        </p:xfrm>
        <a:graphic>
          <a:graphicData uri="http://schemas.openxmlformats.org/presentationml/2006/ole">
            <p:oleObj spid="_x0000_s435202" name="Visio" r:id="rId4" imgW="2914863" imgH="1060704" progId="">
              <p:embed/>
            </p:oleObj>
          </a:graphicData>
        </a:graphic>
      </p:graphicFrame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</a:p>
        </p:txBody>
      </p:sp>
      <p:sp>
        <p:nvSpPr>
          <p:cNvPr id="784405" name="Rectangle 21"/>
          <p:cNvSpPr>
            <a:spLocks noChangeArrowheads="1"/>
          </p:cNvSpPr>
          <p:nvPr/>
        </p:nvSpPr>
        <p:spPr bwMode="auto">
          <a:xfrm>
            <a:off x="5716096" y="4117154"/>
            <a:ext cx="2207336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JQ’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K’Q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4040" y="2301765"/>
            <a:ext cx="3626069" cy="223870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/>
          <a:srcRect l="34260" t="60677" r="51977" b="10938"/>
          <a:stretch>
            <a:fillRect/>
          </a:stretch>
        </p:blipFill>
        <p:spPr bwMode="auto">
          <a:xfrm>
            <a:off x="5709744" y="1117912"/>
            <a:ext cx="2456793" cy="284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5959366" y="2081048"/>
            <a:ext cx="1387365" cy="25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54110" y="3053255"/>
            <a:ext cx="1387365" cy="25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JK</a:t>
            </a:r>
            <a:r>
              <a:rPr lang="en-US" dirty="0" smtClean="0"/>
              <a:t> Flip-Flop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AU" dirty="0" smtClean="0"/>
              <a:t>When </a:t>
            </a:r>
            <a:r>
              <a:rPr lang="en-AU" i="1" dirty="0" smtClean="0"/>
              <a:t>J</a:t>
            </a:r>
            <a:r>
              <a:rPr lang="en-AU" dirty="0" smtClean="0"/>
              <a:t> = 0 and </a:t>
            </a:r>
            <a:r>
              <a:rPr lang="en-AU" i="1" dirty="0" smtClean="0"/>
              <a:t>K</a:t>
            </a:r>
            <a:r>
              <a:rPr lang="en-AU" dirty="0" smtClean="0"/>
              <a:t> = 1, </a:t>
            </a:r>
            <a:r>
              <a:rPr lang="en-AU" i="1" dirty="0" smtClean="0"/>
              <a:t>D</a:t>
            </a:r>
            <a:r>
              <a:rPr lang="en-AU" dirty="0" smtClean="0"/>
              <a:t> = 0 → next clock edge resets output to 0.</a:t>
            </a:r>
          </a:p>
          <a:p>
            <a:endParaRPr lang="en-US" dirty="0" smtClean="0"/>
          </a:p>
          <a:p>
            <a:endParaRPr lang="en-AU" dirty="0"/>
          </a:p>
        </p:txBody>
      </p:sp>
      <p:graphicFrame>
        <p:nvGraphicFramePr>
          <p:cNvPr id="784388" name="Object 4"/>
          <p:cNvGraphicFramePr>
            <a:graphicFrameLocks noChangeAspect="1"/>
          </p:cNvGraphicFramePr>
          <p:nvPr/>
        </p:nvGraphicFramePr>
        <p:xfrm>
          <a:off x="440723" y="2381414"/>
          <a:ext cx="4332807" cy="1906807"/>
        </p:xfrm>
        <a:graphic>
          <a:graphicData uri="http://schemas.openxmlformats.org/presentationml/2006/ole">
            <p:oleObj spid="_x0000_s436226" name="Visio" r:id="rId4" imgW="2914863" imgH="1060704" progId="">
              <p:embed/>
            </p:oleObj>
          </a:graphicData>
        </a:graphic>
      </p:graphicFrame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4040" y="2301765"/>
            <a:ext cx="3626069" cy="223870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716096" y="4117154"/>
            <a:ext cx="2207336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JQ’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K’Q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 l="34260" t="60677" r="51977" b="10938"/>
          <a:stretch>
            <a:fillRect/>
          </a:stretch>
        </p:blipFill>
        <p:spPr bwMode="auto">
          <a:xfrm>
            <a:off x="5709744" y="1117912"/>
            <a:ext cx="2456793" cy="284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59366" y="1860324"/>
            <a:ext cx="1387365" cy="25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54110" y="2832531"/>
            <a:ext cx="1387365" cy="25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JK</a:t>
            </a:r>
            <a:r>
              <a:rPr lang="en-US" dirty="0" smtClean="0"/>
              <a:t> Flip-Flop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AU" dirty="0" smtClean="0"/>
              <a:t>When </a:t>
            </a:r>
            <a:r>
              <a:rPr lang="en-AU" i="1" dirty="0" smtClean="0"/>
              <a:t>J</a:t>
            </a:r>
            <a:r>
              <a:rPr lang="en-AU" dirty="0" smtClean="0"/>
              <a:t> = 1 and </a:t>
            </a:r>
            <a:r>
              <a:rPr lang="en-AU" i="1" dirty="0" smtClean="0"/>
              <a:t>K</a:t>
            </a:r>
            <a:r>
              <a:rPr lang="en-AU" dirty="0" smtClean="0"/>
              <a:t> = 1, </a:t>
            </a:r>
            <a:r>
              <a:rPr lang="en-AU" i="1" dirty="0" smtClean="0">
                <a:solidFill>
                  <a:srgbClr val="FF0000"/>
                </a:solidFill>
              </a:rPr>
              <a:t>D</a:t>
            </a:r>
            <a:r>
              <a:rPr lang="en-AU" dirty="0" smtClean="0">
                <a:solidFill>
                  <a:srgbClr val="FF0000"/>
                </a:solidFill>
              </a:rPr>
              <a:t>=</a:t>
            </a:r>
            <a:r>
              <a:rPr lang="en-AU" i="1" dirty="0" smtClean="0">
                <a:solidFill>
                  <a:srgbClr val="FF0000"/>
                </a:solidFill>
              </a:rPr>
              <a:t> Q’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/>
              <a:t>→ next clock edge complements output.</a:t>
            </a:r>
          </a:p>
          <a:p>
            <a:endParaRPr lang="en-US" dirty="0" smtClean="0"/>
          </a:p>
          <a:p>
            <a:endParaRPr lang="en-AU" dirty="0"/>
          </a:p>
        </p:txBody>
      </p:sp>
      <p:graphicFrame>
        <p:nvGraphicFramePr>
          <p:cNvPr id="784388" name="Object 4"/>
          <p:cNvGraphicFramePr>
            <a:graphicFrameLocks noChangeAspect="1"/>
          </p:cNvGraphicFramePr>
          <p:nvPr/>
        </p:nvGraphicFramePr>
        <p:xfrm>
          <a:off x="440723" y="2381414"/>
          <a:ext cx="4332807" cy="1906807"/>
        </p:xfrm>
        <a:graphic>
          <a:graphicData uri="http://schemas.openxmlformats.org/presentationml/2006/ole">
            <p:oleObj spid="_x0000_s437250" name="Visio" r:id="rId4" imgW="2914863" imgH="1060704" progId="">
              <p:embed/>
            </p:oleObj>
          </a:graphicData>
        </a:graphic>
      </p:graphicFrame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4040" y="2301765"/>
            <a:ext cx="3626069" cy="223870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716096" y="4117154"/>
            <a:ext cx="2207336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JQ’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K’Q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 l="34260" t="60677" r="51977" b="10938"/>
          <a:stretch>
            <a:fillRect/>
          </a:stretch>
        </p:blipFill>
        <p:spPr bwMode="auto">
          <a:xfrm>
            <a:off x="5709744" y="1117912"/>
            <a:ext cx="2456793" cy="284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59366" y="2333297"/>
            <a:ext cx="1387365" cy="236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54110" y="3310759"/>
            <a:ext cx="1387365" cy="262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77407" y="3578772"/>
            <a:ext cx="394138" cy="4099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18897" y="2554014"/>
            <a:ext cx="614855" cy="599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tent Placeholder 6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T</a:t>
            </a:r>
            <a:r>
              <a:rPr lang="en-US" dirty="0" smtClean="0"/>
              <a:t> Flip-Flop</a:t>
            </a:r>
          </a:p>
          <a:p>
            <a:endParaRPr lang="en-AU" dirty="0"/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</a:t>
            </a:r>
          </a:p>
        </p:txBody>
      </p:sp>
      <p:sp>
        <p:nvSpPr>
          <p:cNvPr id="786436" name="Rectangle 4"/>
          <p:cNvSpPr>
            <a:spLocks noChangeArrowheads="1"/>
          </p:cNvSpPr>
          <p:nvPr/>
        </p:nvSpPr>
        <p:spPr bwMode="auto">
          <a:xfrm>
            <a:off x="868363" y="5408613"/>
            <a:ext cx="3508974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TQ’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T’Q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971550" y="2349500"/>
            <a:ext cx="2698750" cy="1620838"/>
            <a:chOff x="971550" y="2349500"/>
            <a:chExt cx="2698750" cy="1620838"/>
          </a:xfrm>
        </p:grpSpPr>
        <p:sp>
          <p:nvSpPr>
            <p:cNvPr id="786438" name="Rectangle 6"/>
            <p:cNvSpPr>
              <a:spLocks noChangeArrowheads="1"/>
            </p:cNvSpPr>
            <p:nvPr/>
          </p:nvSpPr>
          <p:spPr bwMode="auto">
            <a:xfrm>
              <a:off x="2411413" y="2349500"/>
              <a:ext cx="900113" cy="1620838"/>
            </a:xfrm>
            <a:prstGeom prst="rect">
              <a:avLst/>
            </a:prstGeom>
            <a:solidFill>
              <a:srgbClr val="66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39" name="Rectangle 7"/>
            <p:cNvSpPr>
              <a:spLocks noChangeArrowheads="1"/>
            </p:cNvSpPr>
            <p:nvPr/>
          </p:nvSpPr>
          <p:spPr bwMode="auto">
            <a:xfrm>
              <a:off x="2411413" y="2528888"/>
              <a:ext cx="36036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786440" name="Line 8"/>
            <p:cNvSpPr>
              <a:spLocks noChangeShapeType="1"/>
            </p:cNvSpPr>
            <p:nvPr/>
          </p:nvSpPr>
          <p:spPr bwMode="auto">
            <a:xfrm>
              <a:off x="2411413" y="2982913"/>
              <a:ext cx="179388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41" name="Line 9"/>
            <p:cNvSpPr>
              <a:spLocks noChangeShapeType="1"/>
            </p:cNvSpPr>
            <p:nvPr/>
          </p:nvSpPr>
          <p:spPr bwMode="auto">
            <a:xfrm flipH="1">
              <a:off x="2411413" y="3162300"/>
              <a:ext cx="179388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42" name="Line 10"/>
            <p:cNvSpPr>
              <a:spLocks noChangeShapeType="1"/>
            </p:cNvSpPr>
            <p:nvPr/>
          </p:nvSpPr>
          <p:spPr bwMode="auto">
            <a:xfrm flipH="1">
              <a:off x="1331913" y="2708275"/>
              <a:ext cx="10795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43" name="Line 11"/>
            <p:cNvSpPr>
              <a:spLocks noChangeShapeType="1"/>
            </p:cNvSpPr>
            <p:nvPr/>
          </p:nvSpPr>
          <p:spPr bwMode="auto">
            <a:xfrm flipH="1">
              <a:off x="2051050" y="3162300"/>
              <a:ext cx="360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44" name="Line 12"/>
            <p:cNvSpPr>
              <a:spLocks noChangeShapeType="1"/>
            </p:cNvSpPr>
            <p:nvPr/>
          </p:nvSpPr>
          <p:spPr bwMode="auto">
            <a:xfrm flipH="1">
              <a:off x="3311525" y="2708275"/>
              <a:ext cx="3587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45" name="Line 13"/>
            <p:cNvSpPr>
              <a:spLocks noChangeShapeType="1"/>
            </p:cNvSpPr>
            <p:nvPr/>
          </p:nvSpPr>
          <p:spPr bwMode="auto">
            <a:xfrm flipH="1">
              <a:off x="3311525" y="3609975"/>
              <a:ext cx="3587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46" name="Rectangle 14"/>
            <p:cNvSpPr>
              <a:spLocks noChangeArrowheads="1"/>
            </p:cNvSpPr>
            <p:nvPr/>
          </p:nvSpPr>
          <p:spPr bwMode="auto">
            <a:xfrm>
              <a:off x="2951163" y="2528888"/>
              <a:ext cx="36036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86447" name="Oval 15"/>
            <p:cNvSpPr>
              <a:spLocks noChangeAspect="1" noChangeArrowheads="1"/>
            </p:cNvSpPr>
            <p:nvPr/>
          </p:nvSpPr>
          <p:spPr bwMode="auto">
            <a:xfrm>
              <a:off x="3311525" y="3543300"/>
              <a:ext cx="125413" cy="125413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951163" y="3449638"/>
              <a:ext cx="360363" cy="380445"/>
              <a:chOff x="2951163" y="3449638"/>
              <a:chExt cx="360363" cy="380445"/>
            </a:xfrm>
          </p:grpSpPr>
          <p:sp>
            <p:nvSpPr>
              <p:cNvPr id="786449" name="Rectangle 17"/>
              <p:cNvSpPr>
                <a:spLocks noChangeArrowheads="1"/>
              </p:cNvSpPr>
              <p:nvPr/>
            </p:nvSpPr>
            <p:spPr bwMode="auto">
              <a:xfrm>
                <a:off x="2951163" y="3460751"/>
                <a:ext cx="360363" cy="369332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86450" name="Line 18"/>
              <p:cNvSpPr>
                <a:spLocks noChangeShapeType="1"/>
              </p:cNvSpPr>
              <p:nvPr/>
            </p:nvSpPr>
            <p:spPr bwMode="auto">
              <a:xfrm flipH="1">
                <a:off x="3054351" y="3449638"/>
                <a:ext cx="1809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786451" name="Line 19"/>
            <p:cNvSpPr>
              <a:spLocks noChangeShapeType="1"/>
            </p:cNvSpPr>
            <p:nvPr/>
          </p:nvSpPr>
          <p:spPr bwMode="auto">
            <a:xfrm flipH="1" flipV="1">
              <a:off x="1692275" y="3608388"/>
              <a:ext cx="719138" cy="15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52" name="Rectangle 20"/>
            <p:cNvSpPr>
              <a:spLocks noChangeArrowheads="1"/>
            </p:cNvSpPr>
            <p:nvPr/>
          </p:nvSpPr>
          <p:spPr bwMode="auto">
            <a:xfrm>
              <a:off x="2411413" y="3460750"/>
              <a:ext cx="36036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786453" name="Line 21"/>
            <p:cNvSpPr>
              <a:spLocks noChangeShapeType="1"/>
            </p:cNvSpPr>
            <p:nvPr/>
          </p:nvSpPr>
          <p:spPr bwMode="auto">
            <a:xfrm rot="5400000" flipH="1" flipV="1">
              <a:off x="1241425" y="3159125"/>
              <a:ext cx="90011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54" name="Rectangle 22"/>
            <p:cNvSpPr>
              <a:spLocks noChangeArrowheads="1"/>
            </p:cNvSpPr>
            <p:nvPr/>
          </p:nvSpPr>
          <p:spPr bwMode="auto">
            <a:xfrm>
              <a:off x="971550" y="2528888"/>
              <a:ext cx="36036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562475" y="1989138"/>
            <a:ext cx="3609976" cy="1800226"/>
            <a:chOff x="4562475" y="1989138"/>
            <a:chExt cx="3609976" cy="1800226"/>
          </a:xfrm>
        </p:grpSpPr>
        <p:grpSp>
          <p:nvGrpSpPr>
            <p:cNvPr id="68" name="Group 67"/>
            <p:cNvGrpSpPr/>
            <p:nvPr/>
          </p:nvGrpSpPr>
          <p:grpSpPr>
            <a:xfrm>
              <a:off x="6076950" y="2349501"/>
              <a:ext cx="1735138" cy="1439863"/>
              <a:chOff x="6076950" y="2349501"/>
              <a:chExt cx="1735138" cy="1439863"/>
            </a:xfrm>
          </p:grpSpPr>
          <p:sp>
            <p:nvSpPr>
              <p:cNvPr id="786457" name="Rectangle 25"/>
              <p:cNvSpPr>
                <a:spLocks noChangeArrowheads="1"/>
              </p:cNvSpPr>
              <p:nvPr/>
            </p:nvSpPr>
            <p:spPr bwMode="auto">
              <a:xfrm>
                <a:off x="6553201" y="2349501"/>
                <a:ext cx="900113" cy="1439863"/>
              </a:xfrm>
              <a:prstGeom prst="rect">
                <a:avLst/>
              </a:prstGeom>
              <a:solidFill>
                <a:srgbClr val="FFFF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786458" name="Rectangle 26"/>
              <p:cNvSpPr>
                <a:spLocks noChangeArrowheads="1"/>
              </p:cNvSpPr>
              <p:nvPr/>
            </p:nvSpPr>
            <p:spPr bwMode="auto">
              <a:xfrm>
                <a:off x="6553201" y="2528889"/>
                <a:ext cx="360363" cy="369332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786459" name="Line 27"/>
              <p:cNvSpPr>
                <a:spLocks noChangeShapeType="1"/>
              </p:cNvSpPr>
              <p:nvPr/>
            </p:nvSpPr>
            <p:spPr bwMode="auto">
              <a:xfrm>
                <a:off x="6553201" y="3249614"/>
                <a:ext cx="179388" cy="1793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786460" name="Line 28"/>
              <p:cNvSpPr>
                <a:spLocks noChangeShapeType="1"/>
              </p:cNvSpPr>
              <p:nvPr/>
            </p:nvSpPr>
            <p:spPr bwMode="auto">
              <a:xfrm flipH="1">
                <a:off x="6553201" y="3429001"/>
                <a:ext cx="179388" cy="1793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786461" name="Line 29"/>
              <p:cNvSpPr>
                <a:spLocks noChangeShapeType="1"/>
              </p:cNvSpPr>
              <p:nvPr/>
            </p:nvSpPr>
            <p:spPr bwMode="auto">
              <a:xfrm flipH="1" flipV="1">
                <a:off x="6076950" y="2705100"/>
                <a:ext cx="476250" cy="317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786462" name="Line 30"/>
              <p:cNvSpPr>
                <a:spLocks noChangeShapeType="1"/>
              </p:cNvSpPr>
              <p:nvPr/>
            </p:nvSpPr>
            <p:spPr bwMode="auto">
              <a:xfrm flipH="1">
                <a:off x="6192838" y="3429001"/>
                <a:ext cx="360363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786463" name="Line 31"/>
              <p:cNvSpPr>
                <a:spLocks noChangeShapeType="1"/>
              </p:cNvSpPr>
              <p:nvPr/>
            </p:nvSpPr>
            <p:spPr bwMode="auto">
              <a:xfrm flipH="1">
                <a:off x="7453313" y="2708276"/>
                <a:ext cx="358775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786464" name="Line 32"/>
              <p:cNvSpPr>
                <a:spLocks noChangeShapeType="1"/>
              </p:cNvSpPr>
              <p:nvPr/>
            </p:nvSpPr>
            <p:spPr bwMode="auto">
              <a:xfrm flipH="1">
                <a:off x="7453313" y="3429001"/>
                <a:ext cx="358775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786465" name="Rectangle 33"/>
              <p:cNvSpPr>
                <a:spLocks noChangeArrowheads="1"/>
              </p:cNvSpPr>
              <p:nvPr/>
            </p:nvSpPr>
            <p:spPr bwMode="auto">
              <a:xfrm>
                <a:off x="7092951" y="2528889"/>
                <a:ext cx="360363" cy="369332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86466" name="Oval 34"/>
              <p:cNvSpPr>
                <a:spLocks noChangeAspect="1" noChangeArrowheads="1"/>
              </p:cNvSpPr>
              <p:nvPr/>
            </p:nvSpPr>
            <p:spPr bwMode="auto">
              <a:xfrm>
                <a:off x="7453313" y="3362326"/>
                <a:ext cx="125413" cy="125413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en-AU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7092951" y="3268664"/>
                <a:ext cx="360363" cy="380445"/>
                <a:chOff x="7092951" y="3268664"/>
                <a:chExt cx="360363" cy="380445"/>
              </a:xfrm>
            </p:grpSpPr>
            <p:sp>
              <p:nvSpPr>
                <p:cNvPr id="786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7092951" y="3279777"/>
                  <a:ext cx="360363" cy="369332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2400" b="1" i="1"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78646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7196139" y="3268664"/>
                  <a:ext cx="18097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AU"/>
                </a:p>
              </p:txBody>
            </p:sp>
          </p:grpSp>
        </p:grpSp>
        <p:graphicFrame>
          <p:nvGraphicFramePr>
            <p:cNvPr id="786470" name="Object 38"/>
            <p:cNvGraphicFramePr>
              <a:graphicFrameLocks noChangeAspect="1"/>
            </p:cNvGraphicFramePr>
            <p:nvPr/>
          </p:nvGraphicFramePr>
          <p:xfrm>
            <a:off x="5286375" y="2481263"/>
            <a:ext cx="900113" cy="492125"/>
          </p:xfrm>
          <a:graphic>
            <a:graphicData uri="http://schemas.openxmlformats.org/presentationml/2006/ole">
              <p:oleObj spid="_x0000_s203778" name="Visio" r:id="rId4" imgW="475732" imgH="259933" progId="">
                <p:embed/>
              </p:oleObj>
            </a:graphicData>
          </a:graphic>
        </p:graphicFrame>
        <p:sp>
          <p:nvSpPr>
            <p:cNvPr id="786471" name="Line 39"/>
            <p:cNvSpPr>
              <a:spLocks noChangeShapeType="1"/>
            </p:cNvSpPr>
            <p:nvPr/>
          </p:nvSpPr>
          <p:spPr bwMode="auto">
            <a:xfrm flipH="1">
              <a:off x="5105400" y="2605088"/>
              <a:ext cx="25241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72" name="Line 40"/>
            <p:cNvSpPr>
              <a:spLocks noChangeShapeType="1"/>
            </p:cNvSpPr>
            <p:nvPr/>
          </p:nvSpPr>
          <p:spPr bwMode="auto">
            <a:xfrm flipH="1">
              <a:off x="4932363" y="2813051"/>
              <a:ext cx="4238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73" name="Line 41"/>
            <p:cNvSpPr>
              <a:spLocks noChangeShapeType="1"/>
            </p:cNvSpPr>
            <p:nvPr/>
          </p:nvSpPr>
          <p:spPr bwMode="auto">
            <a:xfrm flipH="1" flipV="1">
              <a:off x="5111750" y="1989138"/>
              <a:ext cx="2700338" cy="15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74" name="Line 42"/>
            <p:cNvSpPr>
              <a:spLocks noChangeShapeType="1"/>
            </p:cNvSpPr>
            <p:nvPr/>
          </p:nvSpPr>
          <p:spPr bwMode="auto">
            <a:xfrm rot="5400000" flipH="1" flipV="1">
              <a:off x="7451725" y="2349501"/>
              <a:ext cx="71913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75" name="Rectangle 43"/>
            <p:cNvSpPr>
              <a:spLocks noChangeArrowheads="1"/>
            </p:cNvSpPr>
            <p:nvPr/>
          </p:nvSpPr>
          <p:spPr bwMode="auto">
            <a:xfrm>
              <a:off x="4562475" y="2593976"/>
              <a:ext cx="36036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786476" name="Line 44"/>
            <p:cNvSpPr>
              <a:spLocks noChangeShapeType="1"/>
            </p:cNvSpPr>
            <p:nvPr/>
          </p:nvSpPr>
          <p:spPr bwMode="auto">
            <a:xfrm flipH="1" flipV="1">
              <a:off x="7812088" y="2708276"/>
              <a:ext cx="360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77" name="Line 45"/>
            <p:cNvSpPr>
              <a:spLocks noChangeShapeType="1"/>
            </p:cNvSpPr>
            <p:nvPr/>
          </p:nvSpPr>
          <p:spPr bwMode="auto">
            <a:xfrm flipH="1" flipV="1">
              <a:off x="7812088" y="3429001"/>
              <a:ext cx="360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78" name="Line 46"/>
            <p:cNvSpPr>
              <a:spLocks noChangeShapeType="1"/>
            </p:cNvSpPr>
            <p:nvPr/>
          </p:nvSpPr>
          <p:spPr bwMode="auto">
            <a:xfrm>
              <a:off x="5111750" y="1989138"/>
              <a:ext cx="0" cy="6318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786479" name="Rectangle 47"/>
          <p:cNvSpPr>
            <a:spLocks noChangeArrowheads="1"/>
          </p:cNvSpPr>
          <p:nvPr/>
        </p:nvSpPr>
        <p:spPr bwMode="auto">
          <a:xfrm>
            <a:off x="920750" y="4868863"/>
            <a:ext cx="2207336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JQ’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K’Q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111750" y="4508500"/>
            <a:ext cx="1619250" cy="1439863"/>
            <a:chOff x="5111750" y="4508500"/>
            <a:chExt cx="1619250" cy="1439863"/>
          </a:xfrm>
        </p:grpSpPr>
        <p:sp>
          <p:nvSpPr>
            <p:cNvPr id="786481" name="Rectangle 49"/>
            <p:cNvSpPr>
              <a:spLocks noChangeArrowheads="1"/>
            </p:cNvSpPr>
            <p:nvPr/>
          </p:nvSpPr>
          <p:spPr bwMode="auto">
            <a:xfrm>
              <a:off x="5472113" y="4508500"/>
              <a:ext cx="900113" cy="1439863"/>
            </a:xfrm>
            <a:prstGeom prst="rect">
              <a:avLst/>
            </a:prstGeom>
            <a:solidFill>
              <a:srgbClr val="66FF3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82" name="Rectangle 50"/>
            <p:cNvSpPr>
              <a:spLocks noChangeArrowheads="1"/>
            </p:cNvSpPr>
            <p:nvPr/>
          </p:nvSpPr>
          <p:spPr bwMode="auto">
            <a:xfrm>
              <a:off x="5472113" y="4687888"/>
              <a:ext cx="36036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786483" name="Line 51"/>
            <p:cNvSpPr>
              <a:spLocks noChangeShapeType="1"/>
            </p:cNvSpPr>
            <p:nvPr/>
          </p:nvSpPr>
          <p:spPr bwMode="auto">
            <a:xfrm>
              <a:off x="5472113" y="5408613"/>
              <a:ext cx="179388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84" name="Line 52"/>
            <p:cNvSpPr>
              <a:spLocks noChangeShapeType="1"/>
            </p:cNvSpPr>
            <p:nvPr/>
          </p:nvSpPr>
          <p:spPr bwMode="auto">
            <a:xfrm flipH="1">
              <a:off x="5472113" y="5588000"/>
              <a:ext cx="179388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85" name="Line 53"/>
            <p:cNvSpPr>
              <a:spLocks noChangeShapeType="1"/>
            </p:cNvSpPr>
            <p:nvPr/>
          </p:nvSpPr>
          <p:spPr bwMode="auto">
            <a:xfrm flipH="1">
              <a:off x="5111750" y="4867275"/>
              <a:ext cx="360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86" name="Line 54"/>
            <p:cNvSpPr>
              <a:spLocks noChangeShapeType="1"/>
            </p:cNvSpPr>
            <p:nvPr/>
          </p:nvSpPr>
          <p:spPr bwMode="auto">
            <a:xfrm flipH="1">
              <a:off x="5111750" y="5588000"/>
              <a:ext cx="360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87" name="Line 55"/>
            <p:cNvSpPr>
              <a:spLocks noChangeShapeType="1"/>
            </p:cNvSpPr>
            <p:nvPr/>
          </p:nvSpPr>
          <p:spPr bwMode="auto">
            <a:xfrm flipH="1">
              <a:off x="6372225" y="4867275"/>
              <a:ext cx="3587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88" name="Line 56"/>
            <p:cNvSpPr>
              <a:spLocks noChangeShapeType="1"/>
            </p:cNvSpPr>
            <p:nvPr/>
          </p:nvSpPr>
          <p:spPr bwMode="auto">
            <a:xfrm flipH="1">
              <a:off x="6372225" y="5588000"/>
              <a:ext cx="3587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6489" name="Rectangle 57"/>
            <p:cNvSpPr>
              <a:spLocks noChangeArrowheads="1"/>
            </p:cNvSpPr>
            <p:nvPr/>
          </p:nvSpPr>
          <p:spPr bwMode="auto">
            <a:xfrm>
              <a:off x="6011863" y="4687888"/>
              <a:ext cx="36036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86490" name="Oval 58"/>
            <p:cNvSpPr>
              <a:spLocks noChangeAspect="1" noChangeArrowheads="1"/>
            </p:cNvSpPr>
            <p:nvPr/>
          </p:nvSpPr>
          <p:spPr bwMode="auto">
            <a:xfrm>
              <a:off x="6372225" y="5521325"/>
              <a:ext cx="125413" cy="125413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011863" y="5427663"/>
              <a:ext cx="360363" cy="380445"/>
              <a:chOff x="6011863" y="5427663"/>
              <a:chExt cx="360363" cy="380445"/>
            </a:xfrm>
          </p:grpSpPr>
          <p:sp>
            <p:nvSpPr>
              <p:cNvPr id="786492" name="Rectangle 60"/>
              <p:cNvSpPr>
                <a:spLocks noChangeArrowheads="1"/>
              </p:cNvSpPr>
              <p:nvPr/>
            </p:nvSpPr>
            <p:spPr bwMode="auto">
              <a:xfrm>
                <a:off x="6011863" y="5438776"/>
                <a:ext cx="360363" cy="369332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86493" name="Line 61"/>
              <p:cNvSpPr>
                <a:spLocks noChangeShapeType="1"/>
              </p:cNvSpPr>
              <p:nvPr/>
            </p:nvSpPr>
            <p:spPr bwMode="auto">
              <a:xfrm flipH="1">
                <a:off x="6115051" y="5427663"/>
                <a:ext cx="1809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</p:grpSp>
      <p:sp>
        <p:nvSpPr>
          <p:cNvPr id="786494" name="Rectangle 62"/>
          <p:cNvSpPr>
            <a:spLocks noChangeArrowheads="1"/>
          </p:cNvSpPr>
          <p:nvPr/>
        </p:nvSpPr>
        <p:spPr bwMode="auto">
          <a:xfrm>
            <a:off x="1511300" y="2168525"/>
            <a:ext cx="1981200" cy="1981200"/>
          </a:xfrm>
          <a:prstGeom prst="rect">
            <a:avLst/>
          </a:prstGeom>
          <a:noFill/>
          <a:ln w="38100" cap="rnd" algn="ctr">
            <a:solidFill>
              <a:srgbClr val="996600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786495" name="Rectangle 63"/>
          <p:cNvSpPr>
            <a:spLocks noChangeArrowheads="1"/>
          </p:cNvSpPr>
          <p:nvPr/>
        </p:nvSpPr>
        <p:spPr bwMode="auto">
          <a:xfrm>
            <a:off x="5018088" y="1808163"/>
            <a:ext cx="2974975" cy="2160587"/>
          </a:xfrm>
          <a:prstGeom prst="rect">
            <a:avLst/>
          </a:prstGeom>
          <a:noFill/>
          <a:ln w="38100" cap="rnd" algn="ctr">
            <a:solidFill>
              <a:srgbClr val="996600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Two Types of Sequential Circuits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Asynchronous sequential circuit</a:t>
            </a:r>
          </a:p>
          <a:p>
            <a:pPr lvl="1"/>
            <a:r>
              <a:rPr lang="en-AU" dirty="0" smtClean="0"/>
              <a:t>Depends upon the input signals at any instant of time and their change order</a:t>
            </a:r>
          </a:p>
          <a:p>
            <a:pPr lvl="1"/>
            <a:r>
              <a:rPr lang="en-AU" dirty="0" smtClean="0"/>
              <a:t>May have better performance but hard to design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Synchronous sequential circuit</a:t>
            </a:r>
          </a:p>
          <a:p>
            <a:pPr lvl="1"/>
            <a:r>
              <a:rPr lang="en-AU" dirty="0" smtClean="0"/>
              <a:t>Defined from the knowledge of its signals at discrete instants of time</a:t>
            </a:r>
          </a:p>
          <a:p>
            <a:pPr lvl="1"/>
            <a:r>
              <a:rPr lang="en-AU" dirty="0" smtClean="0"/>
              <a:t>Much easier to design (preferred design style)</a:t>
            </a:r>
          </a:p>
          <a:p>
            <a:pPr lvl="1"/>
            <a:r>
              <a:rPr lang="en-AU" dirty="0" smtClean="0"/>
              <a:t>Synchronized by a periodic train of clock pulses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326" name="Line 38"/>
          <p:cNvSpPr>
            <a:spLocks noChangeShapeType="1"/>
          </p:cNvSpPr>
          <p:nvPr/>
        </p:nvSpPr>
        <p:spPr bwMode="auto">
          <a:xfrm flipV="1">
            <a:off x="6788150" y="5154613"/>
            <a:ext cx="0" cy="1439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24" name="Line 36"/>
          <p:cNvSpPr>
            <a:spLocks noChangeShapeType="1"/>
          </p:cNvSpPr>
          <p:nvPr/>
        </p:nvSpPr>
        <p:spPr bwMode="auto">
          <a:xfrm flipV="1">
            <a:off x="5527675" y="4435475"/>
            <a:ext cx="0" cy="217011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18" name="Line 30"/>
          <p:cNvSpPr>
            <a:spLocks noChangeShapeType="1"/>
          </p:cNvSpPr>
          <p:nvPr/>
        </p:nvSpPr>
        <p:spPr bwMode="auto">
          <a:xfrm rot="-5400000">
            <a:off x="5347493" y="5695157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19" name="Line 31"/>
          <p:cNvSpPr>
            <a:spLocks noChangeShapeType="1"/>
          </p:cNvSpPr>
          <p:nvPr/>
        </p:nvSpPr>
        <p:spPr bwMode="auto">
          <a:xfrm>
            <a:off x="5527675" y="5516563"/>
            <a:ext cx="5397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25" name="Line 37"/>
          <p:cNvSpPr>
            <a:spLocks noChangeShapeType="1"/>
          </p:cNvSpPr>
          <p:nvPr/>
        </p:nvSpPr>
        <p:spPr bwMode="auto">
          <a:xfrm flipV="1">
            <a:off x="6067425" y="5154613"/>
            <a:ext cx="0" cy="1439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Master-Slave Flip-Flops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7000" y="2106613"/>
            <a:ext cx="7742238" cy="2481262"/>
            <a:chOff x="385" y="1253"/>
            <a:chExt cx="4877" cy="1563"/>
          </a:xfrm>
        </p:grpSpPr>
        <p:sp>
          <p:nvSpPr>
            <p:cNvPr id="780293" name="Line 5"/>
            <p:cNvSpPr>
              <a:spLocks noChangeShapeType="1"/>
            </p:cNvSpPr>
            <p:nvPr/>
          </p:nvSpPr>
          <p:spPr bwMode="auto">
            <a:xfrm>
              <a:off x="839" y="1480"/>
              <a:ext cx="45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92" y="1253"/>
              <a:ext cx="1475" cy="907"/>
              <a:chOff x="1292" y="1253"/>
              <a:chExt cx="1475" cy="907"/>
            </a:xfrm>
          </p:grpSpPr>
          <p:sp>
            <p:nvSpPr>
              <p:cNvPr id="780295" name="AutoShape 7"/>
              <p:cNvSpPr>
                <a:spLocks noChangeArrowheads="1"/>
              </p:cNvSpPr>
              <p:nvPr/>
            </p:nvSpPr>
            <p:spPr bwMode="auto">
              <a:xfrm>
                <a:off x="1292" y="1253"/>
                <a:ext cx="1475" cy="907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/>
                  <a:t>D</a:t>
                </a:r>
                <a:r>
                  <a:rPr lang="en-US" sz="2400" b="1"/>
                  <a:t> Latch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/>
                  <a:t>(</a:t>
                </a:r>
                <a:r>
                  <a:rPr lang="en-US" sz="2400" b="1">
                    <a:solidFill>
                      <a:schemeClr val="accent1"/>
                    </a:solidFill>
                  </a:rPr>
                  <a:t>Master</a:t>
                </a:r>
                <a:r>
                  <a:rPr lang="en-US" sz="2400" b="1"/>
                  <a:t>)</a:t>
                </a:r>
              </a:p>
            </p:txBody>
          </p:sp>
          <p:sp>
            <p:nvSpPr>
              <p:cNvPr id="780296" name="Rectangle 8"/>
              <p:cNvSpPr>
                <a:spLocks noChangeArrowheads="1"/>
              </p:cNvSpPr>
              <p:nvPr/>
            </p:nvSpPr>
            <p:spPr bwMode="auto">
              <a:xfrm>
                <a:off x="1292" y="1366"/>
                <a:ext cx="227" cy="69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>
                    <a:solidFill>
                      <a:srgbClr val="008000"/>
                    </a:solidFill>
                  </a:rPr>
                  <a:t>D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en-US" sz="2400" b="1" i="1">
                  <a:solidFill>
                    <a:srgbClr val="008000"/>
                  </a:solidFill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>
                    <a:solidFill>
                      <a:srgbClr val="008000"/>
                    </a:solidFill>
                  </a:rPr>
                  <a:t>C</a:t>
                </a:r>
              </a:p>
            </p:txBody>
          </p:sp>
          <p:sp>
            <p:nvSpPr>
              <p:cNvPr id="780297" name="Rectangle 9"/>
              <p:cNvSpPr>
                <a:spLocks noChangeArrowheads="1"/>
              </p:cNvSpPr>
              <p:nvPr/>
            </p:nvSpPr>
            <p:spPr bwMode="auto">
              <a:xfrm>
                <a:off x="2540" y="1366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>
                    <a:solidFill>
                      <a:srgbClr val="008000"/>
                    </a:solidFill>
                  </a:rPr>
                  <a:t>Q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220" y="1253"/>
              <a:ext cx="1475" cy="907"/>
              <a:chOff x="3220" y="1253"/>
              <a:chExt cx="1475" cy="907"/>
            </a:xfrm>
          </p:grpSpPr>
          <p:sp>
            <p:nvSpPr>
              <p:cNvPr id="780299" name="AutoShape 11"/>
              <p:cNvSpPr>
                <a:spLocks noChangeArrowheads="1"/>
              </p:cNvSpPr>
              <p:nvPr/>
            </p:nvSpPr>
            <p:spPr bwMode="auto">
              <a:xfrm>
                <a:off x="3220" y="1253"/>
                <a:ext cx="1475" cy="907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/>
                  <a:t>D</a:t>
                </a:r>
                <a:r>
                  <a:rPr lang="en-US" sz="2400" b="1"/>
                  <a:t> Latch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/>
                  <a:t>(</a:t>
                </a:r>
                <a:r>
                  <a:rPr lang="en-US" sz="2400" b="1">
                    <a:solidFill>
                      <a:srgbClr val="D60093"/>
                    </a:solidFill>
                  </a:rPr>
                  <a:t>Slave</a:t>
                </a:r>
                <a:r>
                  <a:rPr lang="en-US" sz="2400" b="1"/>
                  <a:t>)</a:t>
                </a:r>
              </a:p>
            </p:txBody>
          </p:sp>
          <p:sp>
            <p:nvSpPr>
              <p:cNvPr id="780300" name="Rectangle 12"/>
              <p:cNvSpPr>
                <a:spLocks noChangeArrowheads="1"/>
              </p:cNvSpPr>
              <p:nvPr/>
            </p:nvSpPr>
            <p:spPr bwMode="auto">
              <a:xfrm>
                <a:off x="3220" y="1366"/>
                <a:ext cx="227" cy="69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>
                    <a:solidFill>
                      <a:srgbClr val="008000"/>
                    </a:solidFill>
                  </a:rPr>
                  <a:t>D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en-US" sz="2400" b="1" i="1">
                  <a:solidFill>
                    <a:srgbClr val="008000"/>
                  </a:solidFill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>
                    <a:solidFill>
                      <a:srgbClr val="008000"/>
                    </a:solidFill>
                  </a:rPr>
                  <a:t>C</a:t>
                </a:r>
              </a:p>
            </p:txBody>
          </p:sp>
          <p:sp>
            <p:nvSpPr>
              <p:cNvPr id="780301" name="Rectangle 13"/>
              <p:cNvSpPr>
                <a:spLocks noChangeArrowheads="1"/>
              </p:cNvSpPr>
              <p:nvPr/>
            </p:nvSpPr>
            <p:spPr bwMode="auto">
              <a:xfrm>
                <a:off x="4468" y="1366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>
                    <a:solidFill>
                      <a:srgbClr val="008000"/>
                    </a:solidFill>
                  </a:rPr>
                  <a:t>Q</a:t>
                </a:r>
              </a:p>
            </p:txBody>
          </p:sp>
        </p:grpSp>
        <p:sp>
          <p:nvSpPr>
            <p:cNvPr id="780302" name="Line 14"/>
            <p:cNvSpPr>
              <a:spLocks noChangeShapeType="1"/>
            </p:cNvSpPr>
            <p:nvPr/>
          </p:nvSpPr>
          <p:spPr bwMode="auto">
            <a:xfrm>
              <a:off x="2767" y="1480"/>
              <a:ext cx="45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03" name="Line 15"/>
            <p:cNvSpPr>
              <a:spLocks noChangeShapeType="1"/>
            </p:cNvSpPr>
            <p:nvPr/>
          </p:nvSpPr>
          <p:spPr bwMode="auto">
            <a:xfrm>
              <a:off x="4694" y="1480"/>
              <a:ext cx="341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04" name="Rectangle 16"/>
            <p:cNvSpPr>
              <a:spLocks noChangeArrowheads="1"/>
            </p:cNvSpPr>
            <p:nvPr/>
          </p:nvSpPr>
          <p:spPr bwMode="auto">
            <a:xfrm>
              <a:off x="5035" y="136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solidFill>
                    <a:schemeClr val="accent2"/>
                  </a:solidFill>
                </a:rPr>
                <a:t>Q</a:t>
              </a:r>
            </a:p>
          </p:txBody>
        </p:sp>
        <p:sp>
          <p:nvSpPr>
            <p:cNvPr id="780305" name="Rectangle 17"/>
            <p:cNvSpPr>
              <a:spLocks noChangeArrowheads="1"/>
            </p:cNvSpPr>
            <p:nvPr/>
          </p:nvSpPr>
          <p:spPr bwMode="auto">
            <a:xfrm>
              <a:off x="612" y="136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780306" name="Rectangle 18"/>
            <p:cNvSpPr>
              <a:spLocks noChangeArrowheads="1"/>
            </p:cNvSpPr>
            <p:nvPr/>
          </p:nvSpPr>
          <p:spPr bwMode="auto">
            <a:xfrm>
              <a:off x="385" y="2460"/>
              <a:ext cx="454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CLK</a:t>
              </a:r>
            </a:p>
          </p:txBody>
        </p:sp>
        <p:sp>
          <p:nvSpPr>
            <p:cNvPr id="780307" name="Line 19"/>
            <p:cNvSpPr>
              <a:spLocks noChangeShapeType="1"/>
            </p:cNvSpPr>
            <p:nvPr/>
          </p:nvSpPr>
          <p:spPr bwMode="auto">
            <a:xfrm>
              <a:off x="839" y="2614"/>
              <a:ext cx="147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08" name="Line 20"/>
            <p:cNvSpPr>
              <a:spLocks noChangeShapeType="1"/>
            </p:cNvSpPr>
            <p:nvPr/>
          </p:nvSpPr>
          <p:spPr bwMode="auto">
            <a:xfrm>
              <a:off x="2653" y="2614"/>
              <a:ext cx="34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09" name="Line 21"/>
            <p:cNvSpPr>
              <a:spLocks noChangeShapeType="1"/>
            </p:cNvSpPr>
            <p:nvPr/>
          </p:nvSpPr>
          <p:spPr bwMode="auto">
            <a:xfrm rot="-5400000">
              <a:off x="2652" y="2274"/>
              <a:ext cx="681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10" name="Line 22"/>
            <p:cNvSpPr>
              <a:spLocks noChangeShapeType="1"/>
            </p:cNvSpPr>
            <p:nvPr/>
          </p:nvSpPr>
          <p:spPr bwMode="auto">
            <a:xfrm>
              <a:off x="2993" y="1933"/>
              <a:ext cx="2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11" name="Line 23"/>
            <p:cNvSpPr>
              <a:spLocks noChangeShapeType="1"/>
            </p:cNvSpPr>
            <p:nvPr/>
          </p:nvSpPr>
          <p:spPr bwMode="auto">
            <a:xfrm rot="-5400000">
              <a:off x="725" y="2274"/>
              <a:ext cx="681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12" name="Line 24"/>
            <p:cNvSpPr>
              <a:spLocks noChangeShapeType="1"/>
            </p:cNvSpPr>
            <p:nvPr/>
          </p:nvSpPr>
          <p:spPr bwMode="auto">
            <a:xfrm>
              <a:off x="1066" y="1933"/>
              <a:ext cx="2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graphicFrame>
          <p:nvGraphicFramePr>
            <p:cNvPr id="780313" name="Object 25"/>
            <p:cNvGraphicFramePr>
              <a:graphicFrameLocks noChangeAspect="1"/>
            </p:cNvGraphicFramePr>
            <p:nvPr/>
          </p:nvGraphicFramePr>
          <p:xfrm>
            <a:off x="2257" y="2411"/>
            <a:ext cx="454" cy="405"/>
          </p:xfrm>
          <a:graphic>
            <a:graphicData uri="http://schemas.openxmlformats.org/presentationml/2006/ole">
              <p:oleObj spid="_x0000_s440322" name="Visio" r:id="rId4" imgW="250911" imgH="223845" progId="">
                <p:embed/>
              </p:oleObj>
            </a:graphicData>
          </a:graphic>
        </p:graphicFrame>
      </p:grpSp>
      <p:sp>
        <p:nvSpPr>
          <p:cNvPr id="780314" name="Rectangle 26"/>
          <p:cNvSpPr>
            <a:spLocks noChangeArrowheads="1"/>
          </p:cNvSpPr>
          <p:nvPr/>
        </p:nvSpPr>
        <p:spPr bwMode="auto">
          <a:xfrm>
            <a:off x="4429409" y="4075113"/>
            <a:ext cx="597921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CLK</a:t>
            </a:r>
          </a:p>
        </p:txBody>
      </p:sp>
      <p:sp>
        <p:nvSpPr>
          <p:cNvPr id="780315" name="Rectangle 27"/>
          <p:cNvSpPr>
            <a:spLocks noChangeArrowheads="1"/>
          </p:cNvSpPr>
          <p:nvPr/>
        </p:nvSpPr>
        <p:spPr bwMode="auto">
          <a:xfrm>
            <a:off x="4648710" y="4795838"/>
            <a:ext cx="222818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80316" name="Rectangle 28"/>
          <p:cNvSpPr>
            <a:spLocks noChangeArrowheads="1"/>
          </p:cNvSpPr>
          <p:nvPr/>
        </p:nvSpPr>
        <p:spPr bwMode="auto">
          <a:xfrm>
            <a:off x="4267200" y="5514975"/>
            <a:ext cx="9398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Master</a:t>
            </a:r>
          </a:p>
        </p:txBody>
      </p:sp>
      <p:sp>
        <p:nvSpPr>
          <p:cNvPr id="780317" name="Line 29"/>
          <p:cNvSpPr>
            <a:spLocks noChangeShapeType="1"/>
          </p:cNvSpPr>
          <p:nvPr/>
        </p:nvSpPr>
        <p:spPr bwMode="auto">
          <a:xfrm>
            <a:off x="5167313" y="5875338"/>
            <a:ext cx="3603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20" name="Line 32"/>
          <p:cNvSpPr>
            <a:spLocks noChangeShapeType="1"/>
          </p:cNvSpPr>
          <p:nvPr/>
        </p:nvSpPr>
        <p:spPr bwMode="auto">
          <a:xfrm rot="-5400000">
            <a:off x="5887243" y="5704682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21" name="Line 33"/>
          <p:cNvSpPr>
            <a:spLocks noChangeShapeType="1"/>
          </p:cNvSpPr>
          <p:nvPr/>
        </p:nvSpPr>
        <p:spPr bwMode="auto">
          <a:xfrm>
            <a:off x="6067425" y="5875338"/>
            <a:ext cx="7207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22" name="Line 34"/>
          <p:cNvSpPr>
            <a:spLocks noChangeShapeType="1"/>
          </p:cNvSpPr>
          <p:nvPr/>
        </p:nvSpPr>
        <p:spPr bwMode="auto">
          <a:xfrm rot="-5400000">
            <a:off x="6607968" y="5695157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27" name="Line 39"/>
          <p:cNvSpPr>
            <a:spLocks noChangeShapeType="1"/>
          </p:cNvSpPr>
          <p:nvPr/>
        </p:nvSpPr>
        <p:spPr bwMode="auto">
          <a:xfrm flipV="1">
            <a:off x="6967538" y="4435475"/>
            <a:ext cx="0" cy="2159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167313" y="4075113"/>
            <a:ext cx="3240087" cy="369887"/>
            <a:chOff x="3447" y="2387"/>
            <a:chExt cx="2041" cy="233"/>
          </a:xfrm>
        </p:grpSpPr>
        <p:sp>
          <p:nvSpPr>
            <p:cNvPr id="780329" name="Line 41"/>
            <p:cNvSpPr>
              <a:spLocks noChangeShapeType="1"/>
            </p:cNvSpPr>
            <p:nvPr/>
          </p:nvSpPr>
          <p:spPr bwMode="auto">
            <a:xfrm>
              <a:off x="3447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30" name="Line 42"/>
            <p:cNvSpPr>
              <a:spLocks noChangeShapeType="1"/>
            </p:cNvSpPr>
            <p:nvPr/>
          </p:nvSpPr>
          <p:spPr bwMode="auto">
            <a:xfrm rot="-5400000">
              <a:off x="3560" y="250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31" name="Line 43"/>
            <p:cNvSpPr>
              <a:spLocks noChangeShapeType="1"/>
            </p:cNvSpPr>
            <p:nvPr/>
          </p:nvSpPr>
          <p:spPr bwMode="auto">
            <a:xfrm>
              <a:off x="3674" y="2387"/>
              <a:ext cx="90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32" name="Line 44"/>
            <p:cNvSpPr>
              <a:spLocks noChangeShapeType="1"/>
            </p:cNvSpPr>
            <p:nvPr/>
          </p:nvSpPr>
          <p:spPr bwMode="auto">
            <a:xfrm rot="-5400000">
              <a:off x="4467" y="250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33" name="Line 45"/>
            <p:cNvSpPr>
              <a:spLocks noChangeShapeType="1"/>
            </p:cNvSpPr>
            <p:nvPr/>
          </p:nvSpPr>
          <p:spPr bwMode="auto">
            <a:xfrm>
              <a:off x="4581" y="2620"/>
              <a:ext cx="90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34" name="Line 46"/>
            <p:cNvSpPr>
              <a:spLocks noChangeShapeType="1"/>
            </p:cNvSpPr>
            <p:nvPr/>
          </p:nvSpPr>
          <p:spPr bwMode="auto">
            <a:xfrm rot="-5400000">
              <a:off x="5374" y="250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5167313" y="4794250"/>
            <a:ext cx="3241675" cy="361950"/>
            <a:chOff x="3447" y="2840"/>
            <a:chExt cx="2042" cy="228"/>
          </a:xfrm>
        </p:grpSpPr>
        <p:sp>
          <p:nvSpPr>
            <p:cNvPr id="780336" name="Line 48"/>
            <p:cNvSpPr>
              <a:spLocks noChangeShapeType="1"/>
            </p:cNvSpPr>
            <p:nvPr/>
          </p:nvSpPr>
          <p:spPr bwMode="auto">
            <a:xfrm>
              <a:off x="3447" y="3068"/>
              <a:ext cx="11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37" name="Line 49"/>
            <p:cNvSpPr>
              <a:spLocks noChangeShapeType="1"/>
            </p:cNvSpPr>
            <p:nvPr/>
          </p:nvSpPr>
          <p:spPr bwMode="auto">
            <a:xfrm rot="-5400000">
              <a:off x="3446" y="295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38" name="Line 50"/>
            <p:cNvSpPr>
              <a:spLocks noChangeShapeType="1"/>
            </p:cNvSpPr>
            <p:nvPr/>
          </p:nvSpPr>
          <p:spPr bwMode="auto">
            <a:xfrm>
              <a:off x="3560" y="2841"/>
              <a:ext cx="454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39" name="Line 51"/>
            <p:cNvSpPr>
              <a:spLocks noChangeShapeType="1"/>
            </p:cNvSpPr>
            <p:nvPr/>
          </p:nvSpPr>
          <p:spPr bwMode="auto">
            <a:xfrm rot="-5400000">
              <a:off x="3900" y="295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40" name="Line 52"/>
            <p:cNvSpPr>
              <a:spLocks noChangeShapeType="1"/>
            </p:cNvSpPr>
            <p:nvPr/>
          </p:nvSpPr>
          <p:spPr bwMode="auto">
            <a:xfrm>
              <a:off x="4014" y="3068"/>
              <a:ext cx="45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41" name="Line 53"/>
            <p:cNvSpPr>
              <a:spLocks noChangeShapeType="1"/>
            </p:cNvSpPr>
            <p:nvPr/>
          </p:nvSpPr>
          <p:spPr bwMode="auto">
            <a:xfrm rot="-5400000">
              <a:off x="4354" y="295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42" name="Line 54"/>
            <p:cNvSpPr>
              <a:spLocks noChangeShapeType="1"/>
            </p:cNvSpPr>
            <p:nvPr/>
          </p:nvSpPr>
          <p:spPr bwMode="auto">
            <a:xfrm>
              <a:off x="4468" y="2841"/>
              <a:ext cx="226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43" name="Line 55"/>
            <p:cNvSpPr>
              <a:spLocks noChangeShapeType="1"/>
            </p:cNvSpPr>
            <p:nvPr/>
          </p:nvSpPr>
          <p:spPr bwMode="auto">
            <a:xfrm rot="-5400000">
              <a:off x="4580" y="295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44" name="Line 56"/>
            <p:cNvSpPr>
              <a:spLocks noChangeShapeType="1"/>
            </p:cNvSpPr>
            <p:nvPr/>
          </p:nvSpPr>
          <p:spPr bwMode="auto">
            <a:xfrm flipV="1">
              <a:off x="4694" y="3067"/>
              <a:ext cx="228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45" name="Line 57"/>
            <p:cNvSpPr>
              <a:spLocks noChangeShapeType="1"/>
            </p:cNvSpPr>
            <p:nvPr/>
          </p:nvSpPr>
          <p:spPr bwMode="auto">
            <a:xfrm rot="-5400000">
              <a:off x="4808" y="295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46" name="Line 58"/>
            <p:cNvSpPr>
              <a:spLocks noChangeShapeType="1"/>
            </p:cNvSpPr>
            <p:nvPr/>
          </p:nvSpPr>
          <p:spPr bwMode="auto">
            <a:xfrm>
              <a:off x="4922" y="2840"/>
              <a:ext cx="226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47" name="Line 59"/>
            <p:cNvSpPr>
              <a:spLocks noChangeShapeType="1"/>
            </p:cNvSpPr>
            <p:nvPr/>
          </p:nvSpPr>
          <p:spPr bwMode="auto">
            <a:xfrm rot="-5400000">
              <a:off x="5034" y="295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  <p:sp>
          <p:nvSpPr>
            <p:cNvPr id="780348" name="Line 60"/>
            <p:cNvSpPr>
              <a:spLocks noChangeShapeType="1"/>
            </p:cNvSpPr>
            <p:nvPr/>
          </p:nvSpPr>
          <p:spPr bwMode="auto">
            <a:xfrm flipV="1">
              <a:off x="5148" y="3067"/>
              <a:ext cx="341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AU"/>
            </a:p>
          </p:txBody>
        </p:sp>
      </p:grpSp>
      <p:sp>
        <p:nvSpPr>
          <p:cNvPr id="780349" name="Rectangle 61"/>
          <p:cNvSpPr>
            <a:spLocks noChangeArrowheads="1"/>
          </p:cNvSpPr>
          <p:nvPr/>
        </p:nvSpPr>
        <p:spPr bwMode="auto">
          <a:xfrm>
            <a:off x="4267200" y="6235700"/>
            <a:ext cx="9398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Slave</a:t>
            </a:r>
          </a:p>
        </p:txBody>
      </p:sp>
      <p:sp>
        <p:nvSpPr>
          <p:cNvPr id="780351" name="Line 63"/>
          <p:cNvSpPr>
            <a:spLocks noChangeShapeType="1"/>
          </p:cNvSpPr>
          <p:nvPr/>
        </p:nvSpPr>
        <p:spPr bwMode="auto">
          <a:xfrm rot="-5400000">
            <a:off x="6788150" y="6415088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52" name="Line 64"/>
          <p:cNvSpPr>
            <a:spLocks noChangeShapeType="1"/>
          </p:cNvSpPr>
          <p:nvPr/>
        </p:nvSpPr>
        <p:spPr bwMode="auto">
          <a:xfrm>
            <a:off x="6967538" y="6235700"/>
            <a:ext cx="14414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53" name="AutoShape 65"/>
          <p:cNvSpPr>
            <a:spLocks noChangeArrowheads="1"/>
          </p:cNvSpPr>
          <p:nvPr/>
        </p:nvSpPr>
        <p:spPr bwMode="auto">
          <a:xfrm>
            <a:off x="487363" y="5154613"/>
            <a:ext cx="3421062" cy="900112"/>
          </a:xfrm>
          <a:prstGeom prst="wedgeRoundRectCallout">
            <a:avLst>
              <a:gd name="adj1" fmla="val 57889"/>
              <a:gd name="adj2" fmla="val 81218"/>
              <a:gd name="adj3" fmla="val 16667"/>
            </a:avLst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Looks like it is negative edge-triggered</a:t>
            </a:r>
          </a:p>
        </p:txBody>
      </p:sp>
      <p:sp>
        <p:nvSpPr>
          <p:cNvPr id="780354" name="Line 66"/>
          <p:cNvSpPr>
            <a:spLocks noChangeShapeType="1"/>
          </p:cNvSpPr>
          <p:nvPr/>
        </p:nvSpPr>
        <p:spPr bwMode="auto">
          <a:xfrm>
            <a:off x="5527675" y="3894138"/>
            <a:ext cx="14398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55" name="Line 67"/>
          <p:cNvSpPr>
            <a:spLocks noChangeShapeType="1"/>
          </p:cNvSpPr>
          <p:nvPr/>
        </p:nvSpPr>
        <p:spPr bwMode="auto">
          <a:xfrm>
            <a:off x="6967538" y="3894138"/>
            <a:ext cx="14398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80356" name="Rectangle 68"/>
          <p:cNvSpPr>
            <a:spLocks noChangeArrowheads="1"/>
          </p:cNvSpPr>
          <p:nvPr/>
        </p:nvSpPr>
        <p:spPr bwMode="auto">
          <a:xfrm>
            <a:off x="5707063" y="3590925"/>
            <a:ext cx="939800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b="1" i="1">
                <a:latin typeface="Times New Roman" pitchFamily="18" charset="0"/>
                <a:cs typeface="Times New Roman" pitchFamily="18" charset="0"/>
              </a:rPr>
              <a:t>Master</a:t>
            </a:r>
          </a:p>
        </p:txBody>
      </p:sp>
      <p:sp>
        <p:nvSpPr>
          <p:cNvPr id="780357" name="Rectangle 69"/>
          <p:cNvSpPr>
            <a:spLocks noChangeArrowheads="1"/>
          </p:cNvSpPr>
          <p:nvPr/>
        </p:nvSpPr>
        <p:spPr bwMode="auto">
          <a:xfrm>
            <a:off x="7146925" y="3590925"/>
            <a:ext cx="939800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b="1" i="1">
                <a:latin typeface="Times New Roman" pitchFamily="18" charset="0"/>
                <a:cs typeface="Times New Roman" pitchFamily="18" charset="0"/>
              </a:rPr>
              <a:t>Slave</a:t>
            </a:r>
          </a:p>
        </p:txBody>
      </p:sp>
      <p:sp>
        <p:nvSpPr>
          <p:cNvPr id="72" name="Content Placeholder 7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Master-Slave </a:t>
            </a:r>
            <a:r>
              <a:rPr lang="en-US" i="1" dirty="0" smtClean="0"/>
              <a:t>D</a:t>
            </a:r>
            <a:r>
              <a:rPr lang="en-US" dirty="0" smtClean="0"/>
              <a:t> Flip-Flop (negative edge triggered)</a:t>
            </a:r>
          </a:p>
          <a:p>
            <a:endParaRPr lang="en-AU" dirty="0"/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>
            <a:off x="5181489" y="6580631"/>
            <a:ext cx="3603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>
            <a:off x="5552485" y="6593995"/>
            <a:ext cx="146304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6940550" y="5518519"/>
            <a:ext cx="1620838" cy="1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endParaRPr lang="en-AU"/>
          </a:p>
        </p:txBody>
      </p:sp>
      <p:cxnSp>
        <p:nvCxnSpPr>
          <p:cNvPr id="76" name="Straight Connector 75"/>
          <p:cNvCxnSpPr/>
          <p:nvPr/>
        </p:nvCxnSpPr>
        <p:spPr>
          <a:xfrm>
            <a:off x="6794205" y="5507665"/>
            <a:ext cx="170121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114260" y="4061638"/>
            <a:ext cx="393405" cy="627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549462" y="3925612"/>
            <a:ext cx="1418897" cy="283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031421" y="4193628"/>
            <a:ext cx="1371600" cy="472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8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8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8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8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8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8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8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8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8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8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318" grpId="0" animBg="1"/>
      <p:bldP spid="780319" grpId="0" animBg="1"/>
      <p:bldP spid="780317" grpId="0" animBg="1"/>
      <p:bldP spid="780320" grpId="0" animBg="1"/>
      <p:bldP spid="780321" grpId="0" animBg="1"/>
      <p:bldP spid="780322" grpId="0" animBg="1"/>
      <p:bldP spid="780351" grpId="0" animBg="1"/>
      <p:bldP spid="780352" grpId="0" animBg="1"/>
      <p:bldP spid="780353" grpId="0" animBg="1"/>
      <p:bldP spid="780354" grpId="0" animBg="1"/>
      <p:bldP spid="780355" grpId="0" animBg="1"/>
      <p:bldP spid="780356" grpId="0"/>
      <p:bldP spid="780357" grpId="0"/>
      <p:bldP spid="70" grpId="0" animBg="1"/>
      <p:bldP spid="73" grpId="0" animBg="1"/>
      <p:bldP spid="74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Master-Slave Flip-Flops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circuit samples the </a:t>
            </a:r>
            <a:r>
              <a:rPr lang="en-AU" i="1" dirty="0" smtClean="0"/>
              <a:t>D</a:t>
            </a:r>
            <a:r>
              <a:rPr lang="en-AU" dirty="0" smtClean="0"/>
              <a:t> input and changes its output at the negative edge of the clock, </a:t>
            </a:r>
            <a:r>
              <a:rPr lang="en-AU" i="1" dirty="0" smtClean="0"/>
              <a:t>CLK</a:t>
            </a:r>
            <a:r>
              <a:rPr lang="en-AU" dirty="0" smtClean="0"/>
              <a:t>.</a:t>
            </a:r>
          </a:p>
          <a:p>
            <a:r>
              <a:rPr lang="en-AU" dirty="0" smtClean="0"/>
              <a:t>When the clock is 0, the output of the inverter is 1. The slave latch is enabled and its output </a:t>
            </a:r>
            <a:r>
              <a:rPr lang="en-AU" i="1" dirty="0" smtClean="0"/>
              <a:t>Q</a:t>
            </a:r>
            <a:r>
              <a:rPr lang="en-AU" dirty="0" smtClean="0"/>
              <a:t> is equal to the master output </a:t>
            </a:r>
            <a:r>
              <a:rPr lang="en-AU" i="1" dirty="0" smtClean="0"/>
              <a:t>Y</a:t>
            </a:r>
            <a:r>
              <a:rPr lang="en-AU" dirty="0" smtClean="0"/>
              <a:t>. The master latch is disabled (</a:t>
            </a:r>
            <a:r>
              <a:rPr lang="en-AU" i="1" dirty="0" smtClean="0"/>
              <a:t>CLK</a:t>
            </a:r>
            <a:r>
              <a:rPr lang="en-AU" dirty="0" smtClean="0"/>
              <a:t> = 0).</a:t>
            </a:r>
          </a:p>
          <a:p>
            <a:r>
              <a:rPr lang="en-AU" dirty="0" smtClean="0"/>
              <a:t>When the </a:t>
            </a:r>
            <a:r>
              <a:rPr lang="en-AU" i="1" dirty="0" smtClean="0"/>
              <a:t>CLK</a:t>
            </a:r>
            <a:r>
              <a:rPr lang="en-AU" dirty="0" smtClean="0"/>
              <a:t> changes to high, </a:t>
            </a:r>
            <a:r>
              <a:rPr lang="en-AU" i="1" dirty="0" smtClean="0"/>
              <a:t>D</a:t>
            </a:r>
            <a:r>
              <a:rPr lang="en-AU" dirty="0" smtClean="0"/>
              <a:t> input is transferred to the master latch. The slave remains disabled as long as </a:t>
            </a:r>
            <a:r>
              <a:rPr lang="en-AU" i="1" dirty="0" smtClean="0"/>
              <a:t>CLK</a:t>
            </a:r>
            <a:r>
              <a:rPr lang="en-AU" dirty="0" smtClean="0"/>
              <a:t> is low. Any change in the input changes </a:t>
            </a:r>
            <a:r>
              <a:rPr lang="en-AU" dirty="0" err="1" smtClean="0"/>
              <a:t>Y,but</a:t>
            </a:r>
            <a:r>
              <a:rPr lang="en-AU" dirty="0" smtClean="0"/>
              <a:t> not </a:t>
            </a:r>
            <a:r>
              <a:rPr lang="en-AU" i="1" dirty="0" smtClean="0"/>
              <a:t>Q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The output of the flip-flop can change when </a:t>
            </a:r>
            <a:r>
              <a:rPr lang="en-AU" i="1" dirty="0" smtClean="0"/>
              <a:t>CLK</a:t>
            </a:r>
            <a:r>
              <a:rPr lang="en-AU" dirty="0" smtClean="0"/>
              <a:t> makes a transition 1 → 0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Master Slave SR</a:t>
            </a:r>
            <a:r>
              <a:rPr lang="en-US" dirty="0" smtClean="0"/>
              <a:t> Flip-Flop (negative edge triggered)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AU" dirty="0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Master-Slave Flip-Flops</a:t>
            </a:r>
            <a:endParaRPr lang="en-US" dirty="0"/>
          </a:p>
        </p:txBody>
      </p:sp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3"/>
          <a:srcRect l="22416" t="44612" r="29722" b="11422"/>
          <a:stretch>
            <a:fillRect/>
          </a:stretch>
        </p:blipFill>
        <p:spPr bwMode="auto">
          <a:xfrm>
            <a:off x="1182414" y="2695903"/>
            <a:ext cx="6227379" cy="321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Master Slave JK</a:t>
            </a:r>
            <a:r>
              <a:rPr lang="en-US" dirty="0" smtClean="0"/>
              <a:t> Flip-Flop (negative edge triggered)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AU" dirty="0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Master-Slave Flip-Flops</a:t>
            </a:r>
            <a:endParaRPr lang="en-US" dirty="0"/>
          </a:p>
        </p:txBody>
      </p:sp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3"/>
          <a:srcRect l="25809" t="35560" r="16636" b="17888"/>
          <a:stretch>
            <a:fillRect/>
          </a:stretch>
        </p:blipFill>
        <p:spPr bwMode="auto">
          <a:xfrm>
            <a:off x="630621" y="2617086"/>
            <a:ext cx="7488621" cy="340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493172" y="2680148"/>
            <a:ext cx="3184635" cy="2822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87365" y="2648617"/>
            <a:ext cx="2885089" cy="28220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 Characteristic Tables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8513" y="1497013"/>
            <a:ext cx="1619250" cy="1439862"/>
            <a:chOff x="4467" y="913"/>
            <a:chExt cx="1020" cy="907"/>
          </a:xfrm>
        </p:grpSpPr>
        <p:sp>
          <p:nvSpPr>
            <p:cNvPr id="788484" name="Rectangle 4"/>
            <p:cNvSpPr>
              <a:spLocks noChangeArrowheads="1"/>
            </p:cNvSpPr>
            <p:nvPr/>
          </p:nvSpPr>
          <p:spPr bwMode="auto">
            <a:xfrm>
              <a:off x="4694" y="913"/>
              <a:ext cx="567" cy="907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485" name="Rectangle 5"/>
            <p:cNvSpPr>
              <a:spLocks noChangeArrowheads="1"/>
            </p:cNvSpPr>
            <p:nvPr/>
          </p:nvSpPr>
          <p:spPr bwMode="auto">
            <a:xfrm>
              <a:off x="4694" y="102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788486" name="Line 6"/>
            <p:cNvSpPr>
              <a:spLocks noChangeShapeType="1"/>
            </p:cNvSpPr>
            <p:nvPr/>
          </p:nvSpPr>
          <p:spPr bwMode="auto">
            <a:xfrm>
              <a:off x="4694" y="1480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487" name="Line 7"/>
            <p:cNvSpPr>
              <a:spLocks noChangeShapeType="1"/>
            </p:cNvSpPr>
            <p:nvPr/>
          </p:nvSpPr>
          <p:spPr bwMode="auto">
            <a:xfrm flipH="1">
              <a:off x="4694" y="1593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488" name="Line 8"/>
            <p:cNvSpPr>
              <a:spLocks noChangeShapeType="1"/>
            </p:cNvSpPr>
            <p:nvPr/>
          </p:nvSpPr>
          <p:spPr bwMode="auto">
            <a:xfrm flipH="1">
              <a:off x="4467" y="113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489" name="Line 9"/>
            <p:cNvSpPr>
              <a:spLocks noChangeShapeType="1"/>
            </p:cNvSpPr>
            <p:nvPr/>
          </p:nvSpPr>
          <p:spPr bwMode="auto">
            <a:xfrm flipH="1">
              <a:off x="4467" y="159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490" name="Line 10"/>
            <p:cNvSpPr>
              <a:spLocks noChangeShapeType="1"/>
            </p:cNvSpPr>
            <p:nvPr/>
          </p:nvSpPr>
          <p:spPr bwMode="auto">
            <a:xfrm flipH="1">
              <a:off x="5261" y="1139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491" name="Line 11"/>
            <p:cNvSpPr>
              <a:spLocks noChangeShapeType="1"/>
            </p:cNvSpPr>
            <p:nvPr/>
          </p:nvSpPr>
          <p:spPr bwMode="auto">
            <a:xfrm flipH="1">
              <a:off x="5261" y="1593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492" name="Rectangle 12"/>
            <p:cNvSpPr>
              <a:spLocks noChangeArrowheads="1"/>
            </p:cNvSpPr>
            <p:nvPr/>
          </p:nvSpPr>
          <p:spPr bwMode="auto">
            <a:xfrm>
              <a:off x="5034" y="102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88493" name="Oval 13"/>
            <p:cNvSpPr>
              <a:spLocks noChangeAspect="1" noChangeArrowheads="1"/>
            </p:cNvSpPr>
            <p:nvPr/>
          </p:nvSpPr>
          <p:spPr bwMode="auto">
            <a:xfrm>
              <a:off x="5261" y="1551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034" y="1492"/>
              <a:ext cx="227" cy="240"/>
              <a:chOff x="5034" y="1492"/>
              <a:chExt cx="227" cy="240"/>
            </a:xfrm>
          </p:grpSpPr>
          <p:sp>
            <p:nvSpPr>
              <p:cNvPr id="788495" name="Rectangle 15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88496" name="Line 16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</p:grpSp>
      <p:graphicFrame>
        <p:nvGraphicFramePr>
          <p:cNvPr id="788497" name="Group 17"/>
          <p:cNvGraphicFramePr>
            <a:graphicFrameLocks noGrp="1"/>
          </p:cNvGraphicFramePr>
          <p:nvPr/>
        </p:nvGraphicFramePr>
        <p:xfrm>
          <a:off x="3497263" y="1538288"/>
          <a:ext cx="1800225" cy="1219200"/>
        </p:xfrm>
        <a:graphic>
          <a:graphicData uri="http://schemas.openxmlformats.org/drawingml/2006/table">
            <a:tbl>
              <a:tblPr/>
              <a:tblGrid>
                <a:gridCol w="539750"/>
                <a:gridCol w="126047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511" name="Rectangle 31"/>
          <p:cNvSpPr>
            <a:spLocks noChangeArrowheads="1"/>
          </p:cNvSpPr>
          <p:nvPr/>
        </p:nvSpPr>
        <p:spPr bwMode="auto">
          <a:xfrm>
            <a:off x="5659438" y="1881188"/>
            <a:ext cx="1620837" cy="876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</a:p>
        </p:txBody>
      </p:sp>
      <p:graphicFrame>
        <p:nvGraphicFramePr>
          <p:cNvPr id="788512" name="Group 32"/>
          <p:cNvGraphicFramePr>
            <a:graphicFrameLocks noGrp="1"/>
          </p:cNvGraphicFramePr>
          <p:nvPr/>
        </p:nvGraphicFramePr>
        <p:xfrm>
          <a:off x="3317875" y="3117850"/>
          <a:ext cx="2160588" cy="2032000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108108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537" name="Rectangle 57"/>
          <p:cNvSpPr>
            <a:spLocks noChangeArrowheads="1"/>
          </p:cNvSpPr>
          <p:nvPr/>
        </p:nvSpPr>
        <p:spPr bwMode="auto">
          <a:xfrm>
            <a:off x="5659438" y="3397250"/>
            <a:ext cx="1620837" cy="1752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No change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Toggle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798513" y="3297241"/>
            <a:ext cx="1619250" cy="1620838"/>
            <a:chOff x="2653" y="3067"/>
            <a:chExt cx="1020" cy="1021"/>
          </a:xfrm>
        </p:grpSpPr>
        <p:sp>
          <p:nvSpPr>
            <p:cNvPr id="788539" name="Rectangle 59"/>
            <p:cNvSpPr>
              <a:spLocks noChangeArrowheads="1"/>
            </p:cNvSpPr>
            <p:nvPr/>
          </p:nvSpPr>
          <p:spPr bwMode="auto">
            <a:xfrm>
              <a:off x="2880" y="3067"/>
              <a:ext cx="567" cy="1021"/>
            </a:xfrm>
            <a:prstGeom prst="rect">
              <a:avLst/>
            </a:prstGeom>
            <a:solidFill>
              <a:srgbClr val="66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40" name="Rectangle 60"/>
            <p:cNvSpPr>
              <a:spLocks noChangeArrowheads="1"/>
            </p:cNvSpPr>
            <p:nvPr/>
          </p:nvSpPr>
          <p:spPr bwMode="auto">
            <a:xfrm>
              <a:off x="2880" y="3180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788541" name="Line 61"/>
            <p:cNvSpPr>
              <a:spLocks noChangeShapeType="1"/>
            </p:cNvSpPr>
            <p:nvPr/>
          </p:nvSpPr>
          <p:spPr bwMode="auto">
            <a:xfrm>
              <a:off x="2880" y="3466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42" name="Line 62"/>
            <p:cNvSpPr>
              <a:spLocks noChangeShapeType="1"/>
            </p:cNvSpPr>
            <p:nvPr/>
          </p:nvSpPr>
          <p:spPr bwMode="auto">
            <a:xfrm flipH="1">
              <a:off x="2880" y="3579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43" name="Line 63"/>
            <p:cNvSpPr>
              <a:spLocks noChangeShapeType="1"/>
            </p:cNvSpPr>
            <p:nvPr/>
          </p:nvSpPr>
          <p:spPr bwMode="auto">
            <a:xfrm flipH="1">
              <a:off x="2653" y="329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44" name="Line 64"/>
            <p:cNvSpPr>
              <a:spLocks noChangeShapeType="1"/>
            </p:cNvSpPr>
            <p:nvPr/>
          </p:nvSpPr>
          <p:spPr bwMode="auto">
            <a:xfrm flipH="1">
              <a:off x="2653" y="357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45" name="Line 65"/>
            <p:cNvSpPr>
              <a:spLocks noChangeShapeType="1"/>
            </p:cNvSpPr>
            <p:nvPr/>
          </p:nvSpPr>
          <p:spPr bwMode="auto">
            <a:xfrm flipH="1">
              <a:off x="3447" y="3293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46" name="Line 66"/>
            <p:cNvSpPr>
              <a:spLocks noChangeShapeType="1"/>
            </p:cNvSpPr>
            <p:nvPr/>
          </p:nvSpPr>
          <p:spPr bwMode="auto">
            <a:xfrm flipH="1">
              <a:off x="3447" y="3861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47" name="Rectangle 67"/>
            <p:cNvSpPr>
              <a:spLocks noChangeArrowheads="1"/>
            </p:cNvSpPr>
            <p:nvPr/>
          </p:nvSpPr>
          <p:spPr bwMode="auto">
            <a:xfrm>
              <a:off x="3220" y="3180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88548" name="Oval 68"/>
            <p:cNvSpPr>
              <a:spLocks noChangeAspect="1" noChangeArrowheads="1"/>
            </p:cNvSpPr>
            <p:nvPr/>
          </p:nvSpPr>
          <p:spPr bwMode="auto">
            <a:xfrm>
              <a:off x="3447" y="3819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3220" y="3760"/>
              <a:ext cx="227" cy="240"/>
              <a:chOff x="5034" y="1492"/>
              <a:chExt cx="227" cy="240"/>
            </a:xfrm>
          </p:grpSpPr>
          <p:sp>
            <p:nvSpPr>
              <p:cNvPr id="788550" name="Rectangle 70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88551" name="Line 71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788552" name="Line 72"/>
            <p:cNvSpPr>
              <a:spLocks noChangeShapeType="1"/>
            </p:cNvSpPr>
            <p:nvPr/>
          </p:nvSpPr>
          <p:spPr bwMode="auto">
            <a:xfrm flipH="1">
              <a:off x="2653" y="386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53" name="Rectangle 73"/>
            <p:cNvSpPr>
              <a:spLocks noChangeArrowheads="1"/>
            </p:cNvSpPr>
            <p:nvPr/>
          </p:nvSpPr>
          <p:spPr bwMode="auto">
            <a:xfrm>
              <a:off x="2880" y="3767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798513" y="5278438"/>
            <a:ext cx="1619250" cy="1439862"/>
            <a:chOff x="4467" y="913"/>
            <a:chExt cx="1020" cy="907"/>
          </a:xfrm>
        </p:grpSpPr>
        <p:sp>
          <p:nvSpPr>
            <p:cNvPr id="788555" name="Rectangle 75"/>
            <p:cNvSpPr>
              <a:spLocks noChangeArrowheads="1"/>
            </p:cNvSpPr>
            <p:nvPr/>
          </p:nvSpPr>
          <p:spPr bwMode="auto">
            <a:xfrm>
              <a:off x="4694" y="913"/>
              <a:ext cx="567" cy="907"/>
            </a:xfrm>
            <a:prstGeom prst="rect">
              <a:avLst/>
            </a:prstGeom>
            <a:solidFill>
              <a:srgbClr val="66FF3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56" name="Rectangle 76"/>
            <p:cNvSpPr>
              <a:spLocks noChangeArrowheads="1"/>
            </p:cNvSpPr>
            <p:nvPr/>
          </p:nvSpPr>
          <p:spPr bwMode="auto">
            <a:xfrm>
              <a:off x="4694" y="102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788557" name="Line 77"/>
            <p:cNvSpPr>
              <a:spLocks noChangeShapeType="1"/>
            </p:cNvSpPr>
            <p:nvPr/>
          </p:nvSpPr>
          <p:spPr bwMode="auto">
            <a:xfrm>
              <a:off x="4694" y="1480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58" name="Line 78"/>
            <p:cNvSpPr>
              <a:spLocks noChangeShapeType="1"/>
            </p:cNvSpPr>
            <p:nvPr/>
          </p:nvSpPr>
          <p:spPr bwMode="auto">
            <a:xfrm flipH="1">
              <a:off x="4694" y="1593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59" name="Line 79"/>
            <p:cNvSpPr>
              <a:spLocks noChangeShapeType="1"/>
            </p:cNvSpPr>
            <p:nvPr/>
          </p:nvSpPr>
          <p:spPr bwMode="auto">
            <a:xfrm flipH="1">
              <a:off x="4467" y="113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60" name="Line 80"/>
            <p:cNvSpPr>
              <a:spLocks noChangeShapeType="1"/>
            </p:cNvSpPr>
            <p:nvPr/>
          </p:nvSpPr>
          <p:spPr bwMode="auto">
            <a:xfrm flipH="1">
              <a:off x="4467" y="159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61" name="Line 81"/>
            <p:cNvSpPr>
              <a:spLocks noChangeShapeType="1"/>
            </p:cNvSpPr>
            <p:nvPr/>
          </p:nvSpPr>
          <p:spPr bwMode="auto">
            <a:xfrm flipH="1">
              <a:off x="5261" y="1139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62" name="Line 82"/>
            <p:cNvSpPr>
              <a:spLocks noChangeShapeType="1"/>
            </p:cNvSpPr>
            <p:nvPr/>
          </p:nvSpPr>
          <p:spPr bwMode="auto">
            <a:xfrm flipH="1">
              <a:off x="5261" y="1593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88563" name="Rectangle 83"/>
            <p:cNvSpPr>
              <a:spLocks noChangeArrowheads="1"/>
            </p:cNvSpPr>
            <p:nvPr/>
          </p:nvSpPr>
          <p:spPr bwMode="auto">
            <a:xfrm>
              <a:off x="5034" y="102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88564" name="Oval 84"/>
            <p:cNvSpPr>
              <a:spLocks noChangeAspect="1" noChangeArrowheads="1"/>
            </p:cNvSpPr>
            <p:nvPr/>
          </p:nvSpPr>
          <p:spPr bwMode="auto">
            <a:xfrm>
              <a:off x="5261" y="1551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5034" y="1492"/>
              <a:ext cx="227" cy="240"/>
              <a:chOff x="5034" y="1492"/>
              <a:chExt cx="227" cy="240"/>
            </a:xfrm>
          </p:grpSpPr>
          <p:sp>
            <p:nvSpPr>
              <p:cNvPr id="788566" name="Rectangle 86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88567" name="Line 87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</p:grpSp>
      <p:graphicFrame>
        <p:nvGraphicFramePr>
          <p:cNvPr id="788568" name="Group 88"/>
          <p:cNvGraphicFramePr>
            <a:graphicFrameLocks noGrp="1"/>
          </p:cNvGraphicFramePr>
          <p:nvPr/>
        </p:nvGraphicFramePr>
        <p:xfrm>
          <a:off x="3497263" y="5499100"/>
          <a:ext cx="1800225" cy="1219200"/>
        </p:xfrm>
        <a:graphic>
          <a:graphicData uri="http://schemas.openxmlformats.org/drawingml/2006/table">
            <a:tbl>
              <a:tblPr/>
              <a:tblGrid>
                <a:gridCol w="539750"/>
                <a:gridCol w="126047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582" name="Rectangle 102"/>
          <p:cNvSpPr>
            <a:spLocks noChangeArrowheads="1"/>
          </p:cNvSpPr>
          <p:nvPr/>
        </p:nvSpPr>
        <p:spPr bwMode="auto">
          <a:xfrm>
            <a:off x="5659438" y="5842000"/>
            <a:ext cx="1620837" cy="876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change</a:t>
            </a:r>
            <a:endParaRPr lang="en-US" sz="24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Toggle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 Characteristic Equations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8513" y="1477963"/>
            <a:ext cx="1619250" cy="1439862"/>
            <a:chOff x="4467" y="913"/>
            <a:chExt cx="1020" cy="907"/>
          </a:xfrm>
        </p:grpSpPr>
        <p:sp>
          <p:nvSpPr>
            <p:cNvPr id="790532" name="Rectangle 4"/>
            <p:cNvSpPr>
              <a:spLocks noChangeArrowheads="1"/>
            </p:cNvSpPr>
            <p:nvPr/>
          </p:nvSpPr>
          <p:spPr bwMode="auto">
            <a:xfrm>
              <a:off x="4694" y="913"/>
              <a:ext cx="567" cy="907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33" name="Rectangle 5"/>
            <p:cNvSpPr>
              <a:spLocks noChangeArrowheads="1"/>
            </p:cNvSpPr>
            <p:nvPr/>
          </p:nvSpPr>
          <p:spPr bwMode="auto">
            <a:xfrm>
              <a:off x="4694" y="102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790534" name="Line 6"/>
            <p:cNvSpPr>
              <a:spLocks noChangeShapeType="1"/>
            </p:cNvSpPr>
            <p:nvPr/>
          </p:nvSpPr>
          <p:spPr bwMode="auto">
            <a:xfrm>
              <a:off x="4694" y="1480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35" name="Line 7"/>
            <p:cNvSpPr>
              <a:spLocks noChangeShapeType="1"/>
            </p:cNvSpPr>
            <p:nvPr/>
          </p:nvSpPr>
          <p:spPr bwMode="auto">
            <a:xfrm flipH="1">
              <a:off x="4694" y="1593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36" name="Line 8"/>
            <p:cNvSpPr>
              <a:spLocks noChangeShapeType="1"/>
            </p:cNvSpPr>
            <p:nvPr/>
          </p:nvSpPr>
          <p:spPr bwMode="auto">
            <a:xfrm flipH="1">
              <a:off x="4467" y="113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37" name="Line 9"/>
            <p:cNvSpPr>
              <a:spLocks noChangeShapeType="1"/>
            </p:cNvSpPr>
            <p:nvPr/>
          </p:nvSpPr>
          <p:spPr bwMode="auto">
            <a:xfrm flipH="1">
              <a:off x="4467" y="159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38" name="Line 10"/>
            <p:cNvSpPr>
              <a:spLocks noChangeShapeType="1"/>
            </p:cNvSpPr>
            <p:nvPr/>
          </p:nvSpPr>
          <p:spPr bwMode="auto">
            <a:xfrm flipH="1">
              <a:off x="5261" y="1139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39" name="Line 11"/>
            <p:cNvSpPr>
              <a:spLocks noChangeShapeType="1"/>
            </p:cNvSpPr>
            <p:nvPr/>
          </p:nvSpPr>
          <p:spPr bwMode="auto">
            <a:xfrm flipH="1">
              <a:off x="5261" y="1593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40" name="Rectangle 12"/>
            <p:cNvSpPr>
              <a:spLocks noChangeArrowheads="1"/>
            </p:cNvSpPr>
            <p:nvPr/>
          </p:nvSpPr>
          <p:spPr bwMode="auto">
            <a:xfrm>
              <a:off x="5034" y="102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90541" name="Oval 13"/>
            <p:cNvSpPr>
              <a:spLocks noChangeAspect="1" noChangeArrowheads="1"/>
            </p:cNvSpPr>
            <p:nvPr/>
          </p:nvSpPr>
          <p:spPr bwMode="auto">
            <a:xfrm>
              <a:off x="5261" y="1551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034" y="1492"/>
              <a:ext cx="227" cy="240"/>
              <a:chOff x="5034" y="1492"/>
              <a:chExt cx="227" cy="240"/>
            </a:xfrm>
          </p:grpSpPr>
          <p:sp>
            <p:nvSpPr>
              <p:cNvPr id="790543" name="Rectangle 15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90544" name="Line 16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</p:grpSp>
      <p:graphicFrame>
        <p:nvGraphicFramePr>
          <p:cNvPr id="790545" name="Group 17"/>
          <p:cNvGraphicFramePr>
            <a:graphicFrameLocks noGrp="1"/>
          </p:cNvGraphicFramePr>
          <p:nvPr/>
        </p:nvGraphicFramePr>
        <p:xfrm>
          <a:off x="3497263" y="1519238"/>
          <a:ext cx="1800225" cy="1219200"/>
        </p:xfrm>
        <a:graphic>
          <a:graphicData uri="http://schemas.openxmlformats.org/drawingml/2006/table">
            <a:tbl>
              <a:tblPr/>
              <a:tblGrid>
                <a:gridCol w="539750"/>
                <a:gridCol w="126047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559" name="Rectangle 31"/>
          <p:cNvSpPr>
            <a:spLocks noChangeArrowheads="1"/>
          </p:cNvSpPr>
          <p:nvPr/>
        </p:nvSpPr>
        <p:spPr bwMode="auto">
          <a:xfrm>
            <a:off x="5838825" y="2017713"/>
            <a:ext cx="1620838" cy="438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+1) </a:t>
            </a: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790560" name="Group 32"/>
          <p:cNvGraphicFramePr>
            <a:graphicFrameLocks noGrp="1"/>
          </p:cNvGraphicFramePr>
          <p:nvPr/>
        </p:nvGraphicFramePr>
        <p:xfrm>
          <a:off x="3317875" y="3098800"/>
          <a:ext cx="2160588" cy="2032000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108108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585" name="Rectangle 57"/>
          <p:cNvSpPr>
            <a:spLocks noChangeArrowheads="1"/>
          </p:cNvSpPr>
          <p:nvPr/>
        </p:nvSpPr>
        <p:spPr bwMode="auto">
          <a:xfrm>
            <a:off x="5838825" y="3817938"/>
            <a:ext cx="2520950" cy="438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+1) </a:t>
            </a: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JQ’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K’Q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798513" y="3278188"/>
            <a:ext cx="1619250" cy="1620837"/>
            <a:chOff x="2653" y="3067"/>
            <a:chExt cx="1020" cy="1021"/>
          </a:xfrm>
        </p:grpSpPr>
        <p:sp>
          <p:nvSpPr>
            <p:cNvPr id="790587" name="Rectangle 59"/>
            <p:cNvSpPr>
              <a:spLocks noChangeArrowheads="1"/>
            </p:cNvSpPr>
            <p:nvPr/>
          </p:nvSpPr>
          <p:spPr bwMode="auto">
            <a:xfrm>
              <a:off x="2880" y="3067"/>
              <a:ext cx="567" cy="1021"/>
            </a:xfrm>
            <a:prstGeom prst="rect">
              <a:avLst/>
            </a:prstGeom>
            <a:solidFill>
              <a:srgbClr val="66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88" name="Rectangle 60"/>
            <p:cNvSpPr>
              <a:spLocks noChangeArrowheads="1"/>
            </p:cNvSpPr>
            <p:nvPr/>
          </p:nvSpPr>
          <p:spPr bwMode="auto">
            <a:xfrm>
              <a:off x="2880" y="3180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790589" name="Line 61"/>
            <p:cNvSpPr>
              <a:spLocks noChangeShapeType="1"/>
            </p:cNvSpPr>
            <p:nvPr/>
          </p:nvSpPr>
          <p:spPr bwMode="auto">
            <a:xfrm>
              <a:off x="2880" y="3466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90" name="Line 62"/>
            <p:cNvSpPr>
              <a:spLocks noChangeShapeType="1"/>
            </p:cNvSpPr>
            <p:nvPr/>
          </p:nvSpPr>
          <p:spPr bwMode="auto">
            <a:xfrm flipH="1">
              <a:off x="2880" y="3579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91" name="Line 63"/>
            <p:cNvSpPr>
              <a:spLocks noChangeShapeType="1"/>
            </p:cNvSpPr>
            <p:nvPr/>
          </p:nvSpPr>
          <p:spPr bwMode="auto">
            <a:xfrm flipH="1">
              <a:off x="2653" y="329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92" name="Line 64"/>
            <p:cNvSpPr>
              <a:spLocks noChangeShapeType="1"/>
            </p:cNvSpPr>
            <p:nvPr/>
          </p:nvSpPr>
          <p:spPr bwMode="auto">
            <a:xfrm flipH="1">
              <a:off x="2653" y="357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93" name="Line 65"/>
            <p:cNvSpPr>
              <a:spLocks noChangeShapeType="1"/>
            </p:cNvSpPr>
            <p:nvPr/>
          </p:nvSpPr>
          <p:spPr bwMode="auto">
            <a:xfrm flipH="1">
              <a:off x="3447" y="3293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94" name="Line 66"/>
            <p:cNvSpPr>
              <a:spLocks noChangeShapeType="1"/>
            </p:cNvSpPr>
            <p:nvPr/>
          </p:nvSpPr>
          <p:spPr bwMode="auto">
            <a:xfrm flipH="1">
              <a:off x="3447" y="3861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595" name="Rectangle 67"/>
            <p:cNvSpPr>
              <a:spLocks noChangeArrowheads="1"/>
            </p:cNvSpPr>
            <p:nvPr/>
          </p:nvSpPr>
          <p:spPr bwMode="auto">
            <a:xfrm>
              <a:off x="3220" y="3180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90596" name="Oval 68"/>
            <p:cNvSpPr>
              <a:spLocks noChangeAspect="1" noChangeArrowheads="1"/>
            </p:cNvSpPr>
            <p:nvPr/>
          </p:nvSpPr>
          <p:spPr bwMode="auto">
            <a:xfrm>
              <a:off x="3447" y="3819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3220" y="3760"/>
              <a:ext cx="227" cy="240"/>
              <a:chOff x="5034" y="1492"/>
              <a:chExt cx="227" cy="240"/>
            </a:xfrm>
          </p:grpSpPr>
          <p:sp>
            <p:nvSpPr>
              <p:cNvPr id="790598" name="Rectangle 70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90599" name="Line 71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790600" name="Line 72"/>
            <p:cNvSpPr>
              <a:spLocks noChangeShapeType="1"/>
            </p:cNvSpPr>
            <p:nvPr/>
          </p:nvSpPr>
          <p:spPr bwMode="auto">
            <a:xfrm flipH="1">
              <a:off x="2653" y="386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601" name="Rectangle 73"/>
            <p:cNvSpPr>
              <a:spLocks noChangeArrowheads="1"/>
            </p:cNvSpPr>
            <p:nvPr/>
          </p:nvSpPr>
          <p:spPr bwMode="auto">
            <a:xfrm>
              <a:off x="2880" y="3767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798513" y="5259388"/>
            <a:ext cx="1619250" cy="1439862"/>
            <a:chOff x="4467" y="913"/>
            <a:chExt cx="1020" cy="907"/>
          </a:xfrm>
        </p:grpSpPr>
        <p:sp>
          <p:nvSpPr>
            <p:cNvPr id="790603" name="Rectangle 75"/>
            <p:cNvSpPr>
              <a:spLocks noChangeArrowheads="1"/>
            </p:cNvSpPr>
            <p:nvPr/>
          </p:nvSpPr>
          <p:spPr bwMode="auto">
            <a:xfrm>
              <a:off x="4694" y="913"/>
              <a:ext cx="567" cy="907"/>
            </a:xfrm>
            <a:prstGeom prst="rect">
              <a:avLst/>
            </a:prstGeom>
            <a:solidFill>
              <a:srgbClr val="66FF3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604" name="Rectangle 76"/>
            <p:cNvSpPr>
              <a:spLocks noChangeArrowheads="1"/>
            </p:cNvSpPr>
            <p:nvPr/>
          </p:nvSpPr>
          <p:spPr bwMode="auto">
            <a:xfrm>
              <a:off x="4694" y="102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790605" name="Line 77"/>
            <p:cNvSpPr>
              <a:spLocks noChangeShapeType="1"/>
            </p:cNvSpPr>
            <p:nvPr/>
          </p:nvSpPr>
          <p:spPr bwMode="auto">
            <a:xfrm>
              <a:off x="4694" y="1480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606" name="Line 78"/>
            <p:cNvSpPr>
              <a:spLocks noChangeShapeType="1"/>
            </p:cNvSpPr>
            <p:nvPr/>
          </p:nvSpPr>
          <p:spPr bwMode="auto">
            <a:xfrm flipH="1">
              <a:off x="4694" y="1593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607" name="Line 79"/>
            <p:cNvSpPr>
              <a:spLocks noChangeShapeType="1"/>
            </p:cNvSpPr>
            <p:nvPr/>
          </p:nvSpPr>
          <p:spPr bwMode="auto">
            <a:xfrm flipH="1">
              <a:off x="4467" y="113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608" name="Line 80"/>
            <p:cNvSpPr>
              <a:spLocks noChangeShapeType="1"/>
            </p:cNvSpPr>
            <p:nvPr/>
          </p:nvSpPr>
          <p:spPr bwMode="auto">
            <a:xfrm flipH="1">
              <a:off x="4467" y="159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609" name="Line 81"/>
            <p:cNvSpPr>
              <a:spLocks noChangeShapeType="1"/>
            </p:cNvSpPr>
            <p:nvPr/>
          </p:nvSpPr>
          <p:spPr bwMode="auto">
            <a:xfrm flipH="1">
              <a:off x="5261" y="1139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610" name="Line 82"/>
            <p:cNvSpPr>
              <a:spLocks noChangeShapeType="1"/>
            </p:cNvSpPr>
            <p:nvPr/>
          </p:nvSpPr>
          <p:spPr bwMode="auto">
            <a:xfrm flipH="1">
              <a:off x="5261" y="1593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90611" name="Rectangle 83"/>
            <p:cNvSpPr>
              <a:spLocks noChangeArrowheads="1"/>
            </p:cNvSpPr>
            <p:nvPr/>
          </p:nvSpPr>
          <p:spPr bwMode="auto">
            <a:xfrm>
              <a:off x="5034" y="102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90612" name="Oval 84"/>
            <p:cNvSpPr>
              <a:spLocks noChangeAspect="1" noChangeArrowheads="1"/>
            </p:cNvSpPr>
            <p:nvPr/>
          </p:nvSpPr>
          <p:spPr bwMode="auto">
            <a:xfrm>
              <a:off x="5261" y="1551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5034" y="1492"/>
              <a:ext cx="227" cy="240"/>
              <a:chOff x="5034" y="1492"/>
              <a:chExt cx="227" cy="240"/>
            </a:xfrm>
          </p:grpSpPr>
          <p:sp>
            <p:nvSpPr>
              <p:cNvPr id="790614" name="Rectangle 86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790615" name="Line 87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</p:grpSp>
      <p:graphicFrame>
        <p:nvGraphicFramePr>
          <p:cNvPr id="790616" name="Group 88"/>
          <p:cNvGraphicFramePr>
            <a:graphicFrameLocks noGrp="1"/>
          </p:cNvGraphicFramePr>
          <p:nvPr/>
        </p:nvGraphicFramePr>
        <p:xfrm>
          <a:off x="3497263" y="5480050"/>
          <a:ext cx="1800225" cy="1219200"/>
        </p:xfrm>
        <a:graphic>
          <a:graphicData uri="http://schemas.openxmlformats.org/drawingml/2006/table">
            <a:tbl>
              <a:tblPr/>
              <a:tblGrid>
                <a:gridCol w="539750"/>
                <a:gridCol w="126047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630" name="Rectangle 102"/>
          <p:cNvSpPr>
            <a:spLocks noChangeArrowheads="1"/>
          </p:cNvSpPr>
          <p:nvPr/>
        </p:nvSpPr>
        <p:spPr bwMode="auto">
          <a:xfrm>
            <a:off x="5838825" y="5978525"/>
            <a:ext cx="2339975" cy="438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+1) </a:t>
            </a: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Asynchronous Reset</a:t>
            </a:r>
          </a:p>
          <a:p>
            <a:endParaRPr lang="en-AU" dirty="0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 with Direct Inputs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3288" y="2528888"/>
            <a:ext cx="2767012" cy="2319337"/>
            <a:chOff x="569" y="1593"/>
            <a:chExt cx="1743" cy="1461"/>
          </a:xfrm>
        </p:grpSpPr>
        <p:sp>
          <p:nvSpPr>
            <p:cNvPr id="804869" name="Line 5"/>
            <p:cNvSpPr>
              <a:spLocks noChangeShapeType="1"/>
            </p:cNvSpPr>
            <p:nvPr/>
          </p:nvSpPr>
          <p:spPr bwMode="auto">
            <a:xfrm flipH="1" flipV="1">
              <a:off x="1786" y="2727"/>
              <a:ext cx="0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04870" name="Rectangle 6"/>
            <p:cNvSpPr>
              <a:spLocks noChangeArrowheads="1"/>
            </p:cNvSpPr>
            <p:nvPr/>
          </p:nvSpPr>
          <p:spPr bwMode="auto">
            <a:xfrm>
              <a:off x="1519" y="1593"/>
              <a:ext cx="567" cy="1134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04871" name="Rectangle 7"/>
            <p:cNvSpPr>
              <a:spLocks noChangeArrowheads="1"/>
            </p:cNvSpPr>
            <p:nvPr/>
          </p:nvSpPr>
          <p:spPr bwMode="auto">
            <a:xfrm>
              <a:off x="1519" y="170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804872" name="Line 8"/>
            <p:cNvSpPr>
              <a:spLocks noChangeShapeType="1"/>
            </p:cNvSpPr>
            <p:nvPr/>
          </p:nvSpPr>
          <p:spPr bwMode="auto">
            <a:xfrm>
              <a:off x="1519" y="2160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04873" name="Line 9"/>
            <p:cNvSpPr>
              <a:spLocks noChangeShapeType="1"/>
            </p:cNvSpPr>
            <p:nvPr/>
          </p:nvSpPr>
          <p:spPr bwMode="auto">
            <a:xfrm flipH="1">
              <a:off x="1519" y="2273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04874" name="Line 10"/>
            <p:cNvSpPr>
              <a:spLocks noChangeShapeType="1"/>
            </p:cNvSpPr>
            <p:nvPr/>
          </p:nvSpPr>
          <p:spPr bwMode="auto">
            <a:xfrm flipH="1">
              <a:off x="1292" y="181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04875" name="Line 11"/>
            <p:cNvSpPr>
              <a:spLocks noChangeShapeType="1"/>
            </p:cNvSpPr>
            <p:nvPr/>
          </p:nvSpPr>
          <p:spPr bwMode="auto">
            <a:xfrm flipH="1">
              <a:off x="1292" y="227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04876" name="Line 12"/>
            <p:cNvSpPr>
              <a:spLocks noChangeShapeType="1"/>
            </p:cNvSpPr>
            <p:nvPr/>
          </p:nvSpPr>
          <p:spPr bwMode="auto">
            <a:xfrm flipH="1">
              <a:off x="2086" y="1819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04877" name="Line 13"/>
            <p:cNvSpPr>
              <a:spLocks noChangeShapeType="1"/>
            </p:cNvSpPr>
            <p:nvPr/>
          </p:nvSpPr>
          <p:spPr bwMode="auto">
            <a:xfrm flipH="1">
              <a:off x="2086" y="2273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04878" name="Rectangle 14"/>
            <p:cNvSpPr>
              <a:spLocks noChangeArrowheads="1"/>
            </p:cNvSpPr>
            <p:nvPr/>
          </p:nvSpPr>
          <p:spPr bwMode="auto">
            <a:xfrm>
              <a:off x="1859" y="170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804879" name="Oval 15"/>
            <p:cNvSpPr>
              <a:spLocks noChangeAspect="1" noChangeArrowheads="1"/>
            </p:cNvSpPr>
            <p:nvPr/>
          </p:nvSpPr>
          <p:spPr bwMode="auto">
            <a:xfrm>
              <a:off x="2086" y="2231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859" y="2172"/>
              <a:ext cx="227" cy="240"/>
              <a:chOff x="5034" y="1492"/>
              <a:chExt cx="227" cy="240"/>
            </a:xfrm>
          </p:grpSpPr>
          <p:sp>
            <p:nvSpPr>
              <p:cNvPr id="804881" name="Rectangle 17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2400" b="1" i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804882" name="Line 18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endParaRPr lang="en-AU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804883" name="Oval 19"/>
            <p:cNvSpPr>
              <a:spLocks noChangeAspect="1" noChangeArrowheads="1"/>
            </p:cNvSpPr>
            <p:nvPr/>
          </p:nvSpPr>
          <p:spPr bwMode="auto">
            <a:xfrm>
              <a:off x="1746" y="2727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689" y="2500"/>
              <a:ext cx="226" cy="240"/>
              <a:chOff x="5034" y="1492"/>
              <a:chExt cx="227" cy="240"/>
            </a:xfrm>
          </p:grpSpPr>
          <p:sp>
            <p:nvSpPr>
              <p:cNvPr id="804885" name="Rectangle 21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804886" name="Line 22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804887" name="Line 23"/>
            <p:cNvSpPr>
              <a:spLocks noChangeShapeType="1"/>
            </p:cNvSpPr>
            <p:nvPr/>
          </p:nvSpPr>
          <p:spPr bwMode="auto">
            <a:xfrm flipH="1">
              <a:off x="1292" y="2954"/>
              <a:ext cx="49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569" y="2840"/>
              <a:ext cx="449" cy="214"/>
              <a:chOff x="569" y="2500"/>
              <a:chExt cx="449" cy="214"/>
            </a:xfrm>
          </p:grpSpPr>
          <p:sp>
            <p:nvSpPr>
              <p:cNvPr id="804889" name="Rectangle 25"/>
              <p:cNvSpPr>
                <a:spLocks noChangeArrowheads="1"/>
              </p:cNvSpPr>
              <p:nvPr/>
            </p:nvSpPr>
            <p:spPr bwMode="auto">
              <a:xfrm>
                <a:off x="569" y="2507"/>
                <a:ext cx="426" cy="20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 i="1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Reset</a:t>
                </a:r>
              </a:p>
            </p:txBody>
          </p:sp>
          <p:sp>
            <p:nvSpPr>
              <p:cNvPr id="804890" name="Line 26"/>
              <p:cNvSpPr>
                <a:spLocks noChangeShapeType="1"/>
              </p:cNvSpPr>
              <p:nvPr/>
            </p:nvSpPr>
            <p:spPr bwMode="auto">
              <a:xfrm flipH="1">
                <a:off x="612" y="2500"/>
                <a:ext cx="40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</p:grpSp>
      <p:graphicFrame>
        <p:nvGraphicFramePr>
          <p:cNvPr id="804891" name="Group 27"/>
          <p:cNvGraphicFramePr>
            <a:graphicFrameLocks noGrp="1"/>
          </p:cNvGraphicFramePr>
          <p:nvPr/>
        </p:nvGraphicFramePr>
        <p:xfrm>
          <a:off x="4932363" y="2528888"/>
          <a:ext cx="3060700" cy="1800226"/>
        </p:xfrm>
        <a:graphic>
          <a:graphicData uri="http://schemas.openxmlformats.org/drawingml/2006/table">
            <a:tbl>
              <a:tblPr/>
              <a:tblGrid>
                <a:gridCol w="611187"/>
                <a:gridCol w="611188"/>
                <a:gridCol w="757237"/>
                <a:gridCol w="1081088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R’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Asynchronous Reset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Connect the Reset </a:t>
            </a:r>
          </a:p>
          <a:p>
            <a:pPr>
              <a:buNone/>
            </a:pPr>
            <a:r>
              <a:rPr lang="en-US" dirty="0" smtClean="0"/>
              <a:t>Input such that </a:t>
            </a:r>
          </a:p>
          <a:p>
            <a:pPr>
              <a:buNone/>
            </a:pPr>
            <a:r>
              <a:rPr lang="en-US" dirty="0" smtClean="0"/>
              <a:t>Reset=0 will</a:t>
            </a:r>
          </a:p>
          <a:p>
            <a:pPr>
              <a:buNone/>
            </a:pPr>
            <a:r>
              <a:rPr lang="en-US" dirty="0" smtClean="0"/>
              <a:t>immediately make</a:t>
            </a:r>
          </a:p>
          <a:p>
            <a:pPr>
              <a:buNone/>
            </a:pPr>
            <a:r>
              <a:rPr lang="en-US" dirty="0" smtClean="0"/>
              <a:t>Q=0 (Reset state) </a:t>
            </a:r>
          </a:p>
          <a:p>
            <a:endParaRPr lang="en-AU" dirty="0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 </a:t>
            </a:r>
            <a:r>
              <a:rPr lang="en-US" dirty="0"/>
              <a:t>Inputs</a:t>
            </a:r>
          </a:p>
        </p:txBody>
      </p:sp>
      <p:pic>
        <p:nvPicPr>
          <p:cNvPr id="29" name="Picture 2" descr="C:\jobs\Marries\ch05\tiff\AACFLQI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3557" y="475233"/>
            <a:ext cx="4517477" cy="60097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25162" y="3689131"/>
            <a:ext cx="220717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7893" y="3147848"/>
            <a:ext cx="220717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7892" y="1255987"/>
            <a:ext cx="220717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7037" y="2370084"/>
            <a:ext cx="220717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7013" y="2333292"/>
            <a:ext cx="220717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9533" y="1513491"/>
            <a:ext cx="220717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35465" y="1261242"/>
            <a:ext cx="220717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995" y="1529256"/>
            <a:ext cx="220717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9465" y="3105808"/>
            <a:ext cx="220717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Asynchronous Preset and Clear</a:t>
            </a:r>
          </a:p>
          <a:p>
            <a:endParaRPr lang="en-AU" dirty="0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 with Direct Inputs</a:t>
            </a:r>
          </a:p>
        </p:txBody>
      </p:sp>
      <p:graphicFrame>
        <p:nvGraphicFramePr>
          <p:cNvPr id="811012" name="Group 4"/>
          <p:cNvGraphicFramePr>
            <a:graphicFrameLocks noGrp="1"/>
          </p:cNvGraphicFramePr>
          <p:nvPr/>
        </p:nvGraphicFramePr>
        <p:xfrm>
          <a:off x="4751388" y="2528888"/>
          <a:ext cx="3852862" cy="2251076"/>
        </p:xfrm>
        <a:graphic>
          <a:graphicData uri="http://schemas.openxmlformats.org/drawingml/2006/table">
            <a:tbl>
              <a:tblPr/>
              <a:tblGrid>
                <a:gridCol w="641350"/>
                <a:gridCol w="800100"/>
                <a:gridCol w="482600"/>
                <a:gridCol w="793750"/>
                <a:gridCol w="1135062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PR’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CLR’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150938" y="2009775"/>
            <a:ext cx="2519362" cy="3260725"/>
            <a:chOff x="725" y="1026"/>
            <a:chExt cx="1587" cy="2054"/>
          </a:xfrm>
        </p:grpSpPr>
        <p:sp>
          <p:nvSpPr>
            <p:cNvPr id="811048" name="Line 40"/>
            <p:cNvSpPr>
              <a:spLocks noChangeShapeType="1"/>
            </p:cNvSpPr>
            <p:nvPr/>
          </p:nvSpPr>
          <p:spPr bwMode="auto">
            <a:xfrm flipH="1" flipV="1">
              <a:off x="1811" y="1139"/>
              <a:ext cx="0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11049" name="Line 41"/>
            <p:cNvSpPr>
              <a:spLocks noChangeShapeType="1"/>
            </p:cNvSpPr>
            <p:nvPr/>
          </p:nvSpPr>
          <p:spPr bwMode="auto">
            <a:xfrm flipH="1" flipV="1">
              <a:off x="1786" y="2727"/>
              <a:ext cx="0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11050" name="Rectangle 42"/>
            <p:cNvSpPr>
              <a:spLocks noChangeArrowheads="1"/>
            </p:cNvSpPr>
            <p:nvPr/>
          </p:nvSpPr>
          <p:spPr bwMode="auto">
            <a:xfrm>
              <a:off x="1519" y="1366"/>
              <a:ext cx="567" cy="1361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11051" name="Rectangle 43"/>
            <p:cNvSpPr>
              <a:spLocks noChangeArrowheads="1"/>
            </p:cNvSpPr>
            <p:nvPr/>
          </p:nvSpPr>
          <p:spPr bwMode="auto">
            <a:xfrm>
              <a:off x="1519" y="170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811052" name="Line 44"/>
            <p:cNvSpPr>
              <a:spLocks noChangeShapeType="1"/>
            </p:cNvSpPr>
            <p:nvPr/>
          </p:nvSpPr>
          <p:spPr bwMode="auto">
            <a:xfrm>
              <a:off x="1519" y="2160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11053" name="Line 45"/>
            <p:cNvSpPr>
              <a:spLocks noChangeShapeType="1"/>
            </p:cNvSpPr>
            <p:nvPr/>
          </p:nvSpPr>
          <p:spPr bwMode="auto">
            <a:xfrm flipH="1">
              <a:off x="1519" y="2273"/>
              <a:ext cx="113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11054" name="Line 46"/>
            <p:cNvSpPr>
              <a:spLocks noChangeShapeType="1"/>
            </p:cNvSpPr>
            <p:nvPr/>
          </p:nvSpPr>
          <p:spPr bwMode="auto">
            <a:xfrm flipH="1">
              <a:off x="1292" y="181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11055" name="Line 47"/>
            <p:cNvSpPr>
              <a:spLocks noChangeShapeType="1"/>
            </p:cNvSpPr>
            <p:nvPr/>
          </p:nvSpPr>
          <p:spPr bwMode="auto">
            <a:xfrm flipH="1">
              <a:off x="1292" y="227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11056" name="Line 48"/>
            <p:cNvSpPr>
              <a:spLocks noChangeShapeType="1"/>
            </p:cNvSpPr>
            <p:nvPr/>
          </p:nvSpPr>
          <p:spPr bwMode="auto">
            <a:xfrm flipH="1">
              <a:off x="2086" y="1819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11057" name="Line 49"/>
            <p:cNvSpPr>
              <a:spLocks noChangeShapeType="1"/>
            </p:cNvSpPr>
            <p:nvPr/>
          </p:nvSpPr>
          <p:spPr bwMode="auto">
            <a:xfrm flipH="1">
              <a:off x="2086" y="2273"/>
              <a:ext cx="2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11058" name="Rectangle 50"/>
            <p:cNvSpPr>
              <a:spLocks noChangeArrowheads="1"/>
            </p:cNvSpPr>
            <p:nvPr/>
          </p:nvSpPr>
          <p:spPr bwMode="auto">
            <a:xfrm>
              <a:off x="1859" y="1706"/>
              <a:ext cx="22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811059" name="Oval 51"/>
            <p:cNvSpPr>
              <a:spLocks noChangeAspect="1" noChangeArrowheads="1"/>
            </p:cNvSpPr>
            <p:nvPr/>
          </p:nvSpPr>
          <p:spPr bwMode="auto">
            <a:xfrm>
              <a:off x="2086" y="2231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859" y="2172"/>
              <a:ext cx="227" cy="240"/>
              <a:chOff x="5034" y="1492"/>
              <a:chExt cx="227" cy="240"/>
            </a:xfrm>
          </p:grpSpPr>
          <p:sp>
            <p:nvSpPr>
              <p:cNvPr id="811061" name="Rectangle 53"/>
              <p:cNvSpPr>
                <a:spLocks noChangeArrowheads="1"/>
              </p:cNvSpPr>
              <p:nvPr/>
            </p:nvSpPr>
            <p:spPr bwMode="auto">
              <a:xfrm>
                <a:off x="5034" y="1499"/>
                <a:ext cx="2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811062" name="Line 54"/>
              <p:cNvSpPr>
                <a:spLocks noChangeShapeType="1"/>
              </p:cNvSpPr>
              <p:nvPr/>
            </p:nvSpPr>
            <p:spPr bwMode="auto">
              <a:xfrm flipH="1">
                <a:off x="5099" y="1492"/>
                <a:ext cx="114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811063" name="Oval 55"/>
            <p:cNvSpPr>
              <a:spLocks noChangeAspect="1" noChangeArrowheads="1"/>
            </p:cNvSpPr>
            <p:nvPr/>
          </p:nvSpPr>
          <p:spPr bwMode="auto">
            <a:xfrm>
              <a:off x="1746" y="2727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1608" y="2500"/>
              <a:ext cx="377" cy="240"/>
              <a:chOff x="1608" y="2500"/>
              <a:chExt cx="377" cy="240"/>
            </a:xfrm>
          </p:grpSpPr>
          <p:sp>
            <p:nvSpPr>
              <p:cNvPr id="811065" name="Rectangle 57"/>
              <p:cNvSpPr>
                <a:spLocks noChangeArrowheads="1"/>
              </p:cNvSpPr>
              <p:nvPr/>
            </p:nvSpPr>
            <p:spPr bwMode="auto">
              <a:xfrm>
                <a:off x="1608" y="2507"/>
                <a:ext cx="37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 i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CLR</a:t>
                </a:r>
              </a:p>
            </p:txBody>
          </p:sp>
          <p:sp>
            <p:nvSpPr>
              <p:cNvPr id="811066" name="Line 58"/>
              <p:cNvSpPr>
                <a:spLocks noChangeShapeType="1"/>
              </p:cNvSpPr>
              <p:nvPr/>
            </p:nvSpPr>
            <p:spPr bwMode="auto">
              <a:xfrm flipH="1">
                <a:off x="1633" y="2500"/>
                <a:ext cx="340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811067" name="Line 59"/>
            <p:cNvSpPr>
              <a:spLocks noChangeShapeType="1"/>
            </p:cNvSpPr>
            <p:nvPr/>
          </p:nvSpPr>
          <p:spPr bwMode="auto">
            <a:xfrm flipH="1">
              <a:off x="1292" y="2954"/>
              <a:ext cx="49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725" y="2840"/>
              <a:ext cx="449" cy="240"/>
              <a:chOff x="569" y="2500"/>
              <a:chExt cx="449" cy="240"/>
            </a:xfrm>
          </p:grpSpPr>
          <p:sp>
            <p:nvSpPr>
              <p:cNvPr id="811069" name="Rectangle 61"/>
              <p:cNvSpPr>
                <a:spLocks noChangeArrowheads="1"/>
              </p:cNvSpPr>
              <p:nvPr/>
            </p:nvSpPr>
            <p:spPr bwMode="auto">
              <a:xfrm>
                <a:off x="569" y="2507"/>
                <a:ext cx="430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Reset</a:t>
                </a:r>
              </a:p>
            </p:txBody>
          </p:sp>
          <p:sp>
            <p:nvSpPr>
              <p:cNvPr id="811070" name="Line 62"/>
              <p:cNvSpPr>
                <a:spLocks noChangeShapeType="1"/>
              </p:cNvSpPr>
              <p:nvPr/>
            </p:nvSpPr>
            <p:spPr bwMode="auto">
              <a:xfrm flipH="1">
                <a:off x="612" y="2500"/>
                <a:ext cx="406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1677" y="1436"/>
              <a:ext cx="250" cy="240"/>
              <a:chOff x="1697" y="1366"/>
              <a:chExt cx="250" cy="240"/>
            </a:xfrm>
          </p:grpSpPr>
          <p:sp>
            <p:nvSpPr>
              <p:cNvPr id="811072" name="Rectangle 64"/>
              <p:cNvSpPr>
                <a:spLocks noChangeArrowheads="1"/>
              </p:cNvSpPr>
              <p:nvPr/>
            </p:nvSpPr>
            <p:spPr bwMode="auto">
              <a:xfrm>
                <a:off x="1697" y="1373"/>
                <a:ext cx="24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 i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PR</a:t>
                </a:r>
              </a:p>
            </p:txBody>
          </p:sp>
          <p:sp>
            <p:nvSpPr>
              <p:cNvPr id="811073" name="Line 65"/>
              <p:cNvSpPr>
                <a:spLocks noChangeShapeType="1"/>
              </p:cNvSpPr>
              <p:nvPr/>
            </p:nvSpPr>
            <p:spPr bwMode="auto">
              <a:xfrm flipH="1">
                <a:off x="1720" y="1366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811074" name="Oval 66"/>
            <p:cNvSpPr>
              <a:spLocks noChangeAspect="1" noChangeArrowheads="1"/>
            </p:cNvSpPr>
            <p:nvPr/>
          </p:nvSpPr>
          <p:spPr bwMode="auto">
            <a:xfrm>
              <a:off x="1770" y="1281"/>
              <a:ext cx="79" cy="79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11075" name="Line 67"/>
            <p:cNvSpPr>
              <a:spLocks noChangeShapeType="1"/>
            </p:cNvSpPr>
            <p:nvPr/>
          </p:nvSpPr>
          <p:spPr bwMode="auto">
            <a:xfrm flipH="1">
              <a:off x="1316" y="1139"/>
              <a:ext cx="49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725" y="1026"/>
              <a:ext cx="495" cy="240"/>
              <a:chOff x="538" y="2500"/>
              <a:chExt cx="495" cy="240"/>
            </a:xfrm>
          </p:grpSpPr>
          <p:sp>
            <p:nvSpPr>
              <p:cNvPr id="811077" name="Rectangle 69"/>
              <p:cNvSpPr>
                <a:spLocks noChangeArrowheads="1"/>
              </p:cNvSpPr>
              <p:nvPr/>
            </p:nvSpPr>
            <p:spPr bwMode="auto">
              <a:xfrm>
                <a:off x="538" y="2507"/>
                <a:ext cx="495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Preset</a:t>
                </a:r>
              </a:p>
            </p:txBody>
          </p:sp>
          <p:sp>
            <p:nvSpPr>
              <p:cNvPr id="811078" name="Line 70"/>
              <p:cNvSpPr>
                <a:spLocks noChangeShapeType="1"/>
              </p:cNvSpPr>
              <p:nvPr/>
            </p:nvSpPr>
            <p:spPr bwMode="auto">
              <a:xfrm flipH="1">
                <a:off x="612" y="2500"/>
                <a:ext cx="406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Clocked Sequential </a:t>
            </a:r>
            <a:r>
              <a:rPr lang="en-US" dirty="0" smtClean="0"/>
              <a:t>Circuits: The State</a:t>
            </a:r>
            <a:endParaRPr lang="en-US" dirty="0"/>
          </a:p>
        </p:txBody>
      </p:sp>
      <p:graphicFrame>
        <p:nvGraphicFramePr>
          <p:cNvPr id="813060" name="Object 4"/>
          <p:cNvGraphicFramePr>
            <a:graphicFrameLocks noChangeAspect="1"/>
          </p:cNvGraphicFramePr>
          <p:nvPr/>
        </p:nvGraphicFramePr>
        <p:xfrm>
          <a:off x="3311525" y="2540000"/>
          <a:ext cx="4775200" cy="4130675"/>
        </p:xfrm>
        <a:graphic>
          <a:graphicData uri="http://schemas.openxmlformats.org/presentationml/2006/ole">
            <p:oleObj spid="_x0000_s218114" name="Visio" r:id="rId4" imgW="2975580" imgH="2572756" progId="">
              <p:embed/>
            </p:oleObj>
          </a:graphicData>
        </a:graphic>
      </p:graphicFrame>
      <p:sp>
        <p:nvSpPr>
          <p:cNvPr id="813061" name="Oval 5"/>
          <p:cNvSpPr>
            <a:spLocks noChangeArrowheads="1"/>
          </p:cNvSpPr>
          <p:nvPr/>
        </p:nvSpPr>
        <p:spPr bwMode="auto">
          <a:xfrm>
            <a:off x="7812088" y="2708275"/>
            <a:ext cx="358775" cy="2160588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 = Values of all Flip-Flops</a:t>
            </a:r>
          </a:p>
          <a:p>
            <a:pPr lvl="1">
              <a:buFont typeface="Times New Roman" pitchFamily="18" charset="0"/>
              <a:buNone/>
            </a:pPr>
            <a:endParaRPr lang="en-US" u="sng" dirty="0" smtClean="0">
              <a:solidFill>
                <a:srgbClr val="9966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996600"/>
                </a:solidFill>
              </a:rPr>
              <a:t>    </a:t>
            </a:r>
            <a:r>
              <a:rPr lang="en-US" u="sng" dirty="0" smtClean="0">
                <a:solidFill>
                  <a:srgbClr val="996600"/>
                </a:solidFill>
              </a:rPr>
              <a:t>Example</a:t>
            </a:r>
          </a:p>
          <a:p>
            <a:pPr>
              <a:buFont typeface="Wingdings" pitchFamily="2" charset="2"/>
              <a:buNone/>
            </a:pPr>
            <a:r>
              <a:rPr lang="en-US" i="1" dirty="0" smtClean="0"/>
              <a:t>        </a:t>
            </a:r>
            <a:r>
              <a:rPr lang="en-US" i="1" dirty="0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B</a:t>
            </a:r>
            <a:r>
              <a:rPr lang="en-US" i="1" dirty="0" smtClean="0"/>
              <a:t> </a:t>
            </a:r>
            <a:r>
              <a:rPr lang="en-US" dirty="0" smtClean="0"/>
              <a:t>= 0 0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jobs\Marries\ch05\tiff\AACFLPW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2400300"/>
            <a:ext cx="6399213" cy="4124325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96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000" b="0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Synchronous Sequential Circuits</a:t>
            </a:r>
            <a:endParaRPr kumimoji="0" lang="en-A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Clocked Sequential </a:t>
            </a:r>
            <a:r>
              <a:rPr lang="en-US" dirty="0" smtClean="0"/>
              <a:t>Circuits: Terminology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AU" i="1" dirty="0" smtClean="0">
                <a:solidFill>
                  <a:schemeClr val="accent1"/>
                </a:solidFill>
              </a:rPr>
              <a:t>State Equation</a:t>
            </a:r>
            <a:r>
              <a:rPr lang="en-AU" dirty="0" smtClean="0">
                <a:solidFill>
                  <a:schemeClr val="accent1"/>
                </a:solidFill>
              </a:rPr>
              <a:t>: </a:t>
            </a:r>
            <a:r>
              <a:rPr lang="en-AU" dirty="0" smtClean="0"/>
              <a:t>A state equation (transition equation) specifies the next state as a function of the present state and inputs.</a:t>
            </a:r>
          </a:p>
          <a:p>
            <a:r>
              <a:rPr lang="en-AU" i="1" dirty="0" smtClean="0">
                <a:solidFill>
                  <a:schemeClr val="accent1"/>
                </a:solidFill>
              </a:rPr>
              <a:t>State Table: </a:t>
            </a:r>
            <a:r>
              <a:rPr lang="en-AU" dirty="0" smtClean="0"/>
              <a:t>A state table (transition table) consists of: present state, input, next state and output.</a:t>
            </a:r>
          </a:p>
          <a:p>
            <a:r>
              <a:rPr lang="en-AU" i="1" dirty="0" smtClean="0">
                <a:solidFill>
                  <a:schemeClr val="accent1"/>
                </a:solidFill>
              </a:rPr>
              <a:t>State Diagram:</a:t>
            </a:r>
            <a:r>
              <a:rPr lang="en-AU" dirty="0" smtClean="0"/>
              <a:t> The information in a state table can be represented graphically in a state diagram. The state is represented by a circle and the transitions between states are indicated by directed lines connecting the circles.</a:t>
            </a:r>
            <a:endParaRPr lang="en-US" u="sng" dirty="0" smtClean="0">
              <a:solidFill>
                <a:srgbClr val="9966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996600"/>
                </a:solidFill>
              </a:rPr>
              <a:t>   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7696200" cy="5037083"/>
          </a:xfrm>
        </p:spPr>
        <p:txBody>
          <a:bodyPr>
            <a:normAutofit fontScale="92500" lnSpcReduction="20000"/>
          </a:bodyPr>
          <a:lstStyle/>
          <a:p>
            <a:r>
              <a:rPr lang="en-AU" b="1" dirty="0" smtClean="0"/>
              <a:t>Input Equation:</a:t>
            </a:r>
          </a:p>
          <a:p>
            <a:pPr>
              <a:buNone/>
            </a:pPr>
            <a:r>
              <a:rPr lang="en-AU" b="1" dirty="0" smtClean="0"/>
              <a:t>D</a:t>
            </a:r>
            <a:r>
              <a:rPr lang="en-AU" b="1" baseline="-25000" dirty="0" smtClean="0"/>
              <a:t>A</a:t>
            </a:r>
            <a:r>
              <a:rPr lang="en-AU" b="1" dirty="0" smtClean="0"/>
              <a:t> = A(t)x(t) + B(t)x(t)</a:t>
            </a:r>
          </a:p>
          <a:p>
            <a:pPr>
              <a:buNone/>
            </a:pPr>
            <a:r>
              <a:rPr lang="en-AU" b="1" dirty="0" smtClean="0"/>
              <a:t>D</a:t>
            </a:r>
            <a:r>
              <a:rPr lang="en-AU" b="1" baseline="-25000" dirty="0" smtClean="0"/>
              <a:t>B</a:t>
            </a:r>
            <a:r>
              <a:rPr lang="en-AU" b="1" dirty="0" smtClean="0"/>
              <a:t> = A’(t)x(t) </a:t>
            </a:r>
          </a:p>
          <a:p>
            <a:pPr>
              <a:buNone/>
            </a:pPr>
            <a:endParaRPr lang="en-AU" baseline="-25000" dirty="0"/>
          </a:p>
          <a:p>
            <a:r>
              <a:rPr lang="en-AU" b="1" dirty="0" smtClean="0"/>
              <a:t>Output Equation: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  = [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)+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)]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=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x’</a:t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/>
              <a:t>State Equation: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br>
              <a:rPr lang="en-US" b="1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br>
              <a:rPr lang="en-US" b="1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Clocked Sequential </a:t>
            </a:r>
            <a:r>
              <a:rPr lang="en-US" dirty="0" smtClean="0"/>
              <a:t>Circuits: State/Transition Equations</a:t>
            </a:r>
            <a:endParaRPr lang="en-US" dirty="0"/>
          </a:p>
        </p:txBody>
      </p:sp>
      <p:graphicFrame>
        <p:nvGraphicFramePr>
          <p:cNvPr id="815108" name="Object 4"/>
          <p:cNvGraphicFramePr>
            <a:graphicFrameLocks noChangeAspect="1"/>
          </p:cNvGraphicFramePr>
          <p:nvPr/>
        </p:nvGraphicFramePr>
        <p:xfrm>
          <a:off x="4032250" y="1516063"/>
          <a:ext cx="4775200" cy="4130675"/>
        </p:xfrm>
        <a:graphic>
          <a:graphicData uri="http://schemas.openxmlformats.org/presentationml/2006/ole">
            <p:oleObj spid="_x0000_s219138" name="Visio" r:id="rId4" imgW="2975580" imgH="257275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Analysis of Clocked Sequential </a:t>
            </a:r>
            <a:r>
              <a:rPr lang="en-US" dirty="0" smtClean="0"/>
              <a:t>Circuits: State /Transition Table </a:t>
            </a:r>
            <a:endParaRPr lang="en-US" dirty="0"/>
          </a:p>
        </p:txBody>
      </p:sp>
      <p:graphicFrame>
        <p:nvGraphicFramePr>
          <p:cNvPr id="817156" name="Object 4"/>
          <p:cNvGraphicFramePr>
            <a:graphicFrameLocks noChangeAspect="1"/>
          </p:cNvGraphicFramePr>
          <p:nvPr/>
        </p:nvGraphicFramePr>
        <p:xfrm>
          <a:off x="5111750" y="1449388"/>
          <a:ext cx="3695700" cy="3197225"/>
        </p:xfrm>
        <a:graphic>
          <a:graphicData uri="http://schemas.openxmlformats.org/presentationml/2006/ole">
            <p:oleObj spid="_x0000_s220162" name="Visio" r:id="rId4" imgW="2975580" imgH="2572756" progId="">
              <p:embed/>
            </p:oleObj>
          </a:graphicData>
        </a:graphic>
      </p:graphicFrame>
      <p:sp>
        <p:nvSpPr>
          <p:cNvPr id="817157" name="Rectangle 5"/>
          <p:cNvSpPr>
            <a:spLocks noChangeArrowheads="1"/>
          </p:cNvSpPr>
          <p:nvPr/>
        </p:nvSpPr>
        <p:spPr bwMode="auto">
          <a:xfrm>
            <a:off x="5472113" y="4868863"/>
            <a:ext cx="2797175" cy="1581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l"/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y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x’</a:t>
            </a:r>
          </a:p>
        </p:txBody>
      </p:sp>
      <p:graphicFrame>
        <p:nvGraphicFramePr>
          <p:cNvPr id="817158" name="Group 6"/>
          <p:cNvGraphicFramePr>
            <a:graphicFrameLocks noGrp="1"/>
          </p:cNvGraphicFramePr>
          <p:nvPr/>
        </p:nvGraphicFramePr>
        <p:xfrm>
          <a:off x="611188" y="1731963"/>
          <a:ext cx="3957637" cy="4005264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719137"/>
                <a:gridCol w="539750"/>
                <a:gridCol w="539750"/>
                <a:gridCol w="1079500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Output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7236" name="AutoShape 84"/>
          <p:cNvSpPr>
            <a:spLocks noChangeArrowheads="1"/>
          </p:cNvSpPr>
          <p:nvPr/>
        </p:nvSpPr>
        <p:spPr bwMode="auto">
          <a:xfrm>
            <a:off x="2411413" y="6232525"/>
            <a:ext cx="719137" cy="350838"/>
          </a:xfrm>
          <a:prstGeom prst="wedgeRoundRectCallout">
            <a:avLst>
              <a:gd name="adj1" fmla="val 31014"/>
              <a:gd name="adj2" fmla="val -98417"/>
              <a:gd name="adj3" fmla="val 16667"/>
            </a:avLst>
          </a:prstGeom>
          <a:noFill/>
          <a:ln w="38100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</a:p>
        </p:txBody>
      </p:sp>
      <p:sp>
        <p:nvSpPr>
          <p:cNvPr id="817237" name="AutoShape 85"/>
          <p:cNvSpPr>
            <a:spLocks noChangeArrowheads="1"/>
          </p:cNvSpPr>
          <p:nvPr/>
        </p:nvSpPr>
        <p:spPr bwMode="auto">
          <a:xfrm>
            <a:off x="3851275" y="6232525"/>
            <a:ext cx="539750" cy="350838"/>
          </a:xfrm>
          <a:prstGeom prst="wedgeRoundRectCallout">
            <a:avLst>
              <a:gd name="adj1" fmla="val -17352"/>
              <a:gd name="adj2" fmla="val -149097"/>
              <a:gd name="adj3" fmla="val 16667"/>
            </a:avLst>
          </a:prstGeom>
          <a:noFill/>
          <a:ln w="38100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7238" name="AutoShape 86"/>
          <p:cNvSpPr>
            <a:spLocks noChangeArrowheads="1"/>
          </p:cNvSpPr>
          <p:nvPr/>
        </p:nvSpPr>
        <p:spPr bwMode="auto">
          <a:xfrm>
            <a:off x="1150938" y="6232525"/>
            <a:ext cx="539750" cy="350838"/>
          </a:xfrm>
          <a:prstGeom prst="wedgeRoundRectCallout">
            <a:avLst>
              <a:gd name="adj1" fmla="val 24704"/>
              <a:gd name="adj2" fmla="val -95699"/>
              <a:gd name="adj3" fmla="val 16667"/>
            </a:avLst>
          </a:prstGeom>
          <a:noFill/>
          <a:ln w="38100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7239" name="AutoShape 87"/>
          <p:cNvSpPr>
            <a:spLocks/>
          </p:cNvSpPr>
          <p:nvPr/>
        </p:nvSpPr>
        <p:spPr bwMode="auto">
          <a:xfrm rot="5400000">
            <a:off x="1466850" y="5199063"/>
            <a:ext cx="179388" cy="1528762"/>
          </a:xfrm>
          <a:prstGeom prst="rightBrace">
            <a:avLst>
              <a:gd name="adj1" fmla="val 71017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17240" name="AutoShape 88"/>
          <p:cNvSpPr>
            <a:spLocks/>
          </p:cNvSpPr>
          <p:nvPr/>
        </p:nvSpPr>
        <p:spPr bwMode="auto">
          <a:xfrm rot="5400000">
            <a:off x="2906713" y="5559425"/>
            <a:ext cx="179388" cy="808037"/>
          </a:xfrm>
          <a:prstGeom prst="rightBrace">
            <a:avLst>
              <a:gd name="adj1" fmla="val 37537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17241" name="Rectangle 89"/>
          <p:cNvSpPr>
            <a:spLocks noChangeAspect="1" noChangeArrowheads="1"/>
          </p:cNvSpPr>
          <p:nvPr/>
        </p:nvSpPr>
        <p:spPr bwMode="auto">
          <a:xfrm>
            <a:off x="747713" y="2781300"/>
            <a:ext cx="809625" cy="636588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17242" name="Rectangle 90"/>
          <p:cNvSpPr>
            <a:spLocks noChangeArrowheads="1"/>
          </p:cNvSpPr>
          <p:nvPr/>
        </p:nvSpPr>
        <p:spPr bwMode="auto">
          <a:xfrm>
            <a:off x="2592388" y="2730500"/>
            <a:ext cx="1447800" cy="3009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457200" y="1314450"/>
            <a:ext cx="7696200" cy="4873752"/>
          </a:xfrm>
        </p:spPr>
        <p:txBody>
          <a:bodyPr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1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1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7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17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0017 0.1094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17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17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17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0949 L -0.00017 0.2199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17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17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7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1991 L -0.00017 0.3303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17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17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17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236" grpId="0" animBg="1"/>
      <p:bldP spid="817237" grpId="0" animBg="1"/>
      <p:bldP spid="817238" grpId="0" animBg="1"/>
      <p:bldP spid="817239" grpId="0" animBg="1"/>
      <p:bldP spid="817240" grpId="0" animBg="1"/>
      <p:bldP spid="817241" grpId="0" animBg="1"/>
      <p:bldP spid="817241" grpId="1" animBg="1"/>
      <p:bldP spid="817241" grpId="2" animBg="1"/>
      <p:bldP spid="817241" grpId="3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AU" dirty="0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Clocked Sequential </a:t>
            </a:r>
            <a:r>
              <a:rPr lang="en-US" dirty="0" smtClean="0"/>
              <a:t>Circuits: State/Transition Table</a:t>
            </a:r>
            <a:endParaRPr lang="en-US" dirty="0"/>
          </a:p>
        </p:txBody>
      </p:sp>
      <p:graphicFrame>
        <p:nvGraphicFramePr>
          <p:cNvPr id="819204" name="Object 4"/>
          <p:cNvGraphicFramePr>
            <a:graphicFrameLocks noChangeAspect="1"/>
          </p:cNvGraphicFramePr>
          <p:nvPr/>
        </p:nvGraphicFramePr>
        <p:xfrm>
          <a:off x="5111750" y="1449388"/>
          <a:ext cx="3695700" cy="3197225"/>
        </p:xfrm>
        <a:graphic>
          <a:graphicData uri="http://schemas.openxmlformats.org/presentationml/2006/ole">
            <p:oleObj spid="_x0000_s221186" name="Visio" r:id="rId4" imgW="2975580" imgH="2572756" progId="">
              <p:embed/>
            </p:oleObj>
          </a:graphicData>
        </a:graphic>
      </p:graphicFrame>
      <p:sp>
        <p:nvSpPr>
          <p:cNvPr id="819205" name="Rectangle 5"/>
          <p:cNvSpPr>
            <a:spLocks noChangeArrowheads="1"/>
          </p:cNvSpPr>
          <p:nvPr/>
        </p:nvSpPr>
        <p:spPr bwMode="auto">
          <a:xfrm>
            <a:off x="5472113" y="4868863"/>
            <a:ext cx="2797175" cy="1581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l"/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y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x’</a:t>
            </a:r>
          </a:p>
        </p:txBody>
      </p:sp>
      <p:graphicFrame>
        <p:nvGraphicFramePr>
          <p:cNvPr id="819206" name="Group 6"/>
          <p:cNvGraphicFramePr>
            <a:graphicFrameLocks noGrp="1"/>
          </p:cNvGraphicFramePr>
          <p:nvPr/>
        </p:nvGraphicFramePr>
        <p:xfrm>
          <a:off x="611188" y="1808163"/>
          <a:ext cx="4137025" cy="2544763"/>
        </p:xfrm>
        <a:graphic>
          <a:graphicData uri="http://schemas.openxmlformats.org/drawingml/2006/table">
            <a:tbl>
              <a:tblPr/>
              <a:tblGrid>
                <a:gridCol w="422275"/>
                <a:gridCol w="117475"/>
                <a:gridCol w="539750"/>
                <a:gridCol w="404812"/>
                <a:gridCol w="404813"/>
                <a:gridCol w="404812"/>
                <a:gridCol w="404813"/>
                <a:gridCol w="719137"/>
                <a:gridCol w="719138"/>
              </a:tblGrid>
              <a:tr h="3524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Output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975">
                <a:tc gridSpan="3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274" name="AutoShape 74"/>
          <p:cNvSpPr>
            <a:spLocks noChangeArrowheads="1"/>
          </p:cNvSpPr>
          <p:nvPr/>
        </p:nvSpPr>
        <p:spPr bwMode="auto">
          <a:xfrm>
            <a:off x="2065338" y="4860925"/>
            <a:ext cx="719137" cy="350838"/>
          </a:xfrm>
          <a:prstGeom prst="wedgeRoundRectCallout">
            <a:avLst>
              <a:gd name="adj1" fmla="val 31014"/>
              <a:gd name="adj2" fmla="val -98417"/>
              <a:gd name="adj3" fmla="val 16667"/>
            </a:avLst>
          </a:prstGeom>
          <a:noFill/>
          <a:ln w="38100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</a:p>
        </p:txBody>
      </p:sp>
      <p:sp>
        <p:nvSpPr>
          <p:cNvPr id="819275" name="AutoShape 75"/>
          <p:cNvSpPr>
            <a:spLocks noChangeArrowheads="1"/>
          </p:cNvSpPr>
          <p:nvPr/>
        </p:nvSpPr>
        <p:spPr bwMode="auto">
          <a:xfrm>
            <a:off x="3621088" y="4868863"/>
            <a:ext cx="539750" cy="350837"/>
          </a:xfrm>
          <a:prstGeom prst="wedgeRoundRectCallout">
            <a:avLst>
              <a:gd name="adj1" fmla="val 30296"/>
              <a:gd name="adj2" fmla="val -91630"/>
              <a:gd name="adj3" fmla="val 16667"/>
            </a:avLst>
          </a:prstGeom>
          <a:noFill/>
          <a:ln w="38100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76" name="AutoShape 76"/>
          <p:cNvSpPr>
            <a:spLocks noChangeArrowheads="1"/>
          </p:cNvSpPr>
          <p:nvPr/>
        </p:nvSpPr>
        <p:spPr bwMode="auto">
          <a:xfrm>
            <a:off x="779463" y="4857750"/>
            <a:ext cx="539750" cy="350838"/>
          </a:xfrm>
          <a:prstGeom prst="wedgeRoundRectCallout">
            <a:avLst>
              <a:gd name="adj1" fmla="val 24704"/>
              <a:gd name="adj2" fmla="val -95699"/>
              <a:gd name="adj3" fmla="val 16667"/>
            </a:avLst>
          </a:prstGeom>
          <a:noFill/>
          <a:ln w="38100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77" name="AutoShape 77"/>
          <p:cNvSpPr>
            <a:spLocks/>
          </p:cNvSpPr>
          <p:nvPr/>
        </p:nvSpPr>
        <p:spPr bwMode="auto">
          <a:xfrm rot="5400000">
            <a:off x="1089025" y="4211638"/>
            <a:ext cx="179388" cy="773112"/>
          </a:xfrm>
          <a:prstGeom prst="rightBrace">
            <a:avLst>
              <a:gd name="adj1" fmla="val 35914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19278" name="AutoShape 78"/>
          <p:cNvSpPr>
            <a:spLocks/>
          </p:cNvSpPr>
          <p:nvPr/>
        </p:nvSpPr>
        <p:spPr bwMode="auto">
          <a:xfrm rot="5400000">
            <a:off x="2554288" y="3863975"/>
            <a:ext cx="179388" cy="1468437"/>
          </a:xfrm>
          <a:prstGeom prst="rightBrace">
            <a:avLst>
              <a:gd name="adj1" fmla="val 68215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19280" name="AutoShape 80"/>
          <p:cNvSpPr>
            <a:spLocks/>
          </p:cNvSpPr>
          <p:nvPr/>
        </p:nvSpPr>
        <p:spPr bwMode="auto">
          <a:xfrm rot="5400000">
            <a:off x="3967162" y="4084638"/>
            <a:ext cx="180975" cy="1028700"/>
          </a:xfrm>
          <a:prstGeom prst="rightBrace">
            <a:avLst>
              <a:gd name="adj1" fmla="val 47368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1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4" grpId="0" animBg="1"/>
      <p:bldP spid="819275" grpId="0" animBg="1"/>
      <p:bldP spid="819276" grpId="0" animBg="1"/>
      <p:bldP spid="819277" grpId="0" animBg="1"/>
      <p:bldP spid="819278" grpId="0" animBg="1"/>
      <p:bldP spid="81928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740-85E3-4431-9787-25B436EB548E}" type="slidenum">
              <a:rPr lang="en-US"/>
              <a:pPr/>
              <a:t>54</a:t>
            </a:fld>
            <a:endParaRPr lang="en-US"/>
          </a:p>
        </p:txBody>
      </p:sp>
      <p:graphicFrame>
        <p:nvGraphicFramePr>
          <p:cNvPr id="821252" name="Object 4"/>
          <p:cNvGraphicFramePr>
            <a:graphicFrameLocks noChangeAspect="1"/>
          </p:cNvGraphicFramePr>
          <p:nvPr/>
        </p:nvGraphicFramePr>
        <p:xfrm>
          <a:off x="5292725" y="4095750"/>
          <a:ext cx="2974975" cy="2573338"/>
        </p:xfrm>
        <a:graphic>
          <a:graphicData uri="http://schemas.openxmlformats.org/presentationml/2006/ole">
            <p:oleObj spid="_x0000_s223234" name="Visio" r:id="rId4" imgW="2975580" imgH="2572756" progId="">
              <p:embed/>
            </p:oleObj>
          </a:graphicData>
        </a:graphic>
      </p:graphicFrame>
      <p:sp>
        <p:nvSpPr>
          <p:cNvPr id="821253" name="Oval 5"/>
          <p:cNvSpPr>
            <a:spLocks noChangeAspect="1" noChangeArrowheads="1"/>
          </p:cNvSpPr>
          <p:nvPr/>
        </p:nvSpPr>
        <p:spPr bwMode="auto">
          <a:xfrm>
            <a:off x="1331913" y="3789363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0 0</a:t>
            </a:r>
          </a:p>
        </p:txBody>
      </p:sp>
      <p:sp>
        <p:nvSpPr>
          <p:cNvPr id="821254" name="Freeform 6"/>
          <p:cNvSpPr>
            <a:spLocks/>
          </p:cNvSpPr>
          <p:nvPr/>
        </p:nvSpPr>
        <p:spPr bwMode="auto">
          <a:xfrm>
            <a:off x="1390650" y="3227388"/>
            <a:ext cx="439738" cy="601662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1255" name="Oval 7"/>
          <p:cNvSpPr>
            <a:spLocks noChangeAspect="1" noChangeArrowheads="1"/>
          </p:cNvSpPr>
          <p:nvPr/>
        </p:nvSpPr>
        <p:spPr bwMode="auto">
          <a:xfrm>
            <a:off x="3311525" y="3789363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1 0</a:t>
            </a:r>
          </a:p>
        </p:txBody>
      </p:sp>
      <p:sp>
        <p:nvSpPr>
          <p:cNvPr id="821256" name="Freeform 8"/>
          <p:cNvSpPr>
            <a:spLocks/>
          </p:cNvSpPr>
          <p:nvPr/>
        </p:nvSpPr>
        <p:spPr bwMode="auto">
          <a:xfrm flipH="1">
            <a:off x="3311525" y="3249613"/>
            <a:ext cx="439738" cy="601662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1257" name="Freeform 9"/>
          <p:cNvSpPr>
            <a:spLocks/>
          </p:cNvSpPr>
          <p:nvPr/>
        </p:nvSpPr>
        <p:spPr bwMode="auto">
          <a:xfrm flipH="1">
            <a:off x="1871663" y="3789363"/>
            <a:ext cx="1439862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1258" name="Oval 10"/>
          <p:cNvSpPr>
            <a:spLocks noChangeAspect="1" noChangeArrowheads="1"/>
          </p:cNvSpPr>
          <p:nvPr/>
        </p:nvSpPr>
        <p:spPr bwMode="auto">
          <a:xfrm>
            <a:off x="1331913" y="5770563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0 1</a:t>
            </a:r>
          </a:p>
        </p:txBody>
      </p:sp>
      <p:sp>
        <p:nvSpPr>
          <p:cNvPr id="821259" name="Freeform 11"/>
          <p:cNvSpPr>
            <a:spLocks/>
          </p:cNvSpPr>
          <p:nvPr/>
        </p:nvSpPr>
        <p:spPr bwMode="auto">
          <a:xfrm rot="16200000" flipH="1">
            <a:off x="701675" y="4960938"/>
            <a:ext cx="1439863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1260" name="Oval 12"/>
          <p:cNvSpPr>
            <a:spLocks noChangeAspect="1" noChangeArrowheads="1"/>
          </p:cNvSpPr>
          <p:nvPr/>
        </p:nvSpPr>
        <p:spPr bwMode="auto">
          <a:xfrm>
            <a:off x="3311525" y="5770563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1 1</a:t>
            </a:r>
          </a:p>
        </p:txBody>
      </p:sp>
      <p:sp>
        <p:nvSpPr>
          <p:cNvPr id="821261" name="Freeform 13"/>
          <p:cNvSpPr>
            <a:spLocks/>
          </p:cNvSpPr>
          <p:nvPr/>
        </p:nvSpPr>
        <p:spPr bwMode="auto">
          <a:xfrm rot="16200000" flipV="1">
            <a:off x="1062037" y="4960938"/>
            <a:ext cx="1439863" cy="17938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1262" name="Freeform 14"/>
          <p:cNvSpPr>
            <a:spLocks/>
          </p:cNvSpPr>
          <p:nvPr/>
        </p:nvSpPr>
        <p:spPr bwMode="auto">
          <a:xfrm rot="16200000" flipV="1">
            <a:off x="3041650" y="4960938"/>
            <a:ext cx="1439863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1263" name="Freeform 15"/>
          <p:cNvSpPr>
            <a:spLocks/>
          </p:cNvSpPr>
          <p:nvPr/>
        </p:nvSpPr>
        <p:spPr bwMode="auto">
          <a:xfrm rot="10800000" flipH="1">
            <a:off x="1871663" y="6130925"/>
            <a:ext cx="1439862" cy="17938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1264" name="Line 16"/>
          <p:cNvSpPr>
            <a:spLocks noChangeShapeType="1"/>
          </p:cNvSpPr>
          <p:nvPr/>
        </p:nvSpPr>
        <p:spPr bwMode="auto">
          <a:xfrm flipH="1" flipV="1">
            <a:off x="1871663" y="4149725"/>
            <a:ext cx="1620837" cy="16208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1265" name="Rectangle 17"/>
          <p:cNvSpPr>
            <a:spLocks noChangeArrowheads="1"/>
          </p:cNvSpPr>
          <p:nvPr/>
        </p:nvSpPr>
        <p:spPr bwMode="auto">
          <a:xfrm>
            <a:off x="1331913" y="2889250"/>
            <a:ext cx="539750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1266" name="Rectangle 18"/>
          <p:cNvSpPr>
            <a:spLocks noChangeArrowheads="1"/>
          </p:cNvSpPr>
          <p:nvPr/>
        </p:nvSpPr>
        <p:spPr bwMode="auto">
          <a:xfrm>
            <a:off x="2411413" y="3430588"/>
            <a:ext cx="539750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21267" name="Rectangle 19"/>
          <p:cNvSpPr>
            <a:spLocks noChangeArrowheads="1"/>
          </p:cNvSpPr>
          <p:nvPr/>
        </p:nvSpPr>
        <p:spPr bwMode="auto">
          <a:xfrm>
            <a:off x="3311525" y="2889250"/>
            <a:ext cx="539750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1268" name="Rectangle 20"/>
          <p:cNvSpPr>
            <a:spLocks noChangeArrowheads="1"/>
          </p:cNvSpPr>
          <p:nvPr/>
        </p:nvSpPr>
        <p:spPr bwMode="auto">
          <a:xfrm>
            <a:off x="3851275" y="4870450"/>
            <a:ext cx="539750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1269" name="Rectangle 21"/>
          <p:cNvSpPr>
            <a:spLocks noChangeArrowheads="1"/>
          </p:cNvSpPr>
          <p:nvPr/>
        </p:nvSpPr>
        <p:spPr bwMode="auto">
          <a:xfrm>
            <a:off x="2232025" y="6310313"/>
            <a:ext cx="539750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1270" name="Rectangle 22"/>
          <p:cNvSpPr>
            <a:spLocks noChangeArrowheads="1"/>
          </p:cNvSpPr>
          <p:nvPr/>
        </p:nvSpPr>
        <p:spPr bwMode="auto">
          <a:xfrm>
            <a:off x="792163" y="4870450"/>
            <a:ext cx="539750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1271" name="Rectangle 23"/>
          <p:cNvSpPr>
            <a:spLocks noChangeArrowheads="1"/>
          </p:cNvSpPr>
          <p:nvPr/>
        </p:nvSpPr>
        <p:spPr bwMode="auto">
          <a:xfrm>
            <a:off x="1871663" y="4870450"/>
            <a:ext cx="539750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21272" name="Rectangle 24"/>
          <p:cNvSpPr>
            <a:spLocks noChangeArrowheads="1"/>
          </p:cNvSpPr>
          <p:nvPr/>
        </p:nvSpPr>
        <p:spPr bwMode="auto">
          <a:xfrm>
            <a:off x="2592388" y="4510088"/>
            <a:ext cx="539750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21273" name="Oval 25"/>
          <p:cNvSpPr>
            <a:spLocks noChangeAspect="1" noChangeArrowheads="1"/>
          </p:cNvSpPr>
          <p:nvPr/>
        </p:nvSpPr>
        <p:spPr bwMode="auto">
          <a:xfrm>
            <a:off x="1331913" y="1885950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821274" name="Freeform 26"/>
          <p:cNvSpPr>
            <a:spLocks/>
          </p:cNvSpPr>
          <p:nvPr/>
        </p:nvSpPr>
        <p:spPr bwMode="auto">
          <a:xfrm rot="10800000" flipH="1" flipV="1">
            <a:off x="1871663" y="1885950"/>
            <a:ext cx="2520950" cy="17938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1275" name="Rectangle 27"/>
          <p:cNvSpPr>
            <a:spLocks noChangeArrowheads="1"/>
          </p:cNvSpPr>
          <p:nvPr/>
        </p:nvSpPr>
        <p:spPr bwMode="auto">
          <a:xfrm>
            <a:off x="2411413" y="1989138"/>
            <a:ext cx="1557337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821277" name="Group 29"/>
          <p:cNvGraphicFramePr>
            <a:graphicFrameLocks noGrp="1"/>
          </p:cNvGraphicFramePr>
          <p:nvPr>
            <p:ph sz="half" idx="2"/>
          </p:nvPr>
        </p:nvGraphicFramePr>
        <p:xfrm>
          <a:off x="5111750" y="1382713"/>
          <a:ext cx="3600450" cy="2519363"/>
        </p:xfrm>
        <a:graphic>
          <a:graphicData uri="http://schemas.openxmlformats.org/drawingml/2006/table">
            <a:tbl>
              <a:tblPr/>
              <a:tblGrid>
                <a:gridCol w="366713"/>
                <a:gridCol w="103187"/>
                <a:gridCol w="469900"/>
                <a:gridCol w="352425"/>
                <a:gridCol w="352425"/>
                <a:gridCol w="352425"/>
                <a:gridCol w="352425"/>
                <a:gridCol w="625475"/>
                <a:gridCol w="625475"/>
              </a:tblGrid>
              <a:tr h="349250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Output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1625">
                <a:tc gridSpan="3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dirty="0"/>
              <a:t>Analysis of Clocked Sequential </a:t>
            </a:r>
            <a:r>
              <a:rPr lang="en-US" dirty="0" smtClean="0"/>
              <a:t>Circuits: State Diagram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7535916" y="1781503"/>
            <a:ext cx="488731" cy="204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46422" y="2485713"/>
            <a:ext cx="488731" cy="204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37988" y="2496219"/>
            <a:ext cx="488731" cy="204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182303" y="1749972"/>
            <a:ext cx="457200" cy="25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161277" y="2469948"/>
            <a:ext cx="457200" cy="25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847439" y="2480454"/>
            <a:ext cx="457200" cy="25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2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2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2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2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2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2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2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2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2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2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2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2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2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82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2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82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2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3" grpId="0" animBg="1"/>
      <p:bldP spid="821254" grpId="0" animBg="1"/>
      <p:bldP spid="821255" grpId="0" animBg="1"/>
      <p:bldP spid="821256" grpId="0" animBg="1"/>
      <p:bldP spid="821257" grpId="0" animBg="1"/>
      <p:bldP spid="821258" grpId="0" animBg="1"/>
      <p:bldP spid="821259" grpId="0" animBg="1"/>
      <p:bldP spid="821260" grpId="0" animBg="1"/>
      <p:bldP spid="821261" grpId="0" animBg="1"/>
      <p:bldP spid="821262" grpId="0" animBg="1"/>
      <p:bldP spid="821263" grpId="0" animBg="1"/>
      <p:bldP spid="821264" grpId="0" animBg="1"/>
      <p:bldP spid="821265" grpId="0"/>
      <p:bldP spid="821266" grpId="0"/>
      <p:bldP spid="821267" grpId="0"/>
      <p:bldP spid="821268" grpId="0"/>
      <p:bldP spid="821269" grpId="0"/>
      <p:bldP spid="821270" grpId="0"/>
      <p:bldP spid="821271" grpId="0"/>
      <p:bldP spid="821272" grpId="0"/>
      <p:bldP spid="821273" grpId="0" animBg="1"/>
      <p:bldP spid="821274" grpId="0" animBg="1"/>
      <p:bldP spid="821275" grpId="0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/>
          <p:cNvSpPr>
            <a:spLocks noGrp="1"/>
          </p:cNvSpPr>
          <p:nvPr>
            <p:ph sz="quarter" idx="1"/>
          </p:nvPr>
        </p:nvSpPr>
        <p:spPr>
          <a:xfrm>
            <a:off x="457200" y="1308538"/>
            <a:ext cx="7696200" cy="516541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/>
              <a:t>:</a:t>
            </a:r>
          </a:p>
          <a:p>
            <a:endParaRPr lang="en-AU" dirty="0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Clocked Sequential </a:t>
            </a:r>
            <a:r>
              <a:rPr lang="en-US" dirty="0" smtClean="0"/>
              <a:t>Circuits:  </a:t>
            </a:r>
            <a:r>
              <a:rPr lang="en-US" i="1" dirty="0" smtClean="0"/>
              <a:t>D</a:t>
            </a:r>
            <a:r>
              <a:rPr lang="en-US" dirty="0" smtClean="0"/>
              <a:t> Flip-Flops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51275" y="1449388"/>
            <a:ext cx="4860925" cy="1800225"/>
            <a:chOff x="2426" y="1139"/>
            <a:chExt cx="3062" cy="113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014" y="1366"/>
              <a:ext cx="1020" cy="907"/>
              <a:chOff x="4467" y="913"/>
              <a:chExt cx="1020" cy="907"/>
            </a:xfrm>
          </p:grpSpPr>
          <p:sp>
            <p:nvSpPr>
              <p:cNvPr id="823302" name="Rectangle 6"/>
              <p:cNvSpPr>
                <a:spLocks noChangeArrowheads="1"/>
              </p:cNvSpPr>
              <p:nvPr/>
            </p:nvSpPr>
            <p:spPr bwMode="auto">
              <a:xfrm>
                <a:off x="4694" y="913"/>
                <a:ext cx="567" cy="907"/>
              </a:xfrm>
              <a:prstGeom prst="rect">
                <a:avLst/>
              </a:prstGeom>
              <a:solidFill>
                <a:srgbClr val="FFFF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823303" name="Rectangle 7"/>
              <p:cNvSpPr>
                <a:spLocks noChangeArrowheads="1"/>
              </p:cNvSpPr>
              <p:nvPr/>
            </p:nvSpPr>
            <p:spPr bwMode="auto">
              <a:xfrm>
                <a:off x="4694" y="1026"/>
                <a:ext cx="227" cy="20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823304" name="Line 8"/>
              <p:cNvSpPr>
                <a:spLocks noChangeShapeType="1"/>
              </p:cNvSpPr>
              <p:nvPr/>
            </p:nvSpPr>
            <p:spPr bwMode="auto">
              <a:xfrm>
                <a:off x="4694" y="1480"/>
                <a:ext cx="113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823305" name="Line 9"/>
              <p:cNvSpPr>
                <a:spLocks noChangeShapeType="1"/>
              </p:cNvSpPr>
              <p:nvPr/>
            </p:nvSpPr>
            <p:spPr bwMode="auto">
              <a:xfrm flipH="1">
                <a:off x="4694" y="1593"/>
                <a:ext cx="113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823306" name="Line 10"/>
              <p:cNvSpPr>
                <a:spLocks noChangeShapeType="1"/>
              </p:cNvSpPr>
              <p:nvPr/>
            </p:nvSpPr>
            <p:spPr bwMode="auto">
              <a:xfrm flipH="1">
                <a:off x="4467" y="1139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823307" name="Line 11"/>
              <p:cNvSpPr>
                <a:spLocks noChangeShapeType="1"/>
              </p:cNvSpPr>
              <p:nvPr/>
            </p:nvSpPr>
            <p:spPr bwMode="auto">
              <a:xfrm flipH="1">
                <a:off x="4467" y="1593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823308" name="Line 12"/>
              <p:cNvSpPr>
                <a:spLocks noChangeShapeType="1"/>
              </p:cNvSpPr>
              <p:nvPr/>
            </p:nvSpPr>
            <p:spPr bwMode="auto">
              <a:xfrm flipH="1">
                <a:off x="5261" y="1139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823309" name="Line 13"/>
              <p:cNvSpPr>
                <a:spLocks noChangeShapeType="1"/>
              </p:cNvSpPr>
              <p:nvPr/>
            </p:nvSpPr>
            <p:spPr bwMode="auto">
              <a:xfrm flipH="1">
                <a:off x="5261" y="1593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823310" name="Rectangle 14"/>
              <p:cNvSpPr>
                <a:spLocks noChangeArrowheads="1"/>
              </p:cNvSpPr>
              <p:nvPr/>
            </p:nvSpPr>
            <p:spPr bwMode="auto">
              <a:xfrm>
                <a:off x="5034" y="1026"/>
                <a:ext cx="227" cy="20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 i="1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823311" name="Oval 15"/>
              <p:cNvSpPr>
                <a:spLocks noChangeAspect="1" noChangeArrowheads="1"/>
              </p:cNvSpPr>
              <p:nvPr/>
            </p:nvSpPr>
            <p:spPr bwMode="auto">
              <a:xfrm>
                <a:off x="5261" y="1551"/>
                <a:ext cx="79" cy="7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en-AU"/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5034" y="1492"/>
                <a:ext cx="227" cy="214"/>
                <a:chOff x="5034" y="1492"/>
                <a:chExt cx="227" cy="214"/>
              </a:xfrm>
            </p:grpSpPr>
            <p:sp>
              <p:nvSpPr>
                <p:cNvPr id="823313" name="Rectangle 17"/>
                <p:cNvSpPr>
                  <a:spLocks noChangeArrowheads="1"/>
                </p:cNvSpPr>
                <p:nvPr/>
              </p:nvSpPr>
              <p:spPr bwMode="auto">
                <a:xfrm>
                  <a:off x="5034" y="1499"/>
                  <a:ext cx="227" cy="207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2400" b="1" i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82331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099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AU"/>
                </a:p>
              </p:txBody>
            </p:sp>
          </p:grpSp>
        </p:grpSp>
        <p:graphicFrame>
          <p:nvGraphicFramePr>
            <p:cNvPr id="823315" name="Object 19"/>
            <p:cNvGraphicFramePr>
              <a:graphicFrameLocks noChangeAspect="1"/>
            </p:cNvGraphicFramePr>
            <p:nvPr/>
          </p:nvGraphicFramePr>
          <p:xfrm>
            <a:off x="3467" y="1437"/>
            <a:ext cx="567" cy="310"/>
          </p:xfrm>
          <a:graphic>
            <a:graphicData uri="http://schemas.openxmlformats.org/presentationml/2006/ole">
              <p:oleObj spid="_x0000_s246786" name="Visio" r:id="rId4" imgW="475732" imgH="259933" progId="">
                <p:embed/>
              </p:oleObj>
            </a:graphicData>
          </a:graphic>
        </p:graphicFrame>
        <p:sp>
          <p:nvSpPr>
            <p:cNvPr id="823316" name="Line 20"/>
            <p:cNvSpPr>
              <a:spLocks noChangeShapeType="1"/>
            </p:cNvSpPr>
            <p:nvPr/>
          </p:nvSpPr>
          <p:spPr bwMode="auto">
            <a:xfrm flipH="1">
              <a:off x="3329" y="1527"/>
              <a:ext cx="15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23317" name="Line 21"/>
            <p:cNvSpPr>
              <a:spLocks noChangeShapeType="1"/>
            </p:cNvSpPr>
            <p:nvPr/>
          </p:nvSpPr>
          <p:spPr bwMode="auto">
            <a:xfrm flipH="1">
              <a:off x="3220" y="1658"/>
              <a:ext cx="26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23318" name="Line 22"/>
            <p:cNvSpPr>
              <a:spLocks noChangeShapeType="1"/>
            </p:cNvSpPr>
            <p:nvPr/>
          </p:nvSpPr>
          <p:spPr bwMode="auto">
            <a:xfrm flipH="1" flipV="1">
              <a:off x="3333" y="1139"/>
              <a:ext cx="1701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23319" name="Line 23"/>
            <p:cNvSpPr>
              <a:spLocks noChangeShapeType="1"/>
            </p:cNvSpPr>
            <p:nvPr/>
          </p:nvSpPr>
          <p:spPr bwMode="auto">
            <a:xfrm rot="5400000" flipH="1" flipV="1">
              <a:off x="4807" y="1366"/>
              <a:ext cx="45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23320" name="Rectangle 24"/>
            <p:cNvSpPr>
              <a:spLocks noChangeArrowheads="1"/>
            </p:cNvSpPr>
            <p:nvPr/>
          </p:nvSpPr>
          <p:spPr bwMode="auto">
            <a:xfrm>
              <a:off x="2426" y="1479"/>
              <a:ext cx="227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823321" name="Line 25"/>
            <p:cNvSpPr>
              <a:spLocks noChangeShapeType="1"/>
            </p:cNvSpPr>
            <p:nvPr/>
          </p:nvSpPr>
          <p:spPr bwMode="auto">
            <a:xfrm flipH="1" flipV="1">
              <a:off x="5034" y="1592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23322" name="Line 26"/>
            <p:cNvSpPr>
              <a:spLocks noChangeShapeType="1"/>
            </p:cNvSpPr>
            <p:nvPr/>
          </p:nvSpPr>
          <p:spPr bwMode="auto">
            <a:xfrm>
              <a:off x="3333" y="1139"/>
              <a:ext cx="0" cy="39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graphicFrame>
          <p:nvGraphicFramePr>
            <p:cNvPr id="823323" name="Object 27"/>
            <p:cNvGraphicFramePr>
              <a:graphicFrameLocks noChangeAspect="1"/>
            </p:cNvGraphicFramePr>
            <p:nvPr/>
          </p:nvGraphicFramePr>
          <p:xfrm>
            <a:off x="2681" y="1503"/>
            <a:ext cx="567" cy="310"/>
          </p:xfrm>
          <a:graphic>
            <a:graphicData uri="http://schemas.openxmlformats.org/presentationml/2006/ole">
              <p:oleObj spid="_x0000_s246787" name="Visio" r:id="rId5" imgW="475732" imgH="259933" progId="">
                <p:embed/>
              </p:oleObj>
            </a:graphicData>
          </a:graphic>
        </p:graphicFrame>
        <p:sp>
          <p:nvSpPr>
            <p:cNvPr id="823324" name="Rectangle 28"/>
            <p:cNvSpPr>
              <a:spLocks noChangeArrowheads="1"/>
            </p:cNvSpPr>
            <p:nvPr/>
          </p:nvSpPr>
          <p:spPr bwMode="auto">
            <a:xfrm>
              <a:off x="3560" y="1933"/>
              <a:ext cx="454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CLK</a:t>
              </a:r>
            </a:p>
          </p:txBody>
        </p:sp>
        <p:sp>
          <p:nvSpPr>
            <p:cNvPr id="823325" name="Rectangle 29"/>
            <p:cNvSpPr>
              <a:spLocks noChangeArrowheads="1"/>
            </p:cNvSpPr>
            <p:nvPr/>
          </p:nvSpPr>
          <p:spPr bwMode="auto">
            <a:xfrm>
              <a:off x="2426" y="1613"/>
              <a:ext cx="227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823326" name="Rectangle 30"/>
            <p:cNvSpPr>
              <a:spLocks noChangeArrowheads="1"/>
            </p:cNvSpPr>
            <p:nvPr/>
          </p:nvSpPr>
          <p:spPr bwMode="auto">
            <a:xfrm>
              <a:off x="5261" y="1479"/>
              <a:ext cx="227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aphicFrame>
        <p:nvGraphicFramePr>
          <p:cNvPr id="823327" name="Group 31"/>
          <p:cNvGraphicFramePr>
            <a:graphicFrameLocks noGrp="1"/>
          </p:cNvGraphicFramePr>
          <p:nvPr/>
        </p:nvGraphicFramePr>
        <p:xfrm>
          <a:off x="792163" y="2491394"/>
          <a:ext cx="2700337" cy="3901440"/>
        </p:xfrm>
        <a:graphic>
          <a:graphicData uri="http://schemas.openxmlformats.org/drawingml/2006/table">
            <a:tbl>
              <a:tblPr/>
              <a:tblGrid>
                <a:gridCol w="900112"/>
                <a:gridCol w="449263"/>
                <a:gridCol w="449262"/>
                <a:gridCol w="9017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401" name="Rectangle 105"/>
          <p:cNvSpPr>
            <a:spLocks noChangeArrowheads="1"/>
          </p:cNvSpPr>
          <p:nvPr/>
        </p:nvSpPr>
        <p:spPr bwMode="auto">
          <a:xfrm>
            <a:off x="2592388" y="3451941"/>
            <a:ext cx="900112" cy="295465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23402" name="Oval 106"/>
          <p:cNvSpPr>
            <a:spLocks noChangeAspect="1" noChangeArrowheads="1"/>
          </p:cNvSpPr>
          <p:nvPr/>
        </p:nvSpPr>
        <p:spPr bwMode="auto">
          <a:xfrm>
            <a:off x="5202238" y="5259388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3403" name="Oval 107"/>
          <p:cNvSpPr>
            <a:spLocks noChangeAspect="1" noChangeArrowheads="1"/>
          </p:cNvSpPr>
          <p:nvPr/>
        </p:nvSpPr>
        <p:spPr bwMode="auto">
          <a:xfrm>
            <a:off x="7002463" y="5259388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23404" name="Freeform 108"/>
          <p:cNvSpPr>
            <a:spLocks/>
          </p:cNvSpPr>
          <p:nvPr/>
        </p:nvSpPr>
        <p:spPr bwMode="auto">
          <a:xfrm rot="10800000" flipH="1" flipV="1">
            <a:off x="5562600" y="5080000"/>
            <a:ext cx="1619250" cy="17938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3405" name="Freeform 109"/>
          <p:cNvSpPr>
            <a:spLocks/>
          </p:cNvSpPr>
          <p:nvPr/>
        </p:nvSpPr>
        <p:spPr bwMode="auto">
          <a:xfrm rot="21600000" flipH="1" flipV="1">
            <a:off x="5562600" y="5799138"/>
            <a:ext cx="1619250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3406" name="Freeform 110"/>
          <p:cNvSpPr>
            <a:spLocks/>
          </p:cNvSpPr>
          <p:nvPr/>
        </p:nvSpPr>
        <p:spPr bwMode="auto">
          <a:xfrm rot="-5400000">
            <a:off x="4730750" y="5254626"/>
            <a:ext cx="439737" cy="601662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3407" name="Freeform 111"/>
          <p:cNvSpPr>
            <a:spLocks/>
          </p:cNvSpPr>
          <p:nvPr/>
        </p:nvSpPr>
        <p:spPr bwMode="auto">
          <a:xfrm rot="5400000">
            <a:off x="7573963" y="5203825"/>
            <a:ext cx="439737" cy="601663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3408" name="Rectangle 112"/>
          <p:cNvSpPr>
            <a:spLocks noChangeArrowheads="1"/>
          </p:cNvSpPr>
          <p:nvPr/>
        </p:nvSpPr>
        <p:spPr bwMode="auto">
          <a:xfrm>
            <a:off x="3851275" y="5399088"/>
            <a:ext cx="80962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00,11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409" name="Rectangle 113"/>
          <p:cNvSpPr>
            <a:spLocks noChangeArrowheads="1"/>
          </p:cNvSpPr>
          <p:nvPr/>
        </p:nvSpPr>
        <p:spPr bwMode="auto">
          <a:xfrm>
            <a:off x="8115300" y="5348288"/>
            <a:ext cx="80962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00,11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410" name="Rectangle 114"/>
          <p:cNvSpPr>
            <a:spLocks noChangeArrowheads="1"/>
          </p:cNvSpPr>
          <p:nvPr/>
        </p:nvSpPr>
        <p:spPr bwMode="auto">
          <a:xfrm>
            <a:off x="6011863" y="4719638"/>
            <a:ext cx="80962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01,10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411" name="Rectangle 115"/>
          <p:cNvSpPr>
            <a:spLocks noChangeArrowheads="1"/>
          </p:cNvSpPr>
          <p:nvPr/>
        </p:nvSpPr>
        <p:spPr bwMode="auto">
          <a:xfrm>
            <a:off x="6011863" y="5980113"/>
            <a:ext cx="80962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01,10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412" name="Rectangle 116"/>
          <p:cNvSpPr>
            <a:spLocks noChangeArrowheads="1"/>
          </p:cNvSpPr>
          <p:nvPr/>
        </p:nvSpPr>
        <p:spPr bwMode="auto">
          <a:xfrm>
            <a:off x="3894081" y="3994321"/>
            <a:ext cx="5186855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State Equation: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4" name="Rectangle 116"/>
          <p:cNvSpPr>
            <a:spLocks noChangeArrowheads="1"/>
          </p:cNvSpPr>
          <p:nvPr/>
        </p:nvSpPr>
        <p:spPr bwMode="auto">
          <a:xfrm>
            <a:off x="3925615" y="3311123"/>
            <a:ext cx="4981902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Input Equation: </a:t>
            </a:r>
            <a:r>
              <a:rPr lang="en-US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044" y="1781506"/>
            <a:ext cx="4761199" cy="409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Output column / Output Equation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(Output = Next State)  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3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3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3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3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3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3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3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2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2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2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2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2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2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2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2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2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402" grpId="0" animBg="1"/>
      <p:bldP spid="823403" grpId="0" animBg="1"/>
      <p:bldP spid="823404" grpId="0" animBg="1"/>
      <p:bldP spid="823405" grpId="0" animBg="1"/>
      <p:bldP spid="823406" grpId="0" animBg="1"/>
      <p:bldP spid="823407" grpId="0" animBg="1"/>
      <p:bldP spid="823408" grpId="0"/>
      <p:bldP spid="823409" grpId="0"/>
      <p:bldP spid="823410" grpId="0"/>
      <p:bldP spid="823411" grpId="0"/>
      <p:bldP spid="823412" grpId="0"/>
      <p:bldP spid="44" grpId="0"/>
      <p:bldP spid="4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/>
              <a:t>:</a:t>
            </a:r>
          </a:p>
          <a:p>
            <a:endParaRPr lang="en-AU" dirty="0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Clocked Sequential </a:t>
            </a:r>
            <a:r>
              <a:rPr lang="en-US" dirty="0" smtClean="0"/>
              <a:t>Circuits: </a:t>
            </a:r>
            <a:r>
              <a:rPr lang="en-US" i="1" dirty="0" smtClean="0"/>
              <a:t>JK</a:t>
            </a:r>
            <a:r>
              <a:rPr lang="en-US" dirty="0" smtClean="0"/>
              <a:t> Flip-Flops</a:t>
            </a:r>
            <a:endParaRPr lang="en-US" dirty="0"/>
          </a:p>
        </p:txBody>
      </p:sp>
      <p:graphicFrame>
        <p:nvGraphicFramePr>
          <p:cNvPr id="825348" name="Object 4"/>
          <p:cNvGraphicFramePr>
            <a:graphicFrameLocks noChangeAspect="1"/>
          </p:cNvGraphicFramePr>
          <p:nvPr/>
        </p:nvGraphicFramePr>
        <p:xfrm>
          <a:off x="5043488" y="1130300"/>
          <a:ext cx="3849687" cy="2659063"/>
        </p:xfrm>
        <a:graphic>
          <a:graphicData uri="http://schemas.openxmlformats.org/presentationml/2006/ole">
            <p:oleObj spid="_x0000_s247810" name="Visio" r:id="rId4" imgW="2770266" imgH="1912437" progId="">
              <p:embed/>
            </p:oleObj>
          </a:graphicData>
        </a:graphic>
      </p:graphicFrame>
      <p:sp>
        <p:nvSpPr>
          <p:cNvPr id="825349" name="Rectangle 5"/>
          <p:cNvSpPr>
            <a:spLocks noChangeArrowheads="1"/>
          </p:cNvSpPr>
          <p:nvPr/>
        </p:nvSpPr>
        <p:spPr bwMode="auto">
          <a:xfrm>
            <a:off x="5111750" y="3840163"/>
            <a:ext cx="3151188" cy="7667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		K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 x’</a:t>
            </a:r>
          </a:p>
          <a:p>
            <a:pPr algn="l">
              <a:lnSpc>
                <a:spcPct val="100000"/>
              </a:lnSpc>
              <a:spcBef>
                <a:spcPct val="1000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x’		K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x</a:t>
            </a:r>
          </a:p>
        </p:txBody>
      </p:sp>
      <p:sp>
        <p:nvSpPr>
          <p:cNvPr id="825350" name="Rectangle 6"/>
          <p:cNvSpPr>
            <a:spLocks noChangeArrowheads="1"/>
          </p:cNvSpPr>
          <p:nvPr/>
        </p:nvSpPr>
        <p:spPr bwMode="auto">
          <a:xfrm>
            <a:off x="4932363" y="4868863"/>
            <a:ext cx="3779837" cy="14970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Q’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K’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A’B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AB’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Ax</a:t>
            </a:r>
          </a:p>
          <a:p>
            <a:pPr algn="l">
              <a:lnSpc>
                <a:spcPct val="100000"/>
              </a:lnSpc>
              <a:spcBef>
                <a:spcPct val="10000"/>
              </a:spcBef>
            </a:pPr>
            <a:r>
              <a:rPr lang="en-US" sz="24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Q’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K’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B’x’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ABx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A’Bx’</a:t>
            </a:r>
          </a:p>
        </p:txBody>
      </p:sp>
      <p:graphicFrame>
        <p:nvGraphicFramePr>
          <p:cNvPr id="825351" name="Group 7"/>
          <p:cNvGraphicFramePr>
            <a:graphicFrameLocks noGrp="1"/>
          </p:cNvGraphicFramePr>
          <p:nvPr/>
        </p:nvGraphicFramePr>
        <p:xfrm>
          <a:off x="431800" y="2349500"/>
          <a:ext cx="4140200" cy="4157664"/>
        </p:xfrm>
        <a:graphic>
          <a:graphicData uri="http://schemas.openxmlformats.org/drawingml/2006/table">
            <a:tbl>
              <a:tblPr/>
              <a:tblGrid>
                <a:gridCol w="460375"/>
                <a:gridCol w="458788"/>
                <a:gridCol w="460375"/>
                <a:gridCol w="460375"/>
                <a:gridCol w="460375"/>
                <a:gridCol w="460375"/>
                <a:gridCol w="460375"/>
                <a:gridCol w="458787"/>
                <a:gridCol w="460375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Flip-Flop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Inputs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5457" name="Rectangle 113"/>
          <p:cNvSpPr>
            <a:spLocks noChangeArrowheads="1"/>
          </p:cNvSpPr>
          <p:nvPr/>
        </p:nvSpPr>
        <p:spPr bwMode="auto">
          <a:xfrm>
            <a:off x="2887663" y="3313113"/>
            <a:ext cx="1620837" cy="317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0     0     1     0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0     0     0     1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1     1     1     0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1     0     0     1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0     0     1     1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0     0     0     0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1     1     1     1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1     0     0     0</a:t>
            </a:r>
          </a:p>
        </p:txBody>
      </p:sp>
      <p:sp>
        <p:nvSpPr>
          <p:cNvPr id="825458" name="Rectangle 114"/>
          <p:cNvSpPr>
            <a:spLocks noChangeArrowheads="1"/>
          </p:cNvSpPr>
          <p:nvPr/>
        </p:nvSpPr>
        <p:spPr bwMode="auto">
          <a:xfrm>
            <a:off x="1971675" y="3328988"/>
            <a:ext cx="792163" cy="317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Clocked Sequential </a:t>
            </a:r>
            <a:r>
              <a:rPr lang="en-US" dirty="0" smtClean="0"/>
              <a:t>Circuits: </a:t>
            </a:r>
            <a:r>
              <a:rPr lang="en-US" i="1" dirty="0" smtClean="0"/>
              <a:t>JK</a:t>
            </a:r>
            <a:r>
              <a:rPr lang="en-US" dirty="0" smtClean="0"/>
              <a:t> Flip-Flops</a:t>
            </a:r>
            <a:endParaRPr lang="en-US" dirty="0"/>
          </a:p>
        </p:txBody>
      </p:sp>
      <p:graphicFrame>
        <p:nvGraphicFramePr>
          <p:cNvPr id="827396" name="Object 4"/>
          <p:cNvGraphicFramePr>
            <a:graphicFrameLocks noChangeAspect="1"/>
          </p:cNvGraphicFramePr>
          <p:nvPr/>
        </p:nvGraphicFramePr>
        <p:xfrm>
          <a:off x="5043488" y="1038225"/>
          <a:ext cx="3849687" cy="2659063"/>
        </p:xfrm>
        <a:graphic>
          <a:graphicData uri="http://schemas.openxmlformats.org/presentationml/2006/ole">
            <p:oleObj spid="_x0000_s248834" name="Visio" r:id="rId4" imgW="2770266" imgH="1912437" progId="">
              <p:embed/>
            </p:oleObj>
          </a:graphicData>
        </a:graphic>
      </p:graphicFrame>
      <p:graphicFrame>
        <p:nvGraphicFramePr>
          <p:cNvPr id="827397" name="Group 5"/>
          <p:cNvGraphicFramePr>
            <a:graphicFrameLocks noGrp="1"/>
          </p:cNvGraphicFramePr>
          <p:nvPr/>
        </p:nvGraphicFramePr>
        <p:xfrm>
          <a:off x="431800" y="2349500"/>
          <a:ext cx="4140200" cy="4157664"/>
        </p:xfrm>
        <a:graphic>
          <a:graphicData uri="http://schemas.openxmlformats.org/drawingml/2006/table">
            <a:tbl>
              <a:tblPr/>
              <a:tblGrid>
                <a:gridCol w="460375"/>
                <a:gridCol w="458788"/>
                <a:gridCol w="460375"/>
                <a:gridCol w="460375"/>
                <a:gridCol w="460375"/>
                <a:gridCol w="460375"/>
                <a:gridCol w="460375"/>
                <a:gridCol w="458787"/>
                <a:gridCol w="460375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Flip-Flop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Inputs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7503" name="Rectangle 111"/>
          <p:cNvSpPr>
            <a:spLocks noChangeArrowheads="1"/>
          </p:cNvSpPr>
          <p:nvPr/>
        </p:nvSpPr>
        <p:spPr bwMode="auto">
          <a:xfrm>
            <a:off x="2887663" y="3313113"/>
            <a:ext cx="1620837" cy="317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0     0     1     0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0     0     0     1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1     1     1     0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1     0     0     1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0     0     1     1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0     0     0     0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1     1     1     1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1     0     0     0</a:t>
            </a:r>
          </a:p>
        </p:txBody>
      </p:sp>
      <p:sp>
        <p:nvSpPr>
          <p:cNvPr id="827504" name="Rectangle 112"/>
          <p:cNvSpPr>
            <a:spLocks noChangeArrowheads="1"/>
          </p:cNvSpPr>
          <p:nvPr/>
        </p:nvSpPr>
        <p:spPr bwMode="auto">
          <a:xfrm>
            <a:off x="1971675" y="3328988"/>
            <a:ext cx="792163" cy="317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</p:txBody>
      </p:sp>
      <p:sp>
        <p:nvSpPr>
          <p:cNvPr id="827505" name="Oval 113"/>
          <p:cNvSpPr>
            <a:spLocks noChangeAspect="1" noChangeArrowheads="1"/>
          </p:cNvSpPr>
          <p:nvPr/>
        </p:nvSpPr>
        <p:spPr bwMode="auto">
          <a:xfrm>
            <a:off x="5653088" y="4040188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0 0</a:t>
            </a:r>
          </a:p>
        </p:txBody>
      </p:sp>
      <p:sp>
        <p:nvSpPr>
          <p:cNvPr id="827506" name="Freeform 114"/>
          <p:cNvSpPr>
            <a:spLocks/>
          </p:cNvSpPr>
          <p:nvPr/>
        </p:nvSpPr>
        <p:spPr bwMode="auto">
          <a:xfrm rot="-2244927">
            <a:off x="5375275" y="3602038"/>
            <a:ext cx="439738" cy="601662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7507" name="Oval 115"/>
          <p:cNvSpPr>
            <a:spLocks noChangeAspect="1" noChangeArrowheads="1"/>
          </p:cNvSpPr>
          <p:nvPr/>
        </p:nvSpPr>
        <p:spPr bwMode="auto">
          <a:xfrm>
            <a:off x="7272338" y="4000500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1 1</a:t>
            </a:r>
          </a:p>
        </p:txBody>
      </p:sp>
      <p:sp>
        <p:nvSpPr>
          <p:cNvPr id="827508" name="Freeform 116"/>
          <p:cNvSpPr>
            <a:spLocks/>
          </p:cNvSpPr>
          <p:nvPr/>
        </p:nvSpPr>
        <p:spPr bwMode="auto">
          <a:xfrm rot="2356128" flipH="1">
            <a:off x="7658100" y="3570288"/>
            <a:ext cx="439738" cy="601662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7509" name="Freeform 117"/>
          <p:cNvSpPr>
            <a:spLocks/>
          </p:cNvSpPr>
          <p:nvPr/>
        </p:nvSpPr>
        <p:spPr bwMode="auto">
          <a:xfrm flipH="1">
            <a:off x="6192838" y="4040188"/>
            <a:ext cx="1079500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7510" name="Oval 118"/>
          <p:cNvSpPr>
            <a:spLocks noChangeAspect="1" noChangeArrowheads="1"/>
          </p:cNvSpPr>
          <p:nvPr/>
        </p:nvSpPr>
        <p:spPr bwMode="auto">
          <a:xfrm>
            <a:off x="5651500" y="5621338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0 1</a:t>
            </a:r>
          </a:p>
        </p:txBody>
      </p:sp>
      <p:sp>
        <p:nvSpPr>
          <p:cNvPr id="827511" name="Freeform 119"/>
          <p:cNvSpPr>
            <a:spLocks/>
          </p:cNvSpPr>
          <p:nvPr/>
        </p:nvSpPr>
        <p:spPr bwMode="auto">
          <a:xfrm rot="16200000" flipH="1">
            <a:off x="5222875" y="5011738"/>
            <a:ext cx="1039813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7512" name="Oval 120"/>
          <p:cNvSpPr>
            <a:spLocks noChangeAspect="1" noChangeArrowheads="1"/>
          </p:cNvSpPr>
          <p:nvPr/>
        </p:nvSpPr>
        <p:spPr bwMode="auto">
          <a:xfrm>
            <a:off x="7272338" y="5621338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1 0</a:t>
            </a:r>
          </a:p>
        </p:txBody>
      </p:sp>
      <p:sp>
        <p:nvSpPr>
          <p:cNvPr id="827513" name="Freeform 121"/>
          <p:cNvSpPr>
            <a:spLocks/>
          </p:cNvSpPr>
          <p:nvPr/>
        </p:nvSpPr>
        <p:spPr bwMode="auto">
          <a:xfrm rot="16200000" flipV="1">
            <a:off x="7181850" y="4991100"/>
            <a:ext cx="1081088" cy="17938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7514" name="Freeform 122"/>
          <p:cNvSpPr>
            <a:spLocks/>
          </p:cNvSpPr>
          <p:nvPr/>
        </p:nvSpPr>
        <p:spPr bwMode="auto">
          <a:xfrm rot="10800000" flipH="1">
            <a:off x="6192838" y="5981700"/>
            <a:ext cx="1079500" cy="17938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7515" name="Line 123"/>
          <p:cNvSpPr>
            <a:spLocks noChangeShapeType="1"/>
          </p:cNvSpPr>
          <p:nvPr/>
        </p:nvSpPr>
        <p:spPr bwMode="auto">
          <a:xfrm flipV="1">
            <a:off x="6192838" y="4540250"/>
            <a:ext cx="1258887" cy="12604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7516" name="Rectangle 124"/>
          <p:cNvSpPr>
            <a:spLocks noChangeArrowheads="1"/>
          </p:cNvSpPr>
          <p:nvPr/>
        </p:nvSpPr>
        <p:spPr bwMode="auto">
          <a:xfrm>
            <a:off x="4932363" y="3640138"/>
            <a:ext cx="360362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517" name="Rectangle 125"/>
          <p:cNvSpPr>
            <a:spLocks noChangeArrowheads="1"/>
          </p:cNvSpPr>
          <p:nvPr/>
        </p:nvSpPr>
        <p:spPr bwMode="auto">
          <a:xfrm>
            <a:off x="6551613" y="3640138"/>
            <a:ext cx="360362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518" name="Rectangle 126"/>
          <p:cNvSpPr>
            <a:spLocks noChangeArrowheads="1"/>
          </p:cNvSpPr>
          <p:nvPr/>
        </p:nvSpPr>
        <p:spPr bwMode="auto">
          <a:xfrm>
            <a:off x="8172450" y="3640138"/>
            <a:ext cx="360363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519" name="Rectangle 127"/>
          <p:cNvSpPr>
            <a:spLocks noChangeArrowheads="1"/>
          </p:cNvSpPr>
          <p:nvPr/>
        </p:nvSpPr>
        <p:spPr bwMode="auto">
          <a:xfrm>
            <a:off x="7812088" y="4900613"/>
            <a:ext cx="360362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520" name="Rectangle 128"/>
          <p:cNvSpPr>
            <a:spLocks noChangeArrowheads="1"/>
          </p:cNvSpPr>
          <p:nvPr/>
        </p:nvSpPr>
        <p:spPr bwMode="auto">
          <a:xfrm>
            <a:off x="6551613" y="6161088"/>
            <a:ext cx="35877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521" name="Rectangle 129"/>
          <p:cNvSpPr>
            <a:spLocks noChangeArrowheads="1"/>
          </p:cNvSpPr>
          <p:nvPr/>
        </p:nvSpPr>
        <p:spPr bwMode="auto">
          <a:xfrm>
            <a:off x="5292725" y="4900613"/>
            <a:ext cx="35877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522" name="Rectangle 130"/>
          <p:cNvSpPr>
            <a:spLocks noChangeArrowheads="1"/>
          </p:cNvSpPr>
          <p:nvPr/>
        </p:nvSpPr>
        <p:spPr bwMode="auto">
          <a:xfrm>
            <a:off x="6551613" y="4721225"/>
            <a:ext cx="358775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523" name="Freeform 131"/>
          <p:cNvSpPr>
            <a:spLocks/>
          </p:cNvSpPr>
          <p:nvPr/>
        </p:nvSpPr>
        <p:spPr bwMode="auto">
          <a:xfrm rot="8007457" flipH="1">
            <a:off x="7707313" y="5951537"/>
            <a:ext cx="439738" cy="601663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27524" name="Rectangle 132"/>
          <p:cNvSpPr>
            <a:spLocks noChangeArrowheads="1"/>
          </p:cNvSpPr>
          <p:nvPr/>
        </p:nvSpPr>
        <p:spPr bwMode="auto">
          <a:xfrm>
            <a:off x="8172450" y="5981700"/>
            <a:ext cx="358775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/>
              <a:t>: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/>
              <a:t>:</a:t>
            </a:r>
          </a:p>
          <a:p>
            <a:endParaRPr lang="en-AU" dirty="0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Clocked Sequential </a:t>
            </a:r>
            <a:r>
              <a:rPr lang="en-US" dirty="0" smtClean="0"/>
              <a:t>Circuits: </a:t>
            </a:r>
            <a:r>
              <a:rPr lang="en-US" i="1" dirty="0" smtClean="0"/>
              <a:t>T</a:t>
            </a:r>
            <a:r>
              <a:rPr lang="en-US" dirty="0" smtClean="0"/>
              <a:t> Flip-Flops</a:t>
            </a:r>
            <a:endParaRPr lang="en-US" dirty="0"/>
          </a:p>
        </p:txBody>
      </p:sp>
      <p:sp>
        <p:nvSpPr>
          <p:cNvPr id="829444" name="Rectangle 4"/>
          <p:cNvSpPr>
            <a:spLocks noChangeArrowheads="1"/>
          </p:cNvSpPr>
          <p:nvPr/>
        </p:nvSpPr>
        <p:spPr bwMode="auto">
          <a:xfrm>
            <a:off x="5472113" y="4329113"/>
            <a:ext cx="2601912" cy="730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 x	T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x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 B</a:t>
            </a:r>
          </a:p>
        </p:txBody>
      </p:sp>
      <p:sp>
        <p:nvSpPr>
          <p:cNvPr id="829445" name="Rectangle 5"/>
          <p:cNvSpPr>
            <a:spLocks noChangeArrowheads="1"/>
          </p:cNvSpPr>
          <p:nvPr/>
        </p:nvSpPr>
        <p:spPr bwMode="auto">
          <a:xfrm>
            <a:off x="4932363" y="5172075"/>
            <a:ext cx="3779837" cy="14970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Q’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T’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AB’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Ax’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A’Bx</a:t>
            </a:r>
            <a:endParaRPr lang="en-US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10000"/>
              </a:spcBef>
            </a:pPr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Q’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T’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graphicFrame>
        <p:nvGraphicFramePr>
          <p:cNvPr id="829446" name="Object 6"/>
          <p:cNvGraphicFramePr>
            <a:graphicFrameLocks noChangeAspect="1"/>
          </p:cNvGraphicFramePr>
          <p:nvPr/>
        </p:nvGraphicFramePr>
        <p:xfrm>
          <a:off x="4751388" y="1025525"/>
          <a:ext cx="4117975" cy="3179763"/>
        </p:xfrm>
        <a:graphic>
          <a:graphicData uri="http://schemas.openxmlformats.org/presentationml/2006/ole">
            <p:oleObj spid="_x0000_s249858" name="Visio" r:id="rId4" imgW="2856829" imgH="2206996" progId="">
              <p:embed/>
            </p:oleObj>
          </a:graphicData>
        </a:graphic>
      </p:graphicFrame>
      <p:graphicFrame>
        <p:nvGraphicFramePr>
          <p:cNvPr id="829447" name="Group 7"/>
          <p:cNvGraphicFramePr>
            <a:graphicFrameLocks noGrp="1"/>
          </p:cNvGraphicFramePr>
          <p:nvPr/>
        </p:nvGraphicFramePr>
        <p:xfrm>
          <a:off x="431800" y="2349500"/>
          <a:ext cx="3779838" cy="4157664"/>
        </p:xfrm>
        <a:graphic>
          <a:graphicData uri="http://schemas.openxmlformats.org/drawingml/2006/table">
            <a:tbl>
              <a:tblPr/>
              <a:tblGrid>
                <a:gridCol w="460375"/>
                <a:gridCol w="458788"/>
                <a:gridCol w="460375"/>
                <a:gridCol w="460375"/>
                <a:gridCol w="460375"/>
                <a:gridCol w="460375"/>
                <a:gridCol w="460375"/>
                <a:gridCol w="558800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F.F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Inputs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O/P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547" name="Rectangle 107"/>
          <p:cNvSpPr>
            <a:spLocks noChangeArrowheads="1"/>
          </p:cNvSpPr>
          <p:nvPr/>
        </p:nvSpPr>
        <p:spPr bwMode="auto">
          <a:xfrm>
            <a:off x="2887663" y="3313113"/>
            <a:ext cx="784225" cy="317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</p:txBody>
      </p:sp>
      <p:sp>
        <p:nvSpPr>
          <p:cNvPr id="829548" name="Rectangle 108"/>
          <p:cNvSpPr>
            <a:spLocks noChangeArrowheads="1"/>
          </p:cNvSpPr>
          <p:nvPr/>
        </p:nvSpPr>
        <p:spPr bwMode="auto">
          <a:xfrm>
            <a:off x="1971675" y="3328988"/>
            <a:ext cx="792163" cy="317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</p:txBody>
      </p:sp>
      <p:sp>
        <p:nvSpPr>
          <p:cNvPr id="829549" name="Rectangle 109"/>
          <p:cNvSpPr>
            <a:spLocks noChangeArrowheads="1"/>
          </p:cNvSpPr>
          <p:nvPr/>
        </p:nvSpPr>
        <p:spPr bwMode="auto">
          <a:xfrm>
            <a:off x="3856038" y="3327400"/>
            <a:ext cx="252412" cy="317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4" grpId="0"/>
      <p:bldP spid="829445" grpId="0"/>
      <p:bldP spid="829547" grpId="0"/>
      <p:bldP spid="829548" grpId="0"/>
      <p:bldP spid="829549" grpId="0"/>
      <p:bldP spid="829549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Clocked Sequential </a:t>
            </a:r>
            <a:r>
              <a:rPr lang="en-US" dirty="0" smtClean="0"/>
              <a:t>Circuits: </a:t>
            </a:r>
            <a:r>
              <a:rPr lang="en-US" i="1" dirty="0" smtClean="0"/>
              <a:t>T</a:t>
            </a:r>
            <a:r>
              <a:rPr lang="en-US" dirty="0" smtClean="0"/>
              <a:t> Flip-Flops</a:t>
            </a:r>
            <a:endParaRPr lang="en-US" dirty="0"/>
          </a:p>
        </p:txBody>
      </p:sp>
      <p:graphicFrame>
        <p:nvGraphicFramePr>
          <p:cNvPr id="831492" name="Object 4"/>
          <p:cNvGraphicFramePr>
            <a:graphicFrameLocks noChangeAspect="1"/>
          </p:cNvGraphicFramePr>
          <p:nvPr/>
        </p:nvGraphicFramePr>
        <p:xfrm>
          <a:off x="4751388" y="1025525"/>
          <a:ext cx="4117975" cy="3179763"/>
        </p:xfrm>
        <a:graphic>
          <a:graphicData uri="http://schemas.openxmlformats.org/presentationml/2006/ole">
            <p:oleObj spid="_x0000_s250882" name="Visio" r:id="rId4" imgW="2856829" imgH="2206996" progId="">
              <p:embed/>
            </p:oleObj>
          </a:graphicData>
        </a:graphic>
      </p:graphicFrame>
      <p:graphicFrame>
        <p:nvGraphicFramePr>
          <p:cNvPr id="831493" name="Group 5"/>
          <p:cNvGraphicFramePr>
            <a:graphicFrameLocks noGrp="1"/>
          </p:cNvGraphicFramePr>
          <p:nvPr/>
        </p:nvGraphicFramePr>
        <p:xfrm>
          <a:off x="431800" y="2349500"/>
          <a:ext cx="3779838" cy="4157664"/>
        </p:xfrm>
        <a:graphic>
          <a:graphicData uri="http://schemas.openxmlformats.org/drawingml/2006/table">
            <a:tbl>
              <a:tblPr/>
              <a:tblGrid>
                <a:gridCol w="460375"/>
                <a:gridCol w="458788"/>
                <a:gridCol w="460375"/>
                <a:gridCol w="460375"/>
                <a:gridCol w="460375"/>
                <a:gridCol w="460375"/>
                <a:gridCol w="460375"/>
                <a:gridCol w="558800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F.F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Inputs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O/P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1593" name="Rectangle 105"/>
          <p:cNvSpPr>
            <a:spLocks noChangeArrowheads="1"/>
          </p:cNvSpPr>
          <p:nvPr/>
        </p:nvSpPr>
        <p:spPr bwMode="auto">
          <a:xfrm>
            <a:off x="2887663" y="3313113"/>
            <a:ext cx="784225" cy="317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</p:txBody>
      </p:sp>
      <p:sp>
        <p:nvSpPr>
          <p:cNvPr id="831594" name="Rectangle 106"/>
          <p:cNvSpPr>
            <a:spLocks noChangeArrowheads="1"/>
          </p:cNvSpPr>
          <p:nvPr/>
        </p:nvSpPr>
        <p:spPr bwMode="auto">
          <a:xfrm>
            <a:off x="1971675" y="3328988"/>
            <a:ext cx="792163" cy="317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</a:p>
        </p:txBody>
      </p:sp>
      <p:sp>
        <p:nvSpPr>
          <p:cNvPr id="831595" name="Rectangle 107"/>
          <p:cNvSpPr>
            <a:spLocks noChangeArrowheads="1"/>
          </p:cNvSpPr>
          <p:nvPr/>
        </p:nvSpPr>
        <p:spPr bwMode="auto">
          <a:xfrm>
            <a:off x="3856038" y="3327400"/>
            <a:ext cx="252412" cy="317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31596" name="Oval 108"/>
          <p:cNvSpPr>
            <a:spLocks noChangeAspect="1" noChangeArrowheads="1"/>
          </p:cNvSpPr>
          <p:nvPr/>
        </p:nvSpPr>
        <p:spPr bwMode="auto">
          <a:xfrm>
            <a:off x="5651500" y="4508500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0 0</a:t>
            </a:r>
          </a:p>
        </p:txBody>
      </p:sp>
      <p:sp>
        <p:nvSpPr>
          <p:cNvPr id="831597" name="Freeform 109"/>
          <p:cNvSpPr>
            <a:spLocks/>
          </p:cNvSpPr>
          <p:nvPr/>
        </p:nvSpPr>
        <p:spPr bwMode="auto">
          <a:xfrm rot="-2244927">
            <a:off x="5375275" y="4087813"/>
            <a:ext cx="439738" cy="601662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1598" name="Oval 110"/>
          <p:cNvSpPr>
            <a:spLocks noChangeAspect="1" noChangeArrowheads="1"/>
          </p:cNvSpPr>
          <p:nvPr/>
        </p:nvSpPr>
        <p:spPr bwMode="auto">
          <a:xfrm>
            <a:off x="7272338" y="4508500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0 1</a:t>
            </a:r>
          </a:p>
        </p:txBody>
      </p:sp>
      <p:sp>
        <p:nvSpPr>
          <p:cNvPr id="831599" name="Freeform 111"/>
          <p:cNvSpPr>
            <a:spLocks/>
          </p:cNvSpPr>
          <p:nvPr/>
        </p:nvSpPr>
        <p:spPr bwMode="auto">
          <a:xfrm rot="2356128" flipH="1">
            <a:off x="7653338" y="4087813"/>
            <a:ext cx="439737" cy="601662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1600" name="Freeform 112"/>
          <p:cNvSpPr>
            <a:spLocks/>
          </p:cNvSpPr>
          <p:nvPr/>
        </p:nvSpPr>
        <p:spPr bwMode="auto">
          <a:xfrm>
            <a:off x="6192838" y="4510088"/>
            <a:ext cx="1079500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1601" name="Oval 113"/>
          <p:cNvSpPr>
            <a:spLocks noChangeAspect="1" noChangeArrowheads="1"/>
          </p:cNvSpPr>
          <p:nvPr/>
        </p:nvSpPr>
        <p:spPr bwMode="auto">
          <a:xfrm>
            <a:off x="5651500" y="5621338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1 1</a:t>
            </a:r>
          </a:p>
        </p:txBody>
      </p:sp>
      <p:sp>
        <p:nvSpPr>
          <p:cNvPr id="831602" name="Freeform 114"/>
          <p:cNvSpPr>
            <a:spLocks/>
          </p:cNvSpPr>
          <p:nvPr/>
        </p:nvSpPr>
        <p:spPr bwMode="auto">
          <a:xfrm rot="5400000" flipH="1" flipV="1">
            <a:off x="5457032" y="5245894"/>
            <a:ext cx="571500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1603" name="Oval 115"/>
          <p:cNvSpPr>
            <a:spLocks noChangeAspect="1" noChangeArrowheads="1"/>
          </p:cNvSpPr>
          <p:nvPr/>
        </p:nvSpPr>
        <p:spPr bwMode="auto">
          <a:xfrm>
            <a:off x="7272338" y="5621338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1 0</a:t>
            </a:r>
          </a:p>
        </p:txBody>
      </p:sp>
      <p:sp>
        <p:nvSpPr>
          <p:cNvPr id="831604" name="Freeform 116"/>
          <p:cNvSpPr>
            <a:spLocks/>
          </p:cNvSpPr>
          <p:nvPr/>
        </p:nvSpPr>
        <p:spPr bwMode="auto">
          <a:xfrm rot="5400000">
            <a:off x="7436644" y="5245894"/>
            <a:ext cx="571500" cy="17938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1605" name="Freeform 117"/>
          <p:cNvSpPr>
            <a:spLocks/>
          </p:cNvSpPr>
          <p:nvPr/>
        </p:nvSpPr>
        <p:spPr bwMode="auto">
          <a:xfrm rot="10800000">
            <a:off x="6192838" y="5981700"/>
            <a:ext cx="1079500" cy="17938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1606" name="Rectangle 118"/>
          <p:cNvSpPr>
            <a:spLocks noChangeArrowheads="1"/>
          </p:cNvSpPr>
          <p:nvPr/>
        </p:nvSpPr>
        <p:spPr bwMode="auto">
          <a:xfrm>
            <a:off x="4751388" y="4179888"/>
            <a:ext cx="541337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31607" name="Rectangle 119"/>
          <p:cNvSpPr>
            <a:spLocks noChangeArrowheads="1"/>
          </p:cNvSpPr>
          <p:nvPr/>
        </p:nvSpPr>
        <p:spPr bwMode="auto">
          <a:xfrm>
            <a:off x="6372225" y="4540250"/>
            <a:ext cx="720725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31608" name="Rectangle 120"/>
          <p:cNvSpPr>
            <a:spLocks noChangeArrowheads="1"/>
          </p:cNvSpPr>
          <p:nvPr/>
        </p:nvSpPr>
        <p:spPr bwMode="auto">
          <a:xfrm>
            <a:off x="8172450" y="4179888"/>
            <a:ext cx="539750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31609" name="Rectangle 121"/>
          <p:cNvSpPr>
            <a:spLocks noChangeArrowheads="1"/>
          </p:cNvSpPr>
          <p:nvPr/>
        </p:nvSpPr>
        <p:spPr bwMode="auto">
          <a:xfrm>
            <a:off x="7812088" y="5229225"/>
            <a:ext cx="539750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31610" name="Rectangle 122"/>
          <p:cNvSpPr>
            <a:spLocks noChangeArrowheads="1"/>
          </p:cNvSpPr>
          <p:nvPr/>
        </p:nvSpPr>
        <p:spPr bwMode="auto">
          <a:xfrm>
            <a:off x="6372225" y="6161088"/>
            <a:ext cx="72072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31611" name="Rectangle 123"/>
          <p:cNvSpPr>
            <a:spLocks noChangeArrowheads="1"/>
          </p:cNvSpPr>
          <p:nvPr/>
        </p:nvSpPr>
        <p:spPr bwMode="auto">
          <a:xfrm>
            <a:off x="5111750" y="5229225"/>
            <a:ext cx="539750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31612" name="Freeform 124"/>
          <p:cNvSpPr>
            <a:spLocks/>
          </p:cNvSpPr>
          <p:nvPr/>
        </p:nvSpPr>
        <p:spPr bwMode="auto">
          <a:xfrm rot="8007457" flipH="1">
            <a:off x="7707313" y="5951537"/>
            <a:ext cx="439738" cy="601663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1613" name="Rectangle 125"/>
          <p:cNvSpPr>
            <a:spLocks noChangeArrowheads="1"/>
          </p:cNvSpPr>
          <p:nvPr/>
        </p:nvSpPr>
        <p:spPr bwMode="auto">
          <a:xfrm>
            <a:off x="8172450" y="5981700"/>
            <a:ext cx="539750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31614" name="Freeform 126"/>
          <p:cNvSpPr>
            <a:spLocks/>
          </p:cNvSpPr>
          <p:nvPr/>
        </p:nvSpPr>
        <p:spPr bwMode="auto">
          <a:xfrm rot="-8007457">
            <a:off x="5311775" y="5969001"/>
            <a:ext cx="439737" cy="601662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1615" name="Rectangle 127"/>
          <p:cNvSpPr>
            <a:spLocks noChangeArrowheads="1"/>
          </p:cNvSpPr>
          <p:nvPr/>
        </p:nvSpPr>
        <p:spPr bwMode="auto">
          <a:xfrm>
            <a:off x="4751388" y="5980113"/>
            <a:ext cx="541337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/>
              <a:t>: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Memory elements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Latch  - a </a:t>
            </a:r>
            <a:r>
              <a:rPr lang="en-AU" b="1" dirty="0" smtClean="0"/>
              <a:t>level-sensitive</a:t>
            </a:r>
            <a:r>
              <a:rPr lang="en-AU" dirty="0" smtClean="0"/>
              <a:t> memory element</a:t>
            </a:r>
          </a:p>
          <a:p>
            <a:pPr lvl="1"/>
            <a:r>
              <a:rPr lang="en-AU" dirty="0" smtClean="0"/>
              <a:t>SR latches</a:t>
            </a:r>
          </a:p>
          <a:p>
            <a:pPr lvl="1"/>
            <a:r>
              <a:rPr lang="en-AU" dirty="0" smtClean="0"/>
              <a:t>D latches</a:t>
            </a:r>
          </a:p>
          <a:p>
            <a:r>
              <a:rPr lang="en-AU" dirty="0" smtClean="0"/>
              <a:t>Flip-Flop - an </a:t>
            </a:r>
            <a:r>
              <a:rPr lang="en-AU" b="1" dirty="0" smtClean="0"/>
              <a:t>edge-triggered</a:t>
            </a:r>
            <a:r>
              <a:rPr lang="en-AU" dirty="0" smtClean="0"/>
              <a:t> memory element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/>
            <a:r>
              <a:rPr lang="en-AU" dirty="0" smtClean="0"/>
              <a:t>Master-slave flip-flop</a:t>
            </a:r>
          </a:p>
          <a:p>
            <a:pPr lvl="1"/>
            <a:r>
              <a:rPr lang="en-AU" dirty="0" smtClean="0"/>
              <a:t>Edge-triggered flip-flop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RAM and ROM  a mass memory element</a:t>
            </a:r>
            <a:endParaRPr lang="en-A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683250" y="2435225"/>
            <a:ext cx="2881313" cy="360363"/>
            <a:chOff x="1973" y="1479"/>
            <a:chExt cx="1815" cy="227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200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rot="-5400000">
              <a:off x="2313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427" y="147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-5400000">
              <a:off x="2540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654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rot="-5400000">
              <a:off x="2767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881" y="147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rot="-5400000">
              <a:off x="2994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3108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rot="-5400000">
              <a:off x="3221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335" y="147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rot="-5400000">
              <a:off x="3448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561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973" y="1479"/>
              <a:ext cx="128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6584950" y="1895475"/>
            <a:ext cx="539750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7124700" y="1895475"/>
            <a:ext cx="179388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7124700" y="1895475"/>
            <a:ext cx="900113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1176338" y="3492500"/>
            <a:ext cx="5414962" cy="360363"/>
            <a:chOff x="1737" y="2500"/>
            <a:chExt cx="3411" cy="227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199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rot="-5400000">
              <a:off x="2312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426" y="250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rot="-5400000">
              <a:off x="2539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653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rot="-5400000">
              <a:off x="2766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880" y="250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rot="-5400000">
              <a:off x="2993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3107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rot="-5400000">
              <a:off x="3220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3334" y="250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rot="-5400000">
              <a:off x="3447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3560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1737" y="2500"/>
              <a:ext cx="373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CLK</a:t>
              </a: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4014" y="2500"/>
              <a:ext cx="1134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Positive Edge</a:t>
              </a:r>
            </a:p>
          </p:txBody>
        </p:sp>
      </p:grpSp>
      <p:grpSp>
        <p:nvGrpSpPr>
          <p:cNvPr id="39" name="Group 40"/>
          <p:cNvGrpSpPr>
            <a:grpSpLocks/>
          </p:cNvGrpSpPr>
          <p:nvPr/>
        </p:nvGrpSpPr>
        <p:grpSpPr bwMode="auto">
          <a:xfrm>
            <a:off x="1176338" y="4164013"/>
            <a:ext cx="5424487" cy="360362"/>
            <a:chOff x="1737" y="3067"/>
            <a:chExt cx="3417" cy="227"/>
          </a:xfrm>
        </p:grpSpPr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2199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rot="-5400000">
              <a:off x="2312" y="318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2426" y="306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rot="-5400000">
              <a:off x="2539" y="318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2653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 rot="-5400000">
              <a:off x="2766" y="318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2880" y="306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 rot="-5400000">
              <a:off x="2993" y="318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>
              <a:off x="3107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 rot="-5400000">
              <a:off x="3220" y="318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>
              <a:off x="3334" y="306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 rot="-5400000">
              <a:off x="3447" y="318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>
              <a:off x="3560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1737" y="3067"/>
              <a:ext cx="373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CLK</a:t>
              </a:r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4009" y="3067"/>
              <a:ext cx="1145" cy="2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Negative Edge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sequential circuit with two </a:t>
            </a:r>
            <a:r>
              <a:rPr lang="en-US" i="1" dirty="0" smtClean="0"/>
              <a:t>D flip-flops A and B. two inputs x and y, and one output z is specified </a:t>
            </a:r>
            <a:r>
              <a:rPr lang="en-US" dirty="0" smtClean="0"/>
              <a:t>by the following next-state and output equations</a:t>
            </a:r>
          </a:p>
          <a:p>
            <a:pPr>
              <a:buNone/>
            </a:pPr>
            <a:r>
              <a:rPr lang="en-US" i="1" dirty="0" smtClean="0"/>
              <a:t>	A(t + </a:t>
            </a:r>
            <a:r>
              <a:rPr lang="en-US" dirty="0" smtClean="0"/>
              <a:t>1</a:t>
            </a:r>
            <a:r>
              <a:rPr lang="en-US" i="1" dirty="0" smtClean="0"/>
              <a:t>) = x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i="1" dirty="0" smtClean="0"/>
              <a:t>y + x B</a:t>
            </a:r>
          </a:p>
          <a:p>
            <a:pPr>
              <a:buNone/>
            </a:pPr>
            <a:r>
              <a:rPr lang="en-US" i="1" dirty="0" smtClean="0"/>
              <a:t>	B(t + </a:t>
            </a:r>
            <a:r>
              <a:rPr lang="en-US" dirty="0" smtClean="0"/>
              <a:t>1</a:t>
            </a:r>
            <a:r>
              <a:rPr lang="en-US" i="1" dirty="0" smtClean="0"/>
              <a:t> ) = x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i="1" dirty="0" smtClean="0"/>
              <a:t>A + x B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z</a:t>
            </a:r>
            <a:r>
              <a:rPr lang="en-US" dirty="0" smtClean="0"/>
              <a:t> =</a:t>
            </a:r>
            <a:r>
              <a:rPr lang="en-US" i="1" dirty="0" smtClean="0"/>
              <a:t> B</a:t>
            </a:r>
          </a:p>
          <a:p>
            <a:pPr>
              <a:buNone/>
            </a:pPr>
            <a:endParaRPr lang="en-US" i="1" dirty="0" smtClean="0"/>
          </a:p>
          <a:p>
            <a:pPr lvl="1"/>
            <a:r>
              <a:rPr lang="en-US" dirty="0" smtClean="0"/>
              <a:t>Draw the logic diagram of the circuit.</a:t>
            </a:r>
          </a:p>
          <a:p>
            <a:pPr lvl="1"/>
            <a:r>
              <a:rPr lang="en-US" dirty="0" smtClean="0"/>
              <a:t>List the stale table for the sequential circuit.</a:t>
            </a:r>
          </a:p>
          <a:p>
            <a:pPr lvl="1"/>
            <a:r>
              <a:rPr lang="en-US" dirty="0" smtClean="0"/>
              <a:t>Draw the corresponding state diagram.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Practice</a:t>
            </a:r>
            <a:endParaRPr lang="en-AU" dirty="0"/>
          </a:p>
        </p:txBody>
      </p:sp>
      <p:pic>
        <p:nvPicPr>
          <p:cNvPr id="257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14" y="2152651"/>
            <a:ext cx="661277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1066411"/>
            <a:ext cx="3333750" cy="564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47" y="1609724"/>
            <a:ext cx="7624241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Mealy and Moore Models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33CC"/>
                </a:solidFill>
                <a:ea typeface="新細明體" pitchFamily="18" charset="-120"/>
              </a:rPr>
              <a:t>The Mealy model</a:t>
            </a:r>
            <a:r>
              <a:rPr lang="en-US" altLang="zh-TW" dirty="0" smtClean="0">
                <a:ea typeface="新細明體" pitchFamily="18" charset="-120"/>
              </a:rPr>
              <a:t>: the outputs are functions of both the present state and inputs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The outputs may change if the inputs change during the clock pulse period.</a:t>
            </a:r>
          </a:p>
          <a:p>
            <a:pPr lvl="2"/>
            <a:r>
              <a:rPr lang="en-US" altLang="zh-TW" dirty="0" smtClean="0">
                <a:ea typeface="新細明體" pitchFamily="18" charset="-120"/>
              </a:rPr>
              <a:t>The outputs may have momentary false values unless the inputs are synchronized with the clocks.</a:t>
            </a:r>
          </a:p>
          <a:p>
            <a:r>
              <a:rPr lang="en-US" altLang="zh-TW" dirty="0" smtClean="0">
                <a:solidFill>
                  <a:srgbClr val="FF33CC"/>
                </a:solidFill>
                <a:ea typeface="新細明體" pitchFamily="18" charset="-120"/>
              </a:rPr>
              <a:t>The Moore model</a:t>
            </a:r>
            <a:r>
              <a:rPr lang="en-US" altLang="zh-TW" dirty="0" smtClean="0">
                <a:ea typeface="新細明體" pitchFamily="18" charset="-120"/>
              </a:rPr>
              <a:t>: the outputs are functions of the present state only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The outputs are synchronous with the clocks.</a:t>
            </a:r>
          </a:p>
          <a:p>
            <a:pPr>
              <a:buFont typeface="Wingdings" pitchFamily="2" charset="2"/>
              <a:buNone/>
            </a:pPr>
            <a:endParaRPr lang="zh-TW" altLang="en-US" dirty="0" smtClean="0">
              <a:ea typeface="新細明體" pitchFamily="18" charset="-120"/>
            </a:endParaRPr>
          </a:p>
          <a:p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Mealy </a:t>
            </a:r>
            <a:r>
              <a:rPr lang="en-US" altLang="zh-TW" dirty="0">
                <a:ea typeface="新細明體" pitchFamily="18" charset="-120"/>
              </a:rPr>
              <a:t>and Moore Models</a:t>
            </a:r>
            <a:endParaRPr lang="zh-TW" altLang="en-US" dirty="0">
              <a:ea typeface="新細明體" pitchFamily="18" charset="-120"/>
            </a:endParaRPr>
          </a:p>
        </p:txBody>
      </p:sp>
      <p:pic>
        <p:nvPicPr>
          <p:cNvPr id="892931" name="Picture 44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63538" y="1328738"/>
            <a:ext cx="76803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2932" name="Picture 45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85738" y="4064000"/>
            <a:ext cx="8035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2933" name="Text Box 46"/>
          <p:cNvSpPr txBox="1">
            <a:spLocks noChangeArrowheads="1"/>
          </p:cNvSpPr>
          <p:nvPr/>
        </p:nvSpPr>
        <p:spPr bwMode="auto">
          <a:xfrm>
            <a:off x="1416050" y="6129338"/>
            <a:ext cx="598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dirty="0" smtClean="0">
                <a:latin typeface="Times New Roman" pitchFamily="18" charset="0"/>
                <a:ea typeface="新細明體" pitchFamily="18" charset="-120"/>
              </a:rPr>
              <a:t>Block 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diagram of Mealy and Moore state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Mealy and Moore Models</a:t>
            </a:r>
          </a:p>
        </p:txBody>
      </p:sp>
      <p:graphicFrame>
        <p:nvGraphicFramePr>
          <p:cNvPr id="833539" name="Group 3"/>
          <p:cNvGraphicFramePr>
            <a:graphicFrameLocks noGrp="1"/>
          </p:cNvGraphicFramePr>
          <p:nvPr/>
        </p:nvGraphicFramePr>
        <p:xfrm>
          <a:off x="677863" y="2066925"/>
          <a:ext cx="2700337" cy="3352800"/>
        </p:xfrm>
        <a:graphic>
          <a:graphicData uri="http://schemas.openxmlformats.org/drawingml/2006/table">
            <a:tbl>
              <a:tblPr/>
              <a:tblGrid>
                <a:gridCol w="390525"/>
                <a:gridCol w="509587"/>
                <a:gridCol w="539750"/>
                <a:gridCol w="254000"/>
                <a:gridCol w="466725"/>
                <a:gridCol w="539750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O/P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3617" name="Rectangle 81"/>
          <p:cNvSpPr>
            <a:spLocks noChangeArrowheads="1"/>
          </p:cNvSpPr>
          <p:nvPr/>
        </p:nvSpPr>
        <p:spPr bwMode="auto">
          <a:xfrm>
            <a:off x="1636713" y="1527175"/>
            <a:ext cx="906462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Mealy</a:t>
            </a:r>
          </a:p>
        </p:txBody>
      </p:sp>
      <p:sp>
        <p:nvSpPr>
          <p:cNvPr id="833618" name="Rectangle 82"/>
          <p:cNvSpPr>
            <a:spLocks noChangeAspect="1" noChangeArrowheads="1"/>
          </p:cNvSpPr>
          <p:nvPr/>
        </p:nvSpPr>
        <p:spPr bwMode="auto">
          <a:xfrm>
            <a:off x="881063" y="3625850"/>
            <a:ext cx="539750" cy="53975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3619" name="Rectangle 83"/>
          <p:cNvSpPr>
            <a:spLocks noChangeAspect="1" noChangeArrowheads="1"/>
          </p:cNvSpPr>
          <p:nvPr/>
        </p:nvSpPr>
        <p:spPr bwMode="auto">
          <a:xfrm>
            <a:off x="884238" y="4237038"/>
            <a:ext cx="539750" cy="53975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3620" name="Rectangle 84"/>
          <p:cNvSpPr>
            <a:spLocks noChangeAspect="1" noChangeArrowheads="1"/>
          </p:cNvSpPr>
          <p:nvPr/>
        </p:nvSpPr>
        <p:spPr bwMode="auto">
          <a:xfrm>
            <a:off x="887413" y="4848225"/>
            <a:ext cx="539750" cy="53975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3621" name="Rectangle 85"/>
          <p:cNvSpPr>
            <a:spLocks noChangeAspect="1" noChangeArrowheads="1"/>
          </p:cNvSpPr>
          <p:nvPr/>
        </p:nvSpPr>
        <p:spPr bwMode="auto">
          <a:xfrm>
            <a:off x="2932113" y="3625850"/>
            <a:ext cx="360362" cy="539750"/>
          </a:xfrm>
          <a:prstGeom prst="rect">
            <a:avLst/>
          </a:prstGeom>
          <a:noFill/>
          <a:ln w="38100" cap="rnd" algn="ctr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3622" name="Rectangle 86"/>
          <p:cNvSpPr>
            <a:spLocks noChangeAspect="1" noChangeArrowheads="1"/>
          </p:cNvSpPr>
          <p:nvPr/>
        </p:nvSpPr>
        <p:spPr bwMode="auto">
          <a:xfrm>
            <a:off x="2935288" y="4237038"/>
            <a:ext cx="360362" cy="539750"/>
          </a:xfrm>
          <a:prstGeom prst="rect">
            <a:avLst/>
          </a:prstGeom>
          <a:noFill/>
          <a:ln w="38100" cap="rnd" algn="ctr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3623" name="Rectangle 87"/>
          <p:cNvSpPr>
            <a:spLocks noChangeAspect="1" noChangeArrowheads="1"/>
          </p:cNvSpPr>
          <p:nvPr/>
        </p:nvSpPr>
        <p:spPr bwMode="auto">
          <a:xfrm>
            <a:off x="2938463" y="4848225"/>
            <a:ext cx="360362" cy="539750"/>
          </a:xfrm>
          <a:prstGeom prst="rect">
            <a:avLst/>
          </a:prstGeom>
          <a:noFill/>
          <a:ln w="38100" cap="rnd" algn="ctr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3624" name="AutoShape 88"/>
          <p:cNvSpPr>
            <a:spLocks noChangeArrowheads="1"/>
          </p:cNvSpPr>
          <p:nvPr/>
        </p:nvSpPr>
        <p:spPr bwMode="auto">
          <a:xfrm>
            <a:off x="203200" y="5848350"/>
            <a:ext cx="3779838" cy="7207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For the same </a:t>
            </a:r>
            <a:r>
              <a:rPr 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000" b="1" i="1"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input</a:t>
            </a:r>
          </a:p>
        </p:txBody>
      </p:sp>
      <p:sp>
        <p:nvSpPr>
          <p:cNvPr id="833625" name="Freeform 89"/>
          <p:cNvSpPr>
            <a:spLocks/>
          </p:cNvSpPr>
          <p:nvPr/>
        </p:nvSpPr>
        <p:spPr bwMode="auto">
          <a:xfrm>
            <a:off x="1143000" y="5416550"/>
            <a:ext cx="1968500" cy="33496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54" y="160"/>
              </a:cxn>
              <a:cxn ang="0">
                <a:pos x="632" y="211"/>
              </a:cxn>
              <a:cxn ang="0">
                <a:pos x="1066" y="160"/>
              </a:cxn>
              <a:cxn ang="0">
                <a:pos x="1240" y="0"/>
              </a:cxn>
            </a:cxnLst>
            <a:rect l="0" t="0" r="r" b="b"/>
            <a:pathLst>
              <a:path w="1240" h="211">
                <a:moveTo>
                  <a:pt x="0" y="12"/>
                </a:moveTo>
                <a:cubicBezTo>
                  <a:pt x="25" y="37"/>
                  <a:pt x="49" y="127"/>
                  <a:pt x="154" y="160"/>
                </a:cubicBezTo>
                <a:cubicBezTo>
                  <a:pt x="259" y="193"/>
                  <a:pt x="480" y="211"/>
                  <a:pt x="632" y="211"/>
                </a:cubicBezTo>
                <a:cubicBezTo>
                  <a:pt x="784" y="211"/>
                  <a:pt x="965" y="195"/>
                  <a:pt x="1066" y="160"/>
                </a:cubicBezTo>
                <a:cubicBezTo>
                  <a:pt x="1167" y="125"/>
                  <a:pt x="1204" y="33"/>
                  <a:pt x="124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aphicFrame>
        <p:nvGraphicFramePr>
          <p:cNvPr id="833626" name="Group 90"/>
          <p:cNvGraphicFramePr>
            <a:graphicFrameLocks noGrp="1"/>
          </p:cNvGraphicFramePr>
          <p:nvPr/>
        </p:nvGraphicFramePr>
        <p:xfrm>
          <a:off x="5243513" y="2066925"/>
          <a:ext cx="2700337" cy="3352800"/>
        </p:xfrm>
        <a:graphic>
          <a:graphicData uri="http://schemas.openxmlformats.org/drawingml/2006/table">
            <a:tbl>
              <a:tblPr/>
              <a:tblGrid>
                <a:gridCol w="390525"/>
                <a:gridCol w="509587"/>
                <a:gridCol w="539750"/>
                <a:gridCol w="254000"/>
                <a:gridCol w="466725"/>
                <a:gridCol w="539750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O/P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3704" name="Rectangle 168"/>
          <p:cNvSpPr>
            <a:spLocks noChangeArrowheads="1"/>
          </p:cNvSpPr>
          <p:nvPr/>
        </p:nvSpPr>
        <p:spPr bwMode="auto">
          <a:xfrm>
            <a:off x="6076950" y="1527175"/>
            <a:ext cx="966788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Moore</a:t>
            </a:r>
          </a:p>
        </p:txBody>
      </p:sp>
      <p:sp>
        <p:nvSpPr>
          <p:cNvPr id="833705" name="AutoShape 169"/>
          <p:cNvSpPr>
            <a:spLocks noChangeArrowheads="1"/>
          </p:cNvSpPr>
          <p:nvPr/>
        </p:nvSpPr>
        <p:spPr bwMode="auto">
          <a:xfrm>
            <a:off x="4343400" y="5846763"/>
            <a:ext cx="4500563" cy="7207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For the same </a:t>
            </a:r>
            <a:r>
              <a:rPr 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000" b="1" i="1"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does not change with the </a:t>
            </a:r>
            <a:r>
              <a:rPr 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input</a:t>
            </a:r>
          </a:p>
        </p:txBody>
      </p:sp>
      <p:sp>
        <p:nvSpPr>
          <p:cNvPr id="833706" name="Freeform 170"/>
          <p:cNvSpPr>
            <a:spLocks/>
          </p:cNvSpPr>
          <p:nvPr/>
        </p:nvSpPr>
        <p:spPr bwMode="auto">
          <a:xfrm>
            <a:off x="5643563" y="5414963"/>
            <a:ext cx="1968500" cy="334962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54" y="160"/>
              </a:cxn>
              <a:cxn ang="0">
                <a:pos x="632" y="211"/>
              </a:cxn>
              <a:cxn ang="0">
                <a:pos x="1066" y="160"/>
              </a:cxn>
              <a:cxn ang="0">
                <a:pos x="1240" y="0"/>
              </a:cxn>
            </a:cxnLst>
            <a:rect l="0" t="0" r="r" b="b"/>
            <a:pathLst>
              <a:path w="1240" h="211">
                <a:moveTo>
                  <a:pt x="0" y="12"/>
                </a:moveTo>
                <a:cubicBezTo>
                  <a:pt x="25" y="37"/>
                  <a:pt x="49" y="127"/>
                  <a:pt x="154" y="160"/>
                </a:cubicBezTo>
                <a:cubicBezTo>
                  <a:pt x="259" y="193"/>
                  <a:pt x="480" y="211"/>
                  <a:pt x="632" y="211"/>
                </a:cubicBezTo>
                <a:cubicBezTo>
                  <a:pt x="784" y="211"/>
                  <a:pt x="965" y="195"/>
                  <a:pt x="1066" y="160"/>
                </a:cubicBezTo>
                <a:cubicBezTo>
                  <a:pt x="1167" y="125"/>
                  <a:pt x="1204" y="33"/>
                  <a:pt x="124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3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3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3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3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3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3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3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3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3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617" grpId="0"/>
      <p:bldP spid="833618" grpId="0" animBg="1"/>
      <p:bldP spid="833619" grpId="0" animBg="1"/>
      <p:bldP spid="833620" grpId="0" animBg="1"/>
      <p:bldP spid="833621" grpId="0" animBg="1"/>
      <p:bldP spid="833622" grpId="0" animBg="1"/>
      <p:bldP spid="833623" grpId="0" animBg="1"/>
      <p:bldP spid="833624" grpId="0" animBg="1"/>
      <p:bldP spid="833625" grpId="0" animBg="1"/>
      <p:bldP spid="833704" grpId="0"/>
      <p:bldP spid="833705" grpId="0" animBg="1"/>
      <p:bldP spid="83370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 State Diagram</a:t>
            </a:r>
          </a:p>
        </p:txBody>
      </p:sp>
      <p:sp>
        <p:nvSpPr>
          <p:cNvPr id="835587" name="Oval 3"/>
          <p:cNvSpPr>
            <a:spLocks noChangeAspect="1" noChangeArrowheads="1"/>
          </p:cNvSpPr>
          <p:nvPr/>
        </p:nvSpPr>
        <p:spPr bwMode="auto">
          <a:xfrm>
            <a:off x="792163" y="1612900"/>
            <a:ext cx="2700337" cy="71913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sp>
        <p:nvSpPr>
          <p:cNvPr id="835588" name="Oval 4"/>
          <p:cNvSpPr>
            <a:spLocks noChangeAspect="1" noChangeArrowheads="1"/>
          </p:cNvSpPr>
          <p:nvPr/>
        </p:nvSpPr>
        <p:spPr bwMode="auto">
          <a:xfrm>
            <a:off x="2590800" y="3443288"/>
            <a:ext cx="1260475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0 0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35589" name="Freeform 5"/>
          <p:cNvSpPr>
            <a:spLocks/>
          </p:cNvSpPr>
          <p:nvPr/>
        </p:nvSpPr>
        <p:spPr bwMode="auto">
          <a:xfrm rot="-2244927">
            <a:off x="2330450" y="3021013"/>
            <a:ext cx="439738" cy="601662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5590" name="Oval 6"/>
          <p:cNvSpPr>
            <a:spLocks noChangeAspect="1" noChangeArrowheads="1"/>
          </p:cNvSpPr>
          <p:nvPr/>
        </p:nvSpPr>
        <p:spPr bwMode="auto">
          <a:xfrm>
            <a:off x="5291138" y="3443288"/>
            <a:ext cx="1260475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0 1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591" name="Oval 7"/>
          <p:cNvSpPr>
            <a:spLocks noChangeAspect="1" noChangeArrowheads="1"/>
          </p:cNvSpPr>
          <p:nvPr/>
        </p:nvSpPr>
        <p:spPr bwMode="auto">
          <a:xfrm>
            <a:off x="2592388" y="5422900"/>
            <a:ext cx="1258887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1 1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592" name="Freeform 8"/>
          <p:cNvSpPr>
            <a:spLocks/>
          </p:cNvSpPr>
          <p:nvPr/>
        </p:nvSpPr>
        <p:spPr bwMode="auto">
          <a:xfrm rot="5400000" flipH="1" flipV="1">
            <a:off x="2319338" y="4614863"/>
            <a:ext cx="1441450" cy="177800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5593" name="Oval 9"/>
          <p:cNvSpPr>
            <a:spLocks noChangeAspect="1" noChangeArrowheads="1"/>
          </p:cNvSpPr>
          <p:nvPr/>
        </p:nvSpPr>
        <p:spPr bwMode="auto">
          <a:xfrm>
            <a:off x="5292725" y="5422900"/>
            <a:ext cx="1258888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1 0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594" name="Freeform 10"/>
          <p:cNvSpPr>
            <a:spLocks/>
          </p:cNvSpPr>
          <p:nvPr/>
        </p:nvSpPr>
        <p:spPr bwMode="auto">
          <a:xfrm rot="5400000">
            <a:off x="5365751" y="4629150"/>
            <a:ext cx="1471612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5595" name="Freeform 11"/>
          <p:cNvSpPr>
            <a:spLocks/>
          </p:cNvSpPr>
          <p:nvPr/>
        </p:nvSpPr>
        <p:spPr bwMode="auto">
          <a:xfrm rot="10800000">
            <a:off x="3851275" y="5783263"/>
            <a:ext cx="1441450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5596" name="Rectangle 12"/>
          <p:cNvSpPr>
            <a:spLocks noChangeArrowheads="1"/>
          </p:cNvSpPr>
          <p:nvPr/>
        </p:nvSpPr>
        <p:spPr bwMode="auto">
          <a:xfrm>
            <a:off x="2051050" y="2722563"/>
            <a:ext cx="360363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597" name="Rectangle 13"/>
          <p:cNvSpPr>
            <a:spLocks noChangeArrowheads="1"/>
          </p:cNvSpPr>
          <p:nvPr/>
        </p:nvSpPr>
        <p:spPr bwMode="auto">
          <a:xfrm>
            <a:off x="6192838" y="4522788"/>
            <a:ext cx="35877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598" name="Rectangle 14"/>
          <p:cNvSpPr>
            <a:spLocks noChangeArrowheads="1"/>
          </p:cNvSpPr>
          <p:nvPr/>
        </p:nvSpPr>
        <p:spPr bwMode="auto">
          <a:xfrm>
            <a:off x="4392613" y="5962650"/>
            <a:ext cx="358775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599" name="Rectangle 15"/>
          <p:cNvSpPr>
            <a:spLocks noChangeArrowheads="1"/>
          </p:cNvSpPr>
          <p:nvPr/>
        </p:nvSpPr>
        <p:spPr bwMode="auto">
          <a:xfrm>
            <a:off x="2592388" y="4522788"/>
            <a:ext cx="35877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600" name="Freeform 16"/>
          <p:cNvSpPr>
            <a:spLocks/>
          </p:cNvSpPr>
          <p:nvPr/>
        </p:nvSpPr>
        <p:spPr bwMode="auto">
          <a:xfrm rot="8007457" flipH="1">
            <a:off x="6453188" y="5702300"/>
            <a:ext cx="439737" cy="601663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5601" name="Rectangle 17"/>
          <p:cNvSpPr>
            <a:spLocks noChangeArrowheads="1"/>
          </p:cNvSpPr>
          <p:nvPr/>
        </p:nvSpPr>
        <p:spPr bwMode="auto">
          <a:xfrm>
            <a:off x="6732588" y="6323013"/>
            <a:ext cx="360362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602" name="Freeform 18"/>
          <p:cNvSpPr>
            <a:spLocks/>
          </p:cNvSpPr>
          <p:nvPr/>
        </p:nvSpPr>
        <p:spPr bwMode="auto">
          <a:xfrm rot="-8007457">
            <a:off x="2251075" y="5702301"/>
            <a:ext cx="439737" cy="601662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5603" name="Rectangle 19"/>
          <p:cNvSpPr>
            <a:spLocks noChangeArrowheads="1"/>
          </p:cNvSpPr>
          <p:nvPr/>
        </p:nvSpPr>
        <p:spPr bwMode="auto">
          <a:xfrm>
            <a:off x="2051050" y="6323013"/>
            <a:ext cx="360363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604" name="Freeform 20"/>
          <p:cNvSpPr>
            <a:spLocks/>
          </p:cNvSpPr>
          <p:nvPr/>
        </p:nvSpPr>
        <p:spPr bwMode="auto">
          <a:xfrm rot="2356128" flipH="1">
            <a:off x="6372225" y="3051175"/>
            <a:ext cx="439738" cy="601663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5605" name="Rectangle 21"/>
          <p:cNvSpPr>
            <a:spLocks noChangeArrowheads="1"/>
          </p:cNvSpPr>
          <p:nvPr/>
        </p:nvSpPr>
        <p:spPr bwMode="auto">
          <a:xfrm>
            <a:off x="6732588" y="2722563"/>
            <a:ext cx="360362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606" name="Freeform 22"/>
          <p:cNvSpPr>
            <a:spLocks/>
          </p:cNvSpPr>
          <p:nvPr/>
        </p:nvSpPr>
        <p:spPr bwMode="auto">
          <a:xfrm>
            <a:off x="3851275" y="3443288"/>
            <a:ext cx="1439863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35607" name="Rectangle 23"/>
          <p:cNvSpPr>
            <a:spLocks noChangeArrowheads="1"/>
          </p:cNvSpPr>
          <p:nvPr/>
        </p:nvSpPr>
        <p:spPr bwMode="auto">
          <a:xfrm>
            <a:off x="4392613" y="3082925"/>
            <a:ext cx="358775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3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3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3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3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3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3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3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3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3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3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3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7" grpId="0" animBg="1"/>
      <p:bldP spid="835588" grpId="0" animBg="1"/>
      <p:bldP spid="835589" grpId="0" animBg="1"/>
      <p:bldP spid="835590" grpId="0" animBg="1"/>
      <p:bldP spid="835591" grpId="0" animBg="1"/>
      <p:bldP spid="835592" grpId="0" animBg="1"/>
      <p:bldP spid="835593" grpId="0" animBg="1"/>
      <p:bldP spid="835594" grpId="0" animBg="1"/>
      <p:bldP spid="835595" grpId="0" animBg="1"/>
      <p:bldP spid="835596" grpId="0"/>
      <p:bldP spid="835597" grpId="0"/>
      <p:bldP spid="835598" grpId="0"/>
      <p:bldP spid="835599" grpId="0"/>
      <p:bldP spid="835600" grpId="0" animBg="1"/>
      <p:bldP spid="835601" grpId="0"/>
      <p:bldP spid="835602" grpId="0" animBg="1"/>
      <p:bldP spid="835603" grpId="0"/>
      <p:bldP spid="835604" grpId="0" animBg="1"/>
      <p:bldP spid="835605" grpId="0"/>
      <p:bldP spid="835606" grpId="0" animBg="1"/>
      <p:bldP spid="83560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reduction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Sequential circuit analysis</a:t>
            </a:r>
          </a:p>
          <a:p>
            <a:pPr>
              <a:buNone/>
            </a:pPr>
            <a:r>
              <a:rPr lang="en-AU" dirty="0" smtClean="0"/>
              <a:t>	Circuit diagram          state table (or state diagram)</a:t>
            </a:r>
          </a:p>
          <a:p>
            <a:r>
              <a:rPr lang="en-AU" dirty="0" smtClean="0"/>
              <a:t>Sequential circuit design</a:t>
            </a:r>
          </a:p>
          <a:p>
            <a:pPr>
              <a:buNone/>
            </a:pPr>
            <a:r>
              <a:rPr lang="en-AU" dirty="0" smtClean="0"/>
              <a:t>	State diagram (state table) 	   circuit diagram</a:t>
            </a:r>
          </a:p>
          <a:p>
            <a:r>
              <a:rPr lang="en-AU" dirty="0" smtClean="0"/>
              <a:t>Redundant state may exist in a state diagram (or table)</a:t>
            </a:r>
          </a:p>
          <a:p>
            <a:r>
              <a:rPr lang="en-AU" dirty="0" smtClean="0"/>
              <a:t>By eliminating them         reduce the # of logic gates and flip-flops</a:t>
            </a:r>
            <a:endParaRPr lang="en-AU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4200" y="2305050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67250" y="3181350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71900" y="4438650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Eastern Mediterranean University</a:t>
            </a:r>
            <a:endParaRPr lang="en-US"/>
          </a:p>
        </p:txBody>
      </p:sp>
      <p:sp>
        <p:nvSpPr>
          <p:cNvPr id="874498" name="標題 5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</a:t>
            </a:r>
            <a:r>
              <a:rPr lang="en-US" altLang="zh-TW" dirty="0">
                <a:ea typeface="新細明體" pitchFamily="18" charset="-120"/>
              </a:rPr>
              <a:t>Reduction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74499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153988" y="2117725"/>
            <a:ext cx="4799012" cy="4283075"/>
          </a:xfrm>
        </p:spPr>
        <p:txBody>
          <a:bodyPr lIns="90488" tIns="44450" rIns="90488" bIns="44450">
            <a:normAutofit/>
          </a:bodyPr>
          <a:lstStyle/>
          <a:p>
            <a:pPr lvl="1"/>
            <a:endParaRPr lang="en-US" altLang="zh-TW" sz="2800" dirty="0">
              <a:ea typeface="新細明體" pitchFamily="18" charset="-120"/>
            </a:endParaRPr>
          </a:p>
          <a:p>
            <a:pPr lvl="1">
              <a:buFont typeface="Times New Roman" pitchFamily="18" charset="0"/>
              <a:buNone/>
            </a:pPr>
            <a:endParaRPr lang="en-US" altLang="zh-TW" sz="2400" dirty="0">
              <a:ea typeface="新細明體" pitchFamily="18" charset="-120"/>
            </a:endParaRPr>
          </a:p>
          <a:p>
            <a:pPr lvl="1"/>
            <a:r>
              <a:rPr lang="en-US" altLang="zh-TW" sz="2400" dirty="0">
                <a:ea typeface="新細明體" pitchFamily="18" charset="-120"/>
              </a:rPr>
              <a:t>Only the input-output sequences are important</a:t>
            </a:r>
            <a:r>
              <a:rPr lang="en-US" altLang="zh-TW" sz="2400" dirty="0" smtClean="0">
                <a:ea typeface="新細明體" pitchFamily="18" charset="-120"/>
              </a:rPr>
              <a:t>.</a:t>
            </a:r>
          </a:p>
          <a:p>
            <a:pPr lvl="2"/>
            <a:r>
              <a:rPr lang="en-US" altLang="zh-TW" sz="2000" dirty="0" smtClean="0">
                <a:ea typeface="新細明體" pitchFamily="18" charset="-120"/>
              </a:rPr>
              <a:t>Initial state is a</a:t>
            </a:r>
          </a:p>
          <a:p>
            <a:pPr lvl="2"/>
            <a:r>
              <a:rPr lang="en-US" altLang="zh-TW" sz="2000" dirty="0" smtClean="0">
                <a:ea typeface="新細明體" pitchFamily="18" charset="-120"/>
              </a:rPr>
              <a:t>In state a, for input=0, output is 1, and next state is a</a:t>
            </a:r>
          </a:p>
          <a:p>
            <a:pPr lvl="2"/>
            <a:r>
              <a:rPr lang="en-US" altLang="zh-TW" sz="2000" dirty="0" smtClean="0">
                <a:ea typeface="新細明體" pitchFamily="18" charset="-120"/>
              </a:rPr>
              <a:t>In state a, for input=1, output is 0, and next state is b</a:t>
            </a:r>
          </a:p>
          <a:p>
            <a:pPr lvl="3">
              <a:buNone/>
            </a:pPr>
            <a:r>
              <a:rPr lang="en-US" altLang="zh-TW" sz="2000" dirty="0" smtClean="0">
                <a:ea typeface="新細明體" pitchFamily="18" charset="-120"/>
              </a:rPr>
              <a:t>..and so on.</a:t>
            </a:r>
            <a:endParaRPr lang="en-US" altLang="zh-TW" sz="2000" dirty="0">
              <a:ea typeface="新細明體" pitchFamily="18" charset="-120"/>
            </a:endParaRPr>
          </a:p>
        </p:txBody>
      </p:sp>
      <p:pic>
        <p:nvPicPr>
          <p:cNvPr id="874500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5191125" y="881063"/>
            <a:ext cx="359727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4501" name="Text Box 6"/>
          <p:cNvSpPr txBox="1">
            <a:spLocks noChangeArrowheads="1"/>
          </p:cNvSpPr>
          <p:nvPr/>
        </p:nvSpPr>
        <p:spPr bwMode="auto">
          <a:xfrm>
            <a:off x="5768975" y="6199188"/>
            <a:ext cx="2468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dirty="0" smtClean="0">
                <a:latin typeface="Times New Roman" pitchFamily="18" charset="0"/>
                <a:ea typeface="新細明體" pitchFamily="18" charset="-120"/>
              </a:rPr>
              <a:t>State 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diagram</a:t>
            </a:r>
          </a:p>
        </p:txBody>
      </p:sp>
      <p:graphicFrame>
        <p:nvGraphicFramePr>
          <p:cNvPr id="874546" name="Group 50"/>
          <p:cNvGraphicFramePr>
            <a:graphicFrameLocks noGrp="1"/>
          </p:cNvGraphicFramePr>
          <p:nvPr/>
        </p:nvGraphicFramePr>
        <p:xfrm>
          <a:off x="354013" y="1706563"/>
          <a:ext cx="4768850" cy="1188720"/>
        </p:xfrm>
        <a:graphic>
          <a:graphicData uri="http://schemas.openxmlformats.org/drawingml/2006/table">
            <a:tbl>
              <a:tblPr/>
              <a:tblGrid>
                <a:gridCol w="954087"/>
                <a:gridCol w="317500"/>
                <a:gridCol w="317500"/>
                <a:gridCol w="319088"/>
                <a:gridCol w="317500"/>
                <a:gridCol w="317500"/>
                <a:gridCol w="319087"/>
                <a:gridCol w="317500"/>
                <a:gridCol w="317500"/>
                <a:gridCol w="317500"/>
                <a:gridCol w="319088"/>
                <a:gridCol w="317500"/>
                <a:gridCol w="317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State: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f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f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g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f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g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Input: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Outpu</a:t>
                      </a:r>
                      <a:r>
                        <a:rPr kumimoji="0" lang="tr-TR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tr-TR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: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45476" y="1324303"/>
            <a:ext cx="3657600" cy="315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Initial State is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797269"/>
            <a:ext cx="252248" cy="1182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rot="16200000" flipH="1">
            <a:off x="1450427" y="1545021"/>
            <a:ext cx="346841" cy="378373"/>
          </a:xfrm>
          <a:prstGeom prst="curvedConnector4">
            <a:avLst>
              <a:gd name="adj1" fmla="val -75000"/>
              <a:gd name="adj2" fmla="val 1666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309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4479 -2.96296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1.85185E-6 L 0.06579 0.00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A latch is binary storage element</a:t>
            </a:r>
          </a:p>
          <a:p>
            <a:r>
              <a:rPr lang="en-AU" dirty="0" smtClean="0"/>
              <a:t>Can store a 0 or 1</a:t>
            </a:r>
          </a:p>
          <a:p>
            <a:r>
              <a:rPr lang="en-AU" dirty="0" smtClean="0"/>
              <a:t>The most basic memory</a:t>
            </a:r>
          </a:p>
          <a:p>
            <a:r>
              <a:rPr lang="en-AU" dirty="0" smtClean="0"/>
              <a:t>Easy to build </a:t>
            </a:r>
          </a:p>
          <a:p>
            <a:r>
              <a:rPr lang="en-AU" dirty="0" smtClean="0"/>
              <a:t>Built with gates (NORs, NANDs, NOT)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Eastern Mediterranean University</a:t>
            </a:r>
            <a:endParaRPr lang="en-US"/>
          </a:p>
        </p:txBody>
      </p:sp>
      <p:sp>
        <p:nvSpPr>
          <p:cNvPr id="874498" name="標題 5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</a:t>
            </a:r>
            <a:r>
              <a:rPr lang="en-US" altLang="zh-TW" dirty="0">
                <a:ea typeface="新細明體" pitchFamily="18" charset="-120"/>
              </a:rPr>
              <a:t>Reduction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74499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153988" y="2117725"/>
            <a:ext cx="4799012" cy="5148263"/>
          </a:xfrm>
        </p:spPr>
        <p:txBody>
          <a:bodyPr lIns="90488" tIns="44450" rIns="90488" bIns="44450">
            <a:normAutofit/>
          </a:bodyPr>
          <a:lstStyle/>
          <a:p>
            <a:pPr lvl="1"/>
            <a:endParaRPr lang="en-US" altLang="zh-TW" sz="2800" dirty="0">
              <a:ea typeface="新細明體" pitchFamily="18" charset="-120"/>
            </a:endParaRPr>
          </a:p>
          <a:p>
            <a:pPr lvl="1">
              <a:buFont typeface="Times New Roman" pitchFamily="18" charset="0"/>
              <a:buNone/>
            </a:pPr>
            <a:endParaRPr lang="en-US" altLang="zh-TW" sz="2400" dirty="0">
              <a:ea typeface="新細明體" pitchFamily="18" charset="-120"/>
            </a:endParaRPr>
          </a:p>
          <a:p>
            <a:pPr lvl="1"/>
            <a:r>
              <a:rPr lang="en-US" altLang="zh-TW" sz="2400" dirty="0" smtClean="0">
                <a:ea typeface="新細明體" pitchFamily="18" charset="-120"/>
              </a:rPr>
              <a:t>Two </a:t>
            </a:r>
            <a:r>
              <a:rPr lang="en-US" altLang="zh-TW" sz="2400" dirty="0">
                <a:ea typeface="新細明體" pitchFamily="18" charset="-120"/>
              </a:rPr>
              <a:t>circuits are </a:t>
            </a:r>
            <a:r>
              <a:rPr lang="en-US" altLang="zh-TW" sz="2400" dirty="0">
                <a:solidFill>
                  <a:srgbClr val="FF0000"/>
                </a:solidFill>
                <a:ea typeface="新細明體" pitchFamily="18" charset="-120"/>
              </a:rPr>
              <a:t>equivalent</a:t>
            </a:r>
          </a:p>
          <a:p>
            <a:pPr lvl="2"/>
            <a:r>
              <a:rPr lang="en-US" altLang="zh-TW" sz="2400" dirty="0">
                <a:ea typeface="新細明體" pitchFamily="18" charset="-120"/>
              </a:rPr>
              <a:t>Have identical outputs for all input sequences;</a:t>
            </a:r>
          </a:p>
          <a:p>
            <a:pPr lvl="2"/>
            <a:r>
              <a:rPr lang="en-US" altLang="zh-TW" sz="2400" dirty="0">
                <a:ea typeface="新細明體" pitchFamily="18" charset="-120"/>
              </a:rPr>
              <a:t>The number of states is not important.</a:t>
            </a:r>
            <a:endParaRPr lang="zh-TW" altLang="en-US" sz="2400" dirty="0">
              <a:ea typeface="新細明體" pitchFamily="18" charset="-120"/>
            </a:endParaRPr>
          </a:p>
        </p:txBody>
      </p:sp>
      <p:pic>
        <p:nvPicPr>
          <p:cNvPr id="874500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5191125" y="881063"/>
            <a:ext cx="359727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4501" name="Text Box 6"/>
          <p:cNvSpPr txBox="1">
            <a:spLocks noChangeArrowheads="1"/>
          </p:cNvSpPr>
          <p:nvPr/>
        </p:nvSpPr>
        <p:spPr bwMode="auto">
          <a:xfrm>
            <a:off x="5768975" y="6199188"/>
            <a:ext cx="2468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dirty="0" smtClean="0">
                <a:latin typeface="Times New Roman" pitchFamily="18" charset="0"/>
                <a:ea typeface="新細明體" pitchFamily="18" charset="-120"/>
              </a:rPr>
              <a:t>State 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diagram</a:t>
            </a:r>
          </a:p>
        </p:txBody>
      </p:sp>
      <p:graphicFrame>
        <p:nvGraphicFramePr>
          <p:cNvPr id="874546" name="Group 50"/>
          <p:cNvGraphicFramePr>
            <a:graphicFrameLocks noGrp="1"/>
          </p:cNvGraphicFramePr>
          <p:nvPr/>
        </p:nvGraphicFramePr>
        <p:xfrm>
          <a:off x="354013" y="1706563"/>
          <a:ext cx="4768850" cy="1188720"/>
        </p:xfrm>
        <a:graphic>
          <a:graphicData uri="http://schemas.openxmlformats.org/drawingml/2006/table">
            <a:tbl>
              <a:tblPr/>
              <a:tblGrid>
                <a:gridCol w="954087"/>
                <a:gridCol w="317500"/>
                <a:gridCol w="317500"/>
                <a:gridCol w="319088"/>
                <a:gridCol w="317500"/>
                <a:gridCol w="317500"/>
                <a:gridCol w="319087"/>
                <a:gridCol w="317500"/>
                <a:gridCol w="317500"/>
                <a:gridCol w="317500"/>
                <a:gridCol w="319088"/>
                <a:gridCol w="317500"/>
                <a:gridCol w="317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State: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f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f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g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f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g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Input: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Outpu</a:t>
                      </a:r>
                      <a:r>
                        <a:rPr kumimoji="0" lang="tr-TR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tr-TR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: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45476" y="1324303"/>
            <a:ext cx="3657600" cy="315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Initial State is 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標題 3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Reduction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755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0488" tIns="44450" rIns="90488" bIns="44450"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Equivalent states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Two states are said to be equivalent</a:t>
            </a:r>
          </a:p>
          <a:p>
            <a:pPr lvl="2"/>
            <a:r>
              <a:rPr lang="en-US" altLang="zh-TW" sz="2400" dirty="0">
                <a:ea typeface="新細明體" pitchFamily="18" charset="-120"/>
              </a:rPr>
              <a:t>For each member of the set of inputs, they give exactly the same output and send the circuit to the same state or to an equivalent state.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One of them can be removed.</a:t>
            </a:r>
          </a:p>
          <a:p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標題 3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Reduction</a:t>
            </a:r>
            <a:endParaRPr lang="zh-TW" altLang="en-US" dirty="0">
              <a:ea typeface="新細明體" pitchFamily="18" charset="-120"/>
            </a:endParaRPr>
          </a:p>
        </p:txBody>
      </p:sp>
      <p:pic>
        <p:nvPicPr>
          <p:cNvPr id="875524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503238" y="2049463"/>
            <a:ext cx="539115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5525" name="Picture 5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6062663" y="1644650"/>
            <a:ext cx="277653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56290" y="4477407"/>
            <a:ext cx="4650827" cy="173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796" y="4945127"/>
            <a:ext cx="4650827" cy="173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3778" y="5499933"/>
            <a:ext cx="3457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smtClean="0">
                <a:ea typeface="新細明體" pitchFamily="18" charset="-120"/>
              </a:rPr>
              <a:t>1. </a:t>
            </a:r>
            <a:r>
              <a:rPr lang="en-US" altLang="zh-TW" sz="2400" i="1" dirty="0" smtClean="0">
                <a:ea typeface="新細明體" pitchFamily="18" charset="-120"/>
              </a:rPr>
              <a:t>e </a:t>
            </a:r>
            <a:r>
              <a:rPr lang="en-US" altLang="zh-TW" sz="2400" dirty="0" smtClean="0">
                <a:ea typeface="新細明體" pitchFamily="18" charset="-120"/>
              </a:rPr>
              <a:t>= </a:t>
            </a:r>
            <a:r>
              <a:rPr lang="en-US" altLang="zh-TW" sz="2400" i="1" dirty="0" smtClean="0">
                <a:ea typeface="新細明體" pitchFamily="18" charset="-120"/>
              </a:rPr>
              <a:t>g </a:t>
            </a:r>
            <a:r>
              <a:rPr lang="en-US" altLang="zh-TW" sz="2400" dirty="0" smtClean="0">
                <a:ea typeface="新細明體" pitchFamily="18" charset="-120"/>
              </a:rPr>
              <a:t>(remove </a:t>
            </a:r>
            <a:r>
              <a:rPr lang="en-US" altLang="zh-TW" sz="2400" i="1" dirty="0" smtClean="0">
                <a:ea typeface="新細明體" pitchFamily="18" charset="-120"/>
              </a:rPr>
              <a:t>g</a:t>
            </a:r>
            <a:r>
              <a:rPr lang="en-US" altLang="zh-TW" sz="2400" dirty="0" smtClean="0">
                <a:ea typeface="新細明體" pitchFamily="18" charset="-120"/>
              </a:rPr>
              <a:t>);</a:t>
            </a:r>
          </a:p>
          <a:p>
            <a:pPr lvl="1"/>
            <a:r>
              <a:rPr lang="en-US" altLang="zh-TW" sz="2400" dirty="0" smtClean="0">
                <a:ea typeface="新細明體" pitchFamily="18" charset="-120"/>
              </a:rPr>
              <a:t>2. Replace all g by e</a:t>
            </a:r>
            <a:endParaRPr lang="en-US" altLang="zh-TW" sz="2400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標題 3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Reduction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76547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0488" tIns="44450" rIns="90488" bIns="44450"/>
          <a:lstStyle/>
          <a:p>
            <a:r>
              <a:rPr lang="en-US" altLang="zh-TW" dirty="0">
                <a:ea typeface="新細明體" pitchFamily="18" charset="-120"/>
              </a:rPr>
              <a:t>Reducing the state table</a:t>
            </a:r>
          </a:p>
          <a:p>
            <a:pPr lvl="1"/>
            <a:r>
              <a:rPr lang="en-US" altLang="zh-TW" sz="2400" i="1" dirty="0" smtClean="0">
                <a:ea typeface="新細明體" pitchFamily="18" charset="-120"/>
              </a:rPr>
              <a:t>d </a:t>
            </a:r>
            <a:r>
              <a:rPr lang="en-US" altLang="zh-TW" sz="2400" dirty="0">
                <a:ea typeface="新細明體" pitchFamily="18" charset="-120"/>
              </a:rPr>
              <a:t>= </a:t>
            </a:r>
            <a:r>
              <a:rPr lang="en-US" altLang="zh-TW" sz="2400" i="1" dirty="0">
                <a:ea typeface="新細明體" pitchFamily="18" charset="-120"/>
              </a:rPr>
              <a:t>f </a:t>
            </a:r>
            <a:r>
              <a:rPr lang="en-US" altLang="zh-TW" sz="2400" dirty="0">
                <a:ea typeface="新細明體" pitchFamily="18" charset="-120"/>
              </a:rPr>
              <a:t>(remove </a:t>
            </a:r>
            <a:r>
              <a:rPr lang="en-US" altLang="zh-TW" sz="2400" i="1" dirty="0">
                <a:ea typeface="新細明體" pitchFamily="18" charset="-120"/>
              </a:rPr>
              <a:t>f</a:t>
            </a:r>
            <a:r>
              <a:rPr lang="en-US" altLang="zh-TW" sz="2400" dirty="0">
                <a:ea typeface="新細明體" pitchFamily="18" charset="-120"/>
              </a:rPr>
              <a:t>);</a:t>
            </a:r>
          </a:p>
        </p:txBody>
      </p:sp>
      <p:pic>
        <p:nvPicPr>
          <p:cNvPr id="876548" name="Picture 6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439863" y="2947988"/>
            <a:ext cx="646112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6549" name="矩形 4"/>
          <p:cNvSpPr>
            <a:spLocks noChangeArrowheads="1"/>
          </p:cNvSpPr>
          <p:nvPr/>
        </p:nvSpPr>
        <p:spPr bwMode="auto">
          <a:xfrm>
            <a:off x="1938338" y="5551488"/>
            <a:ext cx="5892800" cy="304800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1400" i="1" u="sng">
              <a:solidFill>
                <a:srgbClr val="003366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76550" name="矩形 5"/>
          <p:cNvSpPr>
            <a:spLocks noChangeArrowheads="1"/>
          </p:cNvSpPr>
          <p:nvPr/>
        </p:nvSpPr>
        <p:spPr bwMode="auto">
          <a:xfrm>
            <a:off x="1938338" y="6127750"/>
            <a:ext cx="5892800" cy="304800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1400" i="1" u="sng">
              <a:solidFill>
                <a:srgbClr val="003366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9" grpId="0" animBg="1"/>
      <p:bldP spid="87655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標題 3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Reduction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77571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0488" tIns="44450" rIns="90488" bIns="44450"/>
          <a:lstStyle/>
          <a:p>
            <a:pPr lvl="1"/>
            <a:r>
              <a:rPr lang="en-US" altLang="zh-TW" sz="2400" dirty="0">
                <a:ea typeface="新細明體" pitchFamily="18" charset="-120"/>
              </a:rPr>
              <a:t>The reduced finite state machine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 lvl="1"/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877572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1363663" y="1938338"/>
            <a:ext cx="626745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7613" name="Group 45"/>
          <p:cNvGraphicFramePr>
            <a:graphicFrameLocks noGrp="1"/>
          </p:cNvGraphicFramePr>
          <p:nvPr/>
        </p:nvGraphicFramePr>
        <p:xfrm>
          <a:off x="2190750" y="5421313"/>
          <a:ext cx="4768850" cy="1188720"/>
        </p:xfrm>
        <a:graphic>
          <a:graphicData uri="http://schemas.openxmlformats.org/drawingml/2006/table">
            <a:tbl>
              <a:tblPr/>
              <a:tblGrid>
                <a:gridCol w="954088"/>
                <a:gridCol w="317500"/>
                <a:gridCol w="317500"/>
                <a:gridCol w="319087"/>
                <a:gridCol w="317500"/>
                <a:gridCol w="317500"/>
                <a:gridCol w="319088"/>
                <a:gridCol w="317500"/>
                <a:gridCol w="317500"/>
                <a:gridCol w="317500"/>
                <a:gridCol w="319087"/>
                <a:gridCol w="317500"/>
                <a:gridCol w="317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State: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Input: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Output:</a:t>
                      </a: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標題 3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Reduction: </a:t>
            </a:r>
            <a:r>
              <a:rPr lang="tr-TR" dirty="0" smtClean="0"/>
              <a:t>Implication Table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755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0488" tIns="44450" rIns="90488" bIns="44450">
            <a:normAutofit/>
          </a:bodyPr>
          <a:lstStyle/>
          <a:p>
            <a:r>
              <a:rPr lang="en-US" dirty="0" smtClean="0"/>
              <a:t>The state-reduction procedure for completely</a:t>
            </a:r>
            <a:r>
              <a:rPr lang="tr-TR" dirty="0" smtClean="0"/>
              <a:t> </a:t>
            </a:r>
            <a:r>
              <a:rPr lang="en-US" dirty="0" smtClean="0"/>
              <a:t>specified state tables is based on the algorithm</a:t>
            </a:r>
            <a:r>
              <a:rPr lang="tr-TR" dirty="0" smtClean="0"/>
              <a:t> </a:t>
            </a:r>
            <a:r>
              <a:rPr lang="en-US" dirty="0" smtClean="0"/>
              <a:t>that two states in a state table can be combined</a:t>
            </a:r>
            <a:r>
              <a:rPr lang="tr-TR" dirty="0" smtClean="0"/>
              <a:t> </a:t>
            </a:r>
            <a:r>
              <a:rPr lang="en-US" dirty="0" smtClean="0"/>
              <a:t>into one if they can be shown to be equivalent.</a:t>
            </a:r>
          </a:p>
          <a:p>
            <a:r>
              <a:rPr lang="tr-TR" dirty="0" smtClean="0"/>
              <a:t> </a:t>
            </a:r>
            <a:r>
              <a:rPr lang="en-US" dirty="0" smtClean="0"/>
              <a:t>There are occasions when a pair of states do not</a:t>
            </a:r>
            <a:r>
              <a:rPr lang="tr-TR" dirty="0" smtClean="0"/>
              <a:t> </a:t>
            </a:r>
            <a:r>
              <a:rPr lang="en-US" dirty="0" smtClean="0"/>
              <a:t>have the same next states, but, nonetheless, go to</a:t>
            </a:r>
            <a:r>
              <a:rPr lang="tr-TR" dirty="0" smtClean="0"/>
              <a:t> </a:t>
            </a:r>
            <a:r>
              <a:rPr lang="en-US" dirty="0" smtClean="0"/>
              <a:t>equivalent next states</a:t>
            </a:r>
          </a:p>
          <a:p>
            <a:endParaRPr lang="en-US" altLang="zh-TW" dirty="0" smtClean="0">
              <a:ea typeface="新細明體" pitchFamily="18" charset="-120"/>
            </a:endParaRPr>
          </a:p>
          <a:p>
            <a:r>
              <a:rPr lang="en-US" dirty="0" smtClean="0"/>
              <a:t>The checking of each pair of states for possible</a:t>
            </a:r>
            <a:r>
              <a:rPr lang="tr-TR" dirty="0" smtClean="0"/>
              <a:t> </a:t>
            </a:r>
            <a:r>
              <a:rPr lang="en-US" dirty="0" smtClean="0"/>
              <a:t>equivalence in a table with a large number of</a:t>
            </a:r>
            <a:r>
              <a:rPr lang="tr-TR" dirty="0" smtClean="0"/>
              <a:t> </a:t>
            </a:r>
            <a:r>
              <a:rPr lang="en-US" dirty="0" smtClean="0"/>
              <a:t>states can be done systematically by means of an</a:t>
            </a:r>
            <a:r>
              <a:rPr lang="tr-TR" dirty="0" smtClean="0"/>
              <a:t> </a:t>
            </a:r>
            <a:r>
              <a:rPr lang="en-US" i="1" dirty="0" smtClean="0"/>
              <a:t>implication table</a:t>
            </a:r>
            <a:r>
              <a:rPr lang="en-US" dirty="0" smtClean="0"/>
              <a:t>.</a:t>
            </a:r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) </a:t>
            </a:r>
            <a:r>
              <a:rPr lang="en-US" i="1" dirty="0" smtClean="0"/>
              <a:t>imply 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) and (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i="1" dirty="0" smtClean="0"/>
              <a:t>imply 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). Both pairs</a:t>
            </a:r>
            <a:r>
              <a:rPr lang="tr-TR" dirty="0" smtClean="0"/>
              <a:t> </a:t>
            </a:r>
            <a:r>
              <a:rPr lang="en-US" dirty="0" smtClean="0"/>
              <a:t>of states are equivalent; i.e., </a:t>
            </a:r>
            <a:r>
              <a:rPr lang="en-US" i="1" dirty="0" smtClean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equivalent as</a:t>
            </a:r>
            <a:r>
              <a:rPr lang="tr-TR" dirty="0" smtClean="0"/>
              <a:t> </a:t>
            </a:r>
            <a:r>
              <a:rPr lang="en-US" dirty="0" smtClean="0"/>
              <a:t>well as </a:t>
            </a:r>
            <a:r>
              <a:rPr lang="en-US" i="1" dirty="0" smtClean="0"/>
              <a:t>c </a:t>
            </a:r>
            <a:r>
              <a:rPr lang="en-US" dirty="0" smtClean="0"/>
              <a:t>and </a:t>
            </a:r>
            <a:r>
              <a:rPr lang="en-US" i="1" dirty="0" smtClean="0"/>
              <a:t>d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45438" y="6489700"/>
            <a:ext cx="1198562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5A2248-9C1B-48F3-BE87-875CB2CFBFBA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Reduction: </a:t>
            </a:r>
            <a:r>
              <a:rPr lang="tr-TR" dirty="0" smtClean="0"/>
              <a:t>Implication Table</a:t>
            </a:r>
            <a:endParaRPr lang="en-US" dirty="0" smtClean="0"/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264" y="1634632"/>
            <a:ext cx="7143006" cy="262205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Reduction:</a:t>
            </a:r>
            <a:r>
              <a:rPr lang="tr-TR" dirty="0" smtClean="0"/>
              <a:t>Implication Table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/>
          <a:srcRect l="31703" t="38254" r="29765" b="14332"/>
          <a:stretch>
            <a:fillRect/>
          </a:stretch>
        </p:blipFill>
        <p:spPr bwMode="auto">
          <a:xfrm>
            <a:off x="1813035" y="1907627"/>
            <a:ext cx="5013434" cy="346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/>
          <a:srcRect l="31703" t="38254" r="29765" b="14332"/>
          <a:stretch>
            <a:fillRect/>
          </a:stretch>
        </p:blipFill>
        <p:spPr bwMode="auto">
          <a:xfrm>
            <a:off x="5407572" y="709448"/>
            <a:ext cx="3736428" cy="25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1508262" y="735706"/>
          <a:ext cx="662152" cy="2202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2165174" y="1187660"/>
          <a:ext cx="662152" cy="1761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2853618" y="1623848"/>
          <a:ext cx="662152" cy="1321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/>
        </p:nvGraphicFramePr>
        <p:xfrm>
          <a:off x="3542062" y="2060036"/>
          <a:ext cx="662152" cy="880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4230506" y="2496224"/>
          <a:ext cx="662152" cy="4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8"/>
          <p:cNvGraphicFramePr>
            <a:graphicFrameLocks/>
          </p:cNvGraphicFramePr>
          <p:nvPr/>
        </p:nvGraphicFramePr>
        <p:xfrm>
          <a:off x="409916" y="325794"/>
          <a:ext cx="331076" cy="2642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76"/>
              </a:tblGrid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61848" y="2989316"/>
          <a:ext cx="405699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166"/>
                <a:gridCol w="676166"/>
                <a:gridCol w="676166"/>
                <a:gridCol w="676166"/>
                <a:gridCol w="676166"/>
                <a:gridCol w="676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Content Placeholder 8"/>
          <p:cNvGraphicFramePr>
            <a:graphicFrameLocks/>
          </p:cNvGraphicFramePr>
          <p:nvPr/>
        </p:nvGraphicFramePr>
        <p:xfrm>
          <a:off x="867116" y="299518"/>
          <a:ext cx="662152" cy="2642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41434" y="3767959"/>
            <a:ext cx="8355725" cy="8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On the left side along the vertical are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listed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the states defined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the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state table except the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first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179" y="4803228"/>
            <a:ext cx="8355725" cy="8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across the bottom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horizontally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are listed all the states expect the last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/>
          <a:srcRect l="31703" t="38254" r="29765" b="14332"/>
          <a:stretch>
            <a:fillRect/>
          </a:stretch>
        </p:blipFill>
        <p:spPr bwMode="auto">
          <a:xfrm>
            <a:off x="5407572" y="709448"/>
            <a:ext cx="3736428" cy="25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867116" y="299518"/>
          <a:ext cx="662152" cy="2642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1508262" y="735706"/>
          <a:ext cx="662152" cy="2202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2165174" y="1187660"/>
          <a:ext cx="662152" cy="1761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2853618" y="1623848"/>
          <a:ext cx="662152" cy="1321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/>
        </p:nvGraphicFramePr>
        <p:xfrm>
          <a:off x="3542062" y="2060036"/>
          <a:ext cx="662152" cy="880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4230506" y="2496224"/>
          <a:ext cx="662152" cy="4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44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8"/>
          <p:cNvGraphicFramePr>
            <a:graphicFrameLocks/>
          </p:cNvGraphicFramePr>
          <p:nvPr/>
        </p:nvGraphicFramePr>
        <p:xfrm>
          <a:off x="409916" y="325794"/>
          <a:ext cx="331076" cy="2642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76"/>
              </a:tblGrid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440471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61848" y="2989316"/>
          <a:ext cx="405699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166"/>
                <a:gridCol w="676166"/>
                <a:gridCol w="676166"/>
                <a:gridCol w="676166"/>
                <a:gridCol w="676166"/>
                <a:gridCol w="676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756745" y="2443655"/>
            <a:ext cx="772510" cy="67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12675" y="1418896"/>
            <a:ext cx="3631325" cy="42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23186" y="2948153"/>
            <a:ext cx="3620814" cy="472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66803" y="2617074"/>
            <a:ext cx="210204" cy="294294"/>
            <a:chOff x="1240224" y="4209392"/>
            <a:chExt cx="210204" cy="29429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5512675" y="1665889"/>
            <a:ext cx="3631325" cy="42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739465" y="2643350"/>
            <a:ext cx="210204" cy="294294"/>
            <a:chOff x="1240224" y="4209392"/>
            <a:chExt cx="210204" cy="294294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1445173" y="2438399"/>
            <a:ext cx="772510" cy="67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17835" y="2433144"/>
            <a:ext cx="772510" cy="67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12675" y="1944413"/>
            <a:ext cx="3631325" cy="42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417383" y="2627585"/>
            <a:ext cx="210204" cy="294294"/>
            <a:chOff x="1240224" y="4209392"/>
            <a:chExt cx="210204" cy="294294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>
          <a:xfrm>
            <a:off x="2774731" y="2427888"/>
            <a:ext cx="772510" cy="67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81143" y="2159867"/>
            <a:ext cx="3631325" cy="42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32385" y="2506715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9281" y="2485694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419603" y="2611819"/>
            <a:ext cx="210204" cy="294294"/>
            <a:chOff x="1240224" y="4209392"/>
            <a:chExt cx="210204" cy="294294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441434" y="3767959"/>
            <a:ext cx="8355725" cy="8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place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cross in any square corresponding to a pair of states whose outputs are not equal for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every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input. 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0414" y="5717654"/>
            <a:ext cx="8355725" cy="8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Otherwise, we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enter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pairs of states that are implied by the pair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states representing the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squares.0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6179" y="4724400"/>
            <a:ext cx="8355725" cy="8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place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tick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any square corresponding to a pair of states whose outputs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next states are equal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every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input. 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Latches</a:t>
            </a:r>
          </a:p>
        </p:txBody>
      </p:sp>
      <p:graphicFrame>
        <p:nvGraphicFramePr>
          <p:cNvPr id="751620" name="Object 4"/>
          <p:cNvGraphicFramePr>
            <a:graphicFrameLocks noChangeAspect="1"/>
          </p:cNvGraphicFramePr>
          <p:nvPr/>
        </p:nvGraphicFramePr>
        <p:xfrm>
          <a:off x="971550" y="2528888"/>
          <a:ext cx="3305175" cy="2120900"/>
        </p:xfrm>
        <a:graphic>
          <a:graphicData uri="http://schemas.openxmlformats.org/presentationml/2006/ole">
            <p:oleObj spid="_x0000_s151554" name="Visio" r:id="rId4" imgW="1209203" imgH="776143" progId="">
              <p:embed/>
            </p:oleObj>
          </a:graphicData>
        </a:graphic>
      </p:graphicFrame>
      <p:graphicFrame>
        <p:nvGraphicFramePr>
          <p:cNvPr id="751621" name="Group 5"/>
          <p:cNvGraphicFramePr>
            <a:graphicFrameLocks noGrp="1"/>
          </p:cNvGraphicFramePr>
          <p:nvPr/>
        </p:nvGraphicFramePr>
        <p:xfrm>
          <a:off x="5651500" y="1449388"/>
          <a:ext cx="2160588" cy="2700342"/>
        </p:xfrm>
        <a:graphic>
          <a:graphicData uri="http://schemas.openxmlformats.org/drawingml/2006/table">
            <a:tbl>
              <a:tblPr/>
              <a:tblGrid>
                <a:gridCol w="1081088"/>
                <a:gridCol w="539750"/>
                <a:gridCol w="53975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 R  Q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1663" name="Rectangle 47"/>
          <p:cNvSpPr>
            <a:spLocks noChangeArrowheads="1"/>
          </p:cNvSpPr>
          <p:nvPr/>
        </p:nvSpPr>
        <p:spPr bwMode="auto">
          <a:xfrm>
            <a:off x="3490913" y="25288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1664" name="Rectangle 48"/>
          <p:cNvSpPr>
            <a:spLocks noChangeArrowheads="1"/>
          </p:cNvSpPr>
          <p:nvPr/>
        </p:nvSpPr>
        <p:spPr bwMode="auto">
          <a:xfrm>
            <a:off x="3490913" y="4329113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1665" name="Rectangle 49"/>
          <p:cNvSpPr>
            <a:spLocks noChangeArrowheads="1"/>
          </p:cNvSpPr>
          <p:nvPr/>
        </p:nvSpPr>
        <p:spPr bwMode="auto">
          <a:xfrm>
            <a:off x="1511300" y="2451100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1666" name="Rectangle 50"/>
          <p:cNvSpPr>
            <a:spLocks noChangeArrowheads="1"/>
          </p:cNvSpPr>
          <p:nvPr/>
        </p:nvSpPr>
        <p:spPr bwMode="auto">
          <a:xfrm>
            <a:off x="1511300" y="43957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aphicFrame>
        <p:nvGraphicFramePr>
          <p:cNvPr id="751667" name="Group 51"/>
          <p:cNvGraphicFramePr>
            <a:graphicFrameLocks noGrp="1"/>
          </p:cNvGraphicFramePr>
          <p:nvPr/>
        </p:nvGraphicFramePr>
        <p:xfrm>
          <a:off x="6732588" y="1714500"/>
          <a:ext cx="1079500" cy="329184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1676" name="Rectangle 60"/>
          <p:cNvSpPr>
            <a:spLocks noChangeArrowheads="1"/>
          </p:cNvSpPr>
          <p:nvPr/>
        </p:nvSpPr>
        <p:spPr bwMode="auto">
          <a:xfrm>
            <a:off x="7935913" y="1751013"/>
            <a:ext cx="776287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1677" name="AutoShape 61"/>
          <p:cNvSpPr>
            <a:spLocks/>
          </p:cNvSpPr>
          <p:nvPr/>
        </p:nvSpPr>
        <p:spPr bwMode="auto">
          <a:xfrm>
            <a:off x="4137025" y="5229225"/>
            <a:ext cx="1903413" cy="609600"/>
          </a:xfrm>
          <a:prstGeom prst="borderCallout1">
            <a:avLst>
              <a:gd name="adj1" fmla="val 18750"/>
              <a:gd name="adj2" fmla="val 104005"/>
              <a:gd name="adj3" fmla="val -520051"/>
              <a:gd name="adj4" fmla="val 121935"/>
            </a:avLst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Initial Value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SR Latch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5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63" grpId="0"/>
      <p:bldP spid="751664" grpId="0"/>
      <p:bldP spid="751665" grpId="0"/>
      <p:bldP spid="751666" grpId="0"/>
      <p:bldP spid="751676" grpId="0"/>
      <p:bldP spid="75167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/>
          <a:srcRect l="31703" t="38254" r="29765" b="14332"/>
          <a:stretch>
            <a:fillRect/>
          </a:stretch>
        </p:blipFill>
        <p:spPr bwMode="auto">
          <a:xfrm>
            <a:off x="5407572" y="709448"/>
            <a:ext cx="3736428" cy="25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867116" y="299518"/>
          <a:ext cx="662152" cy="3747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d-c</a:t>
                      </a:r>
                      <a:b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a-b</a:t>
                      </a:r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1524028" y="924897"/>
          <a:ext cx="662152" cy="3138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dirty="0" smtClean="0"/>
                        <a:t>c-e</a:t>
                      </a:r>
                    </a:p>
                    <a:p>
                      <a:r>
                        <a:rPr lang="en-US" dirty="0" smtClean="0"/>
                        <a:t>a-b</a:t>
                      </a:r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2165174" y="1566042"/>
          <a:ext cx="66215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2853618" y="2207189"/>
          <a:ext cx="66215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/>
        </p:nvGraphicFramePr>
        <p:xfrm>
          <a:off x="3542062" y="2848334"/>
          <a:ext cx="66215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4230506" y="3505247"/>
          <a:ext cx="66215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8"/>
          <p:cNvGraphicFramePr>
            <a:graphicFrameLocks/>
          </p:cNvGraphicFramePr>
          <p:nvPr/>
        </p:nvGraphicFramePr>
        <p:xfrm>
          <a:off x="409916" y="325792"/>
          <a:ext cx="331076" cy="3757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76"/>
              </a:tblGrid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61848" y="4108691"/>
          <a:ext cx="405699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166"/>
                <a:gridCol w="676166"/>
                <a:gridCol w="676166"/>
                <a:gridCol w="676166"/>
                <a:gridCol w="676166"/>
                <a:gridCol w="676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523186" y="2648608"/>
            <a:ext cx="3620814" cy="472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1082569" y="3610332"/>
            <a:ext cx="210204" cy="294294"/>
            <a:chOff x="1240224" y="4209392"/>
            <a:chExt cx="210204" cy="29429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1755231" y="3636608"/>
            <a:ext cx="210204" cy="294294"/>
            <a:chOff x="1240224" y="4209392"/>
            <a:chExt cx="210204" cy="294294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2"/>
          <p:cNvGrpSpPr/>
          <p:nvPr/>
        </p:nvGrpSpPr>
        <p:grpSpPr>
          <a:xfrm>
            <a:off x="2433149" y="3620843"/>
            <a:ext cx="210204" cy="294294"/>
            <a:chOff x="1240224" y="4209392"/>
            <a:chExt cx="210204" cy="294294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948151" y="3499973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05047" y="3478952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0"/>
          <p:cNvGrpSpPr/>
          <p:nvPr/>
        </p:nvGrpSpPr>
        <p:grpSpPr>
          <a:xfrm>
            <a:off x="4435369" y="3605077"/>
            <a:ext cx="210204" cy="294294"/>
            <a:chOff x="1240224" y="4209392"/>
            <a:chExt cx="210204" cy="294294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24"/>
          <p:cNvGrpSpPr/>
          <p:nvPr/>
        </p:nvGrpSpPr>
        <p:grpSpPr>
          <a:xfrm>
            <a:off x="2354321" y="3005987"/>
            <a:ext cx="210204" cy="294294"/>
            <a:chOff x="1240224" y="4209392"/>
            <a:chExt cx="210204" cy="294294"/>
          </a:xfrm>
        </p:grpSpPr>
        <p:cxnSp>
          <p:nvCxnSpPr>
            <p:cNvPr id="41" name="Straight Connector 4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26"/>
          <p:cNvGrpSpPr/>
          <p:nvPr/>
        </p:nvGrpSpPr>
        <p:grpSpPr>
          <a:xfrm>
            <a:off x="3026983" y="3032263"/>
            <a:ext cx="210204" cy="294294"/>
            <a:chOff x="1240224" y="4209392"/>
            <a:chExt cx="210204" cy="294294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2"/>
          <p:cNvGrpSpPr/>
          <p:nvPr/>
        </p:nvGrpSpPr>
        <p:grpSpPr>
          <a:xfrm>
            <a:off x="3704901" y="3016498"/>
            <a:ext cx="210204" cy="294294"/>
            <a:chOff x="1240224" y="4209392"/>
            <a:chExt cx="210204" cy="294294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/>
          <a:srcRect l="31703" t="38254" r="29765" b="14332"/>
          <a:stretch>
            <a:fillRect/>
          </a:stretch>
        </p:blipFill>
        <p:spPr bwMode="auto">
          <a:xfrm>
            <a:off x="5407572" y="709448"/>
            <a:ext cx="3736428" cy="25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867116" y="299518"/>
          <a:ext cx="662152" cy="3747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d-c</a:t>
                      </a:r>
                      <a:b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a-b</a:t>
                      </a:r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1524028" y="924897"/>
          <a:ext cx="662152" cy="3138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dirty="0" smtClean="0"/>
                        <a:t>c-e</a:t>
                      </a:r>
                    </a:p>
                    <a:p>
                      <a:r>
                        <a:rPr lang="en-US" dirty="0" smtClean="0"/>
                        <a:t>a-b</a:t>
                      </a:r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2165174" y="1566042"/>
          <a:ext cx="66215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2853618" y="2207189"/>
          <a:ext cx="66215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/>
        </p:nvGraphicFramePr>
        <p:xfrm>
          <a:off x="3542062" y="2848334"/>
          <a:ext cx="66215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4230506" y="3505247"/>
          <a:ext cx="66215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8"/>
          <p:cNvGraphicFramePr>
            <a:graphicFrameLocks/>
          </p:cNvGraphicFramePr>
          <p:nvPr/>
        </p:nvGraphicFramePr>
        <p:xfrm>
          <a:off x="409916" y="325792"/>
          <a:ext cx="331076" cy="3757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76"/>
              </a:tblGrid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61848" y="4108691"/>
          <a:ext cx="405699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166"/>
                <a:gridCol w="676166"/>
                <a:gridCol w="676166"/>
                <a:gridCol w="676166"/>
                <a:gridCol w="676166"/>
                <a:gridCol w="676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523186" y="2506717"/>
            <a:ext cx="3620814" cy="268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1082569" y="3610332"/>
            <a:ext cx="210204" cy="294294"/>
            <a:chOff x="1240224" y="4209392"/>
            <a:chExt cx="210204" cy="29429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1755231" y="3636608"/>
            <a:ext cx="210204" cy="294294"/>
            <a:chOff x="1240224" y="4209392"/>
            <a:chExt cx="210204" cy="294294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2"/>
          <p:cNvGrpSpPr/>
          <p:nvPr/>
        </p:nvGrpSpPr>
        <p:grpSpPr>
          <a:xfrm>
            <a:off x="2433149" y="3620843"/>
            <a:ext cx="210204" cy="294294"/>
            <a:chOff x="1240224" y="4209392"/>
            <a:chExt cx="210204" cy="294294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948151" y="3499973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05047" y="3478952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0"/>
          <p:cNvGrpSpPr/>
          <p:nvPr/>
        </p:nvGrpSpPr>
        <p:grpSpPr>
          <a:xfrm>
            <a:off x="4435369" y="3605077"/>
            <a:ext cx="210204" cy="294294"/>
            <a:chOff x="1240224" y="4209392"/>
            <a:chExt cx="210204" cy="294294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2354321" y="3005987"/>
            <a:ext cx="210204" cy="294294"/>
            <a:chOff x="1240224" y="4209392"/>
            <a:chExt cx="210204" cy="294294"/>
          </a:xfrm>
        </p:grpSpPr>
        <p:cxnSp>
          <p:nvCxnSpPr>
            <p:cNvPr id="41" name="Straight Connector 4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6"/>
          <p:cNvGrpSpPr/>
          <p:nvPr/>
        </p:nvGrpSpPr>
        <p:grpSpPr>
          <a:xfrm>
            <a:off x="3026983" y="3032263"/>
            <a:ext cx="210204" cy="294294"/>
            <a:chOff x="1240224" y="4209392"/>
            <a:chExt cx="210204" cy="294294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2"/>
          <p:cNvGrpSpPr/>
          <p:nvPr/>
        </p:nvGrpSpPr>
        <p:grpSpPr>
          <a:xfrm>
            <a:off x="3704901" y="3016498"/>
            <a:ext cx="210204" cy="294294"/>
            <a:chOff x="1240224" y="4209392"/>
            <a:chExt cx="210204" cy="294294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24"/>
          <p:cNvGrpSpPr/>
          <p:nvPr/>
        </p:nvGrpSpPr>
        <p:grpSpPr>
          <a:xfrm>
            <a:off x="1061548" y="2375366"/>
            <a:ext cx="210204" cy="294294"/>
            <a:chOff x="1240224" y="4209392"/>
            <a:chExt cx="210204" cy="294294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26"/>
          <p:cNvGrpSpPr/>
          <p:nvPr/>
        </p:nvGrpSpPr>
        <p:grpSpPr>
          <a:xfrm>
            <a:off x="1734210" y="2401642"/>
            <a:ext cx="210204" cy="294294"/>
            <a:chOff x="1240224" y="4209392"/>
            <a:chExt cx="210204" cy="294294"/>
          </a:xfrm>
        </p:grpSpPr>
        <p:cxnSp>
          <p:nvCxnSpPr>
            <p:cNvPr id="48" name="Straight Connector 4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32"/>
          <p:cNvGrpSpPr/>
          <p:nvPr/>
        </p:nvGrpSpPr>
        <p:grpSpPr>
          <a:xfrm>
            <a:off x="2412128" y="2385877"/>
            <a:ext cx="210204" cy="294294"/>
            <a:chOff x="1240224" y="4209392"/>
            <a:chExt cx="210204" cy="294294"/>
          </a:xfrm>
        </p:grpSpPr>
        <p:cxnSp>
          <p:nvCxnSpPr>
            <p:cNvPr id="53" name="Straight Connector 52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074276" y="2364830"/>
            <a:ext cx="204956" cy="362605"/>
            <a:chOff x="3941379" y="2144113"/>
            <a:chExt cx="204956" cy="362605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/>
          <a:srcRect l="31703" t="38254" r="29765" b="14332"/>
          <a:stretch>
            <a:fillRect/>
          </a:stretch>
        </p:blipFill>
        <p:spPr bwMode="auto">
          <a:xfrm>
            <a:off x="5407572" y="709448"/>
            <a:ext cx="3736428" cy="25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867116" y="299518"/>
          <a:ext cx="662152" cy="3747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d-c</a:t>
                      </a:r>
                      <a:b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a-b</a:t>
                      </a:r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1524028" y="924897"/>
          <a:ext cx="662152" cy="3138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dirty="0" smtClean="0"/>
                        <a:t>c-e</a:t>
                      </a:r>
                    </a:p>
                    <a:p>
                      <a:r>
                        <a:rPr lang="en-US" dirty="0" smtClean="0"/>
                        <a:t>a-b</a:t>
                      </a:r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2165174" y="1566042"/>
          <a:ext cx="66215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2853618" y="2207189"/>
          <a:ext cx="66215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/>
        </p:nvGraphicFramePr>
        <p:xfrm>
          <a:off x="3542062" y="2848334"/>
          <a:ext cx="66215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4230506" y="3505247"/>
          <a:ext cx="66215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8"/>
          <p:cNvGraphicFramePr>
            <a:graphicFrameLocks/>
          </p:cNvGraphicFramePr>
          <p:nvPr/>
        </p:nvGraphicFramePr>
        <p:xfrm>
          <a:off x="409916" y="325792"/>
          <a:ext cx="331076" cy="3757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76"/>
              </a:tblGrid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61848" y="4108691"/>
          <a:ext cx="405699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166"/>
                <a:gridCol w="676166"/>
                <a:gridCol w="676166"/>
                <a:gridCol w="676166"/>
                <a:gridCol w="676166"/>
                <a:gridCol w="676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491654" y="2207163"/>
            <a:ext cx="3620814" cy="268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1082569" y="3610332"/>
            <a:ext cx="210204" cy="294294"/>
            <a:chOff x="1240224" y="4209392"/>
            <a:chExt cx="210204" cy="29429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1755231" y="3636608"/>
            <a:ext cx="210204" cy="294294"/>
            <a:chOff x="1240224" y="4209392"/>
            <a:chExt cx="210204" cy="294294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2"/>
          <p:cNvGrpSpPr/>
          <p:nvPr/>
        </p:nvGrpSpPr>
        <p:grpSpPr>
          <a:xfrm>
            <a:off x="2433149" y="3620843"/>
            <a:ext cx="210204" cy="294294"/>
            <a:chOff x="1240224" y="4209392"/>
            <a:chExt cx="210204" cy="294294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948151" y="3499973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05047" y="3478952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0"/>
          <p:cNvGrpSpPr/>
          <p:nvPr/>
        </p:nvGrpSpPr>
        <p:grpSpPr>
          <a:xfrm>
            <a:off x="4435369" y="3605077"/>
            <a:ext cx="210204" cy="294294"/>
            <a:chOff x="1240224" y="4209392"/>
            <a:chExt cx="210204" cy="294294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2354321" y="3005987"/>
            <a:ext cx="210204" cy="294294"/>
            <a:chOff x="1240224" y="4209392"/>
            <a:chExt cx="210204" cy="294294"/>
          </a:xfrm>
        </p:grpSpPr>
        <p:cxnSp>
          <p:nvCxnSpPr>
            <p:cNvPr id="41" name="Straight Connector 4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6"/>
          <p:cNvGrpSpPr/>
          <p:nvPr/>
        </p:nvGrpSpPr>
        <p:grpSpPr>
          <a:xfrm>
            <a:off x="3026983" y="3032263"/>
            <a:ext cx="210204" cy="294294"/>
            <a:chOff x="1240224" y="4209392"/>
            <a:chExt cx="210204" cy="294294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2"/>
          <p:cNvGrpSpPr/>
          <p:nvPr/>
        </p:nvGrpSpPr>
        <p:grpSpPr>
          <a:xfrm>
            <a:off x="3704901" y="3016498"/>
            <a:ext cx="210204" cy="294294"/>
            <a:chOff x="1240224" y="4209392"/>
            <a:chExt cx="210204" cy="294294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4"/>
          <p:cNvGrpSpPr/>
          <p:nvPr/>
        </p:nvGrpSpPr>
        <p:grpSpPr>
          <a:xfrm>
            <a:off x="1061548" y="2375366"/>
            <a:ext cx="210204" cy="294294"/>
            <a:chOff x="1240224" y="4209392"/>
            <a:chExt cx="210204" cy="294294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"/>
          <p:cNvGrpSpPr/>
          <p:nvPr/>
        </p:nvGrpSpPr>
        <p:grpSpPr>
          <a:xfrm>
            <a:off x="1734210" y="2401642"/>
            <a:ext cx="210204" cy="294294"/>
            <a:chOff x="1240224" y="4209392"/>
            <a:chExt cx="210204" cy="294294"/>
          </a:xfrm>
        </p:grpSpPr>
        <p:cxnSp>
          <p:nvCxnSpPr>
            <p:cNvPr id="48" name="Straight Connector 4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/>
          <p:cNvGrpSpPr/>
          <p:nvPr/>
        </p:nvGrpSpPr>
        <p:grpSpPr>
          <a:xfrm>
            <a:off x="2412128" y="2385877"/>
            <a:ext cx="210204" cy="294294"/>
            <a:chOff x="1240224" y="4209392"/>
            <a:chExt cx="210204" cy="294294"/>
          </a:xfrm>
        </p:grpSpPr>
        <p:cxnSp>
          <p:nvCxnSpPr>
            <p:cNvPr id="53" name="Straight Connector 52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58"/>
          <p:cNvGrpSpPr/>
          <p:nvPr/>
        </p:nvGrpSpPr>
        <p:grpSpPr>
          <a:xfrm>
            <a:off x="3074276" y="2364830"/>
            <a:ext cx="204956" cy="362605"/>
            <a:chOff x="3941379" y="2144113"/>
            <a:chExt cx="204956" cy="362605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4"/>
          <p:cNvGrpSpPr/>
          <p:nvPr/>
        </p:nvGrpSpPr>
        <p:grpSpPr>
          <a:xfrm>
            <a:off x="1072058" y="1723725"/>
            <a:ext cx="210204" cy="294294"/>
            <a:chOff x="1240224" y="4209392"/>
            <a:chExt cx="210204" cy="294294"/>
          </a:xfrm>
        </p:grpSpPr>
        <p:cxnSp>
          <p:nvCxnSpPr>
            <p:cNvPr id="55" name="Straight Connector 54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26"/>
          <p:cNvGrpSpPr/>
          <p:nvPr/>
        </p:nvGrpSpPr>
        <p:grpSpPr>
          <a:xfrm>
            <a:off x="1744720" y="1750001"/>
            <a:ext cx="210204" cy="294294"/>
            <a:chOff x="1240224" y="4209392"/>
            <a:chExt cx="210204" cy="294294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32"/>
          <p:cNvGrpSpPr/>
          <p:nvPr/>
        </p:nvGrpSpPr>
        <p:grpSpPr>
          <a:xfrm>
            <a:off x="2422638" y="1734236"/>
            <a:ext cx="210204" cy="294294"/>
            <a:chOff x="1240224" y="4209392"/>
            <a:chExt cx="210204" cy="294294"/>
          </a:xfrm>
        </p:grpSpPr>
        <p:cxnSp>
          <p:nvCxnSpPr>
            <p:cNvPr id="63" name="Straight Connector 62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/>
          <a:srcRect l="31703" t="38254" r="29765" b="14332"/>
          <a:stretch>
            <a:fillRect/>
          </a:stretch>
        </p:blipFill>
        <p:spPr bwMode="auto">
          <a:xfrm>
            <a:off x="5407572" y="709448"/>
            <a:ext cx="3736428" cy="25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867116" y="299518"/>
          <a:ext cx="662152" cy="3747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d-c</a:t>
                      </a:r>
                      <a:b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a-b</a:t>
                      </a:r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1524028" y="924897"/>
          <a:ext cx="662152" cy="3138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dirty="0" smtClean="0"/>
                        <a:t>c-e</a:t>
                      </a:r>
                    </a:p>
                    <a:p>
                      <a:r>
                        <a:rPr lang="en-US" dirty="0" smtClean="0"/>
                        <a:t>a-b</a:t>
                      </a:r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2165174" y="1566042"/>
          <a:ext cx="66215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2853618" y="2207189"/>
          <a:ext cx="66215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/>
        </p:nvGraphicFramePr>
        <p:xfrm>
          <a:off x="3542062" y="2848334"/>
          <a:ext cx="66215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4230506" y="3505247"/>
          <a:ext cx="66215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8"/>
          <p:cNvGraphicFramePr>
            <a:graphicFrameLocks/>
          </p:cNvGraphicFramePr>
          <p:nvPr/>
        </p:nvGraphicFramePr>
        <p:xfrm>
          <a:off x="409916" y="325792"/>
          <a:ext cx="331076" cy="3757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76"/>
              </a:tblGrid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61848" y="4108691"/>
          <a:ext cx="405699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166"/>
                <a:gridCol w="676166"/>
                <a:gridCol w="676166"/>
                <a:gridCol w="676166"/>
                <a:gridCol w="676166"/>
                <a:gridCol w="676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523186" y="1986446"/>
            <a:ext cx="3620814" cy="268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1082569" y="3610332"/>
            <a:ext cx="210204" cy="294294"/>
            <a:chOff x="1240224" y="4209392"/>
            <a:chExt cx="210204" cy="29429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1755231" y="3636608"/>
            <a:ext cx="210204" cy="294294"/>
            <a:chOff x="1240224" y="4209392"/>
            <a:chExt cx="210204" cy="294294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2"/>
          <p:cNvGrpSpPr/>
          <p:nvPr/>
        </p:nvGrpSpPr>
        <p:grpSpPr>
          <a:xfrm>
            <a:off x="2433149" y="3620843"/>
            <a:ext cx="210204" cy="294294"/>
            <a:chOff x="1240224" y="4209392"/>
            <a:chExt cx="210204" cy="294294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948151" y="3499973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05047" y="3478952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0"/>
          <p:cNvGrpSpPr/>
          <p:nvPr/>
        </p:nvGrpSpPr>
        <p:grpSpPr>
          <a:xfrm>
            <a:off x="4435369" y="3605077"/>
            <a:ext cx="210204" cy="294294"/>
            <a:chOff x="1240224" y="4209392"/>
            <a:chExt cx="210204" cy="294294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2354321" y="3005987"/>
            <a:ext cx="210204" cy="294294"/>
            <a:chOff x="1240224" y="4209392"/>
            <a:chExt cx="210204" cy="294294"/>
          </a:xfrm>
        </p:grpSpPr>
        <p:cxnSp>
          <p:nvCxnSpPr>
            <p:cNvPr id="41" name="Straight Connector 4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6"/>
          <p:cNvGrpSpPr/>
          <p:nvPr/>
        </p:nvGrpSpPr>
        <p:grpSpPr>
          <a:xfrm>
            <a:off x="3026983" y="3032263"/>
            <a:ext cx="210204" cy="294294"/>
            <a:chOff x="1240224" y="4209392"/>
            <a:chExt cx="210204" cy="294294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2"/>
          <p:cNvGrpSpPr/>
          <p:nvPr/>
        </p:nvGrpSpPr>
        <p:grpSpPr>
          <a:xfrm>
            <a:off x="3704901" y="3016498"/>
            <a:ext cx="210204" cy="294294"/>
            <a:chOff x="1240224" y="4209392"/>
            <a:chExt cx="210204" cy="294294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4"/>
          <p:cNvGrpSpPr/>
          <p:nvPr/>
        </p:nvGrpSpPr>
        <p:grpSpPr>
          <a:xfrm>
            <a:off x="1061548" y="2375366"/>
            <a:ext cx="210204" cy="294294"/>
            <a:chOff x="1240224" y="4209392"/>
            <a:chExt cx="210204" cy="294294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"/>
          <p:cNvGrpSpPr/>
          <p:nvPr/>
        </p:nvGrpSpPr>
        <p:grpSpPr>
          <a:xfrm>
            <a:off x="1734210" y="2401642"/>
            <a:ext cx="210204" cy="294294"/>
            <a:chOff x="1240224" y="4209392"/>
            <a:chExt cx="210204" cy="294294"/>
          </a:xfrm>
        </p:grpSpPr>
        <p:cxnSp>
          <p:nvCxnSpPr>
            <p:cNvPr id="48" name="Straight Connector 4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/>
          <p:cNvGrpSpPr/>
          <p:nvPr/>
        </p:nvGrpSpPr>
        <p:grpSpPr>
          <a:xfrm>
            <a:off x="2412128" y="2385877"/>
            <a:ext cx="210204" cy="294294"/>
            <a:chOff x="1240224" y="4209392"/>
            <a:chExt cx="210204" cy="294294"/>
          </a:xfrm>
        </p:grpSpPr>
        <p:cxnSp>
          <p:nvCxnSpPr>
            <p:cNvPr id="53" name="Straight Connector 52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58"/>
          <p:cNvGrpSpPr/>
          <p:nvPr/>
        </p:nvGrpSpPr>
        <p:grpSpPr>
          <a:xfrm>
            <a:off x="3074276" y="2364830"/>
            <a:ext cx="204956" cy="362605"/>
            <a:chOff x="3941379" y="2144113"/>
            <a:chExt cx="204956" cy="362605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4"/>
          <p:cNvGrpSpPr/>
          <p:nvPr/>
        </p:nvGrpSpPr>
        <p:grpSpPr>
          <a:xfrm>
            <a:off x="1072058" y="1723725"/>
            <a:ext cx="210204" cy="294294"/>
            <a:chOff x="1240224" y="4209392"/>
            <a:chExt cx="210204" cy="294294"/>
          </a:xfrm>
        </p:grpSpPr>
        <p:cxnSp>
          <p:nvCxnSpPr>
            <p:cNvPr id="55" name="Straight Connector 54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6"/>
          <p:cNvGrpSpPr/>
          <p:nvPr/>
        </p:nvGrpSpPr>
        <p:grpSpPr>
          <a:xfrm>
            <a:off x="1744720" y="1750001"/>
            <a:ext cx="210204" cy="294294"/>
            <a:chOff x="1240224" y="4209392"/>
            <a:chExt cx="210204" cy="294294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32"/>
          <p:cNvGrpSpPr/>
          <p:nvPr/>
        </p:nvGrpSpPr>
        <p:grpSpPr>
          <a:xfrm>
            <a:off x="2422638" y="1734236"/>
            <a:ext cx="210204" cy="294294"/>
            <a:chOff x="1240224" y="4209392"/>
            <a:chExt cx="210204" cy="294294"/>
          </a:xfrm>
        </p:grpSpPr>
        <p:cxnSp>
          <p:nvCxnSpPr>
            <p:cNvPr id="63" name="Straight Connector 62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24"/>
          <p:cNvGrpSpPr/>
          <p:nvPr/>
        </p:nvGrpSpPr>
        <p:grpSpPr>
          <a:xfrm>
            <a:off x="1019506" y="1072084"/>
            <a:ext cx="210204" cy="294294"/>
            <a:chOff x="1240224" y="4209392"/>
            <a:chExt cx="210204" cy="294294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26"/>
          <p:cNvGrpSpPr/>
          <p:nvPr/>
        </p:nvGrpSpPr>
        <p:grpSpPr>
          <a:xfrm>
            <a:off x="1692168" y="1098360"/>
            <a:ext cx="210204" cy="294294"/>
            <a:chOff x="1240224" y="4209392"/>
            <a:chExt cx="210204" cy="294294"/>
          </a:xfrm>
        </p:grpSpPr>
        <p:cxnSp>
          <p:nvCxnSpPr>
            <p:cNvPr id="67" name="Straight Connector 66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/>
          <a:srcRect l="31703" t="38254" r="29765" b="14332"/>
          <a:stretch>
            <a:fillRect/>
          </a:stretch>
        </p:blipFill>
        <p:spPr bwMode="auto">
          <a:xfrm>
            <a:off x="5407572" y="709448"/>
            <a:ext cx="3736428" cy="25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867116" y="299518"/>
          <a:ext cx="662152" cy="3747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r>
                        <a:rPr lang="en-US" dirty="0" smtClean="0"/>
                        <a:t>d-e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d-c</a:t>
                      </a:r>
                      <a:b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a-b</a:t>
                      </a:r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1524028" y="924897"/>
          <a:ext cx="662152" cy="3138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dirty="0" smtClean="0"/>
                        <a:t>c-e</a:t>
                      </a:r>
                    </a:p>
                    <a:p>
                      <a:r>
                        <a:rPr lang="en-US" dirty="0" smtClean="0"/>
                        <a:t>a-b</a:t>
                      </a:r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2165174" y="1566042"/>
          <a:ext cx="66215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2853618" y="2207189"/>
          <a:ext cx="66215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/>
        </p:nvGraphicFramePr>
        <p:xfrm>
          <a:off x="3542062" y="2848334"/>
          <a:ext cx="66215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4230506" y="3505247"/>
          <a:ext cx="66215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8"/>
          <p:cNvGraphicFramePr>
            <a:graphicFrameLocks/>
          </p:cNvGraphicFramePr>
          <p:nvPr/>
        </p:nvGraphicFramePr>
        <p:xfrm>
          <a:off x="409916" y="325792"/>
          <a:ext cx="331076" cy="3757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76"/>
              </a:tblGrid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61848" y="4108691"/>
          <a:ext cx="405699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166"/>
                <a:gridCol w="676166"/>
                <a:gridCol w="676166"/>
                <a:gridCol w="676166"/>
                <a:gridCol w="676166"/>
                <a:gridCol w="676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523186" y="1718432"/>
            <a:ext cx="3620814" cy="268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1082569" y="3610332"/>
            <a:ext cx="210204" cy="294294"/>
            <a:chOff x="1240224" y="4209392"/>
            <a:chExt cx="210204" cy="29429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1755231" y="3636608"/>
            <a:ext cx="210204" cy="294294"/>
            <a:chOff x="1240224" y="4209392"/>
            <a:chExt cx="210204" cy="294294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2"/>
          <p:cNvGrpSpPr/>
          <p:nvPr/>
        </p:nvGrpSpPr>
        <p:grpSpPr>
          <a:xfrm>
            <a:off x="2433149" y="3620843"/>
            <a:ext cx="210204" cy="294294"/>
            <a:chOff x="1240224" y="4209392"/>
            <a:chExt cx="210204" cy="294294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948151" y="3499973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05047" y="3478952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0"/>
          <p:cNvGrpSpPr/>
          <p:nvPr/>
        </p:nvGrpSpPr>
        <p:grpSpPr>
          <a:xfrm>
            <a:off x="4435369" y="3605077"/>
            <a:ext cx="210204" cy="294294"/>
            <a:chOff x="1240224" y="4209392"/>
            <a:chExt cx="210204" cy="294294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2354321" y="3005987"/>
            <a:ext cx="210204" cy="294294"/>
            <a:chOff x="1240224" y="4209392"/>
            <a:chExt cx="210204" cy="294294"/>
          </a:xfrm>
        </p:grpSpPr>
        <p:cxnSp>
          <p:nvCxnSpPr>
            <p:cNvPr id="41" name="Straight Connector 4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6"/>
          <p:cNvGrpSpPr/>
          <p:nvPr/>
        </p:nvGrpSpPr>
        <p:grpSpPr>
          <a:xfrm>
            <a:off x="3026983" y="3032263"/>
            <a:ext cx="210204" cy="294294"/>
            <a:chOff x="1240224" y="4209392"/>
            <a:chExt cx="210204" cy="294294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2"/>
          <p:cNvGrpSpPr/>
          <p:nvPr/>
        </p:nvGrpSpPr>
        <p:grpSpPr>
          <a:xfrm>
            <a:off x="3704901" y="3016498"/>
            <a:ext cx="210204" cy="294294"/>
            <a:chOff x="1240224" y="4209392"/>
            <a:chExt cx="210204" cy="294294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4"/>
          <p:cNvGrpSpPr/>
          <p:nvPr/>
        </p:nvGrpSpPr>
        <p:grpSpPr>
          <a:xfrm>
            <a:off x="1061548" y="2375366"/>
            <a:ext cx="210204" cy="294294"/>
            <a:chOff x="1240224" y="4209392"/>
            <a:chExt cx="210204" cy="294294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"/>
          <p:cNvGrpSpPr/>
          <p:nvPr/>
        </p:nvGrpSpPr>
        <p:grpSpPr>
          <a:xfrm>
            <a:off x="1734210" y="2401642"/>
            <a:ext cx="210204" cy="294294"/>
            <a:chOff x="1240224" y="4209392"/>
            <a:chExt cx="210204" cy="294294"/>
          </a:xfrm>
        </p:grpSpPr>
        <p:cxnSp>
          <p:nvCxnSpPr>
            <p:cNvPr id="48" name="Straight Connector 4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/>
          <p:cNvGrpSpPr/>
          <p:nvPr/>
        </p:nvGrpSpPr>
        <p:grpSpPr>
          <a:xfrm>
            <a:off x="2412128" y="2385877"/>
            <a:ext cx="210204" cy="294294"/>
            <a:chOff x="1240224" y="4209392"/>
            <a:chExt cx="210204" cy="294294"/>
          </a:xfrm>
        </p:grpSpPr>
        <p:cxnSp>
          <p:nvCxnSpPr>
            <p:cNvPr id="53" name="Straight Connector 52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58"/>
          <p:cNvGrpSpPr/>
          <p:nvPr/>
        </p:nvGrpSpPr>
        <p:grpSpPr>
          <a:xfrm>
            <a:off x="3074276" y="2364830"/>
            <a:ext cx="204956" cy="362605"/>
            <a:chOff x="3941379" y="2144113"/>
            <a:chExt cx="204956" cy="362605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4"/>
          <p:cNvGrpSpPr/>
          <p:nvPr/>
        </p:nvGrpSpPr>
        <p:grpSpPr>
          <a:xfrm>
            <a:off x="1072058" y="1723725"/>
            <a:ext cx="210204" cy="294294"/>
            <a:chOff x="1240224" y="4209392"/>
            <a:chExt cx="210204" cy="294294"/>
          </a:xfrm>
        </p:grpSpPr>
        <p:cxnSp>
          <p:nvCxnSpPr>
            <p:cNvPr id="55" name="Straight Connector 54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6"/>
          <p:cNvGrpSpPr/>
          <p:nvPr/>
        </p:nvGrpSpPr>
        <p:grpSpPr>
          <a:xfrm>
            <a:off x="1744720" y="1750001"/>
            <a:ext cx="210204" cy="294294"/>
            <a:chOff x="1240224" y="4209392"/>
            <a:chExt cx="210204" cy="294294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32"/>
          <p:cNvGrpSpPr/>
          <p:nvPr/>
        </p:nvGrpSpPr>
        <p:grpSpPr>
          <a:xfrm>
            <a:off x="2422638" y="1734236"/>
            <a:ext cx="210204" cy="294294"/>
            <a:chOff x="1240224" y="4209392"/>
            <a:chExt cx="210204" cy="294294"/>
          </a:xfrm>
        </p:grpSpPr>
        <p:cxnSp>
          <p:nvCxnSpPr>
            <p:cNvPr id="63" name="Straight Connector 62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4"/>
          <p:cNvGrpSpPr/>
          <p:nvPr/>
        </p:nvGrpSpPr>
        <p:grpSpPr>
          <a:xfrm>
            <a:off x="1019506" y="1072084"/>
            <a:ext cx="210204" cy="294294"/>
            <a:chOff x="1240224" y="4209392"/>
            <a:chExt cx="210204" cy="294294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6"/>
          <p:cNvGrpSpPr/>
          <p:nvPr/>
        </p:nvGrpSpPr>
        <p:grpSpPr>
          <a:xfrm>
            <a:off x="1692168" y="1098360"/>
            <a:ext cx="210204" cy="294294"/>
            <a:chOff x="1240224" y="4209392"/>
            <a:chExt cx="210204" cy="294294"/>
          </a:xfrm>
        </p:grpSpPr>
        <p:cxnSp>
          <p:nvCxnSpPr>
            <p:cNvPr id="67" name="Straight Connector 66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/>
          <a:srcRect l="31703" t="38254" r="29765" b="14332"/>
          <a:stretch>
            <a:fillRect/>
          </a:stretch>
        </p:blipFill>
        <p:spPr bwMode="auto">
          <a:xfrm>
            <a:off x="5407572" y="709448"/>
            <a:ext cx="3736428" cy="25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867116" y="299518"/>
          <a:ext cx="662152" cy="3747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r>
                        <a:rPr lang="en-US" dirty="0" smtClean="0"/>
                        <a:t>d-e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d-c</a:t>
                      </a:r>
                      <a:b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a-b</a:t>
                      </a:r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1524028" y="924897"/>
          <a:ext cx="662152" cy="3138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dirty="0" smtClean="0"/>
                        <a:t>c-e</a:t>
                      </a:r>
                    </a:p>
                    <a:p>
                      <a:r>
                        <a:rPr lang="en-US" dirty="0" smtClean="0"/>
                        <a:t>a-b</a:t>
                      </a:r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2165174" y="1566042"/>
          <a:ext cx="66215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2853618" y="2207189"/>
          <a:ext cx="66215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/>
        </p:nvGraphicFramePr>
        <p:xfrm>
          <a:off x="3542062" y="2848334"/>
          <a:ext cx="66215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4230506" y="3505247"/>
          <a:ext cx="66215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8"/>
          <p:cNvGraphicFramePr>
            <a:graphicFrameLocks/>
          </p:cNvGraphicFramePr>
          <p:nvPr/>
        </p:nvGraphicFramePr>
        <p:xfrm>
          <a:off x="409916" y="325792"/>
          <a:ext cx="331076" cy="3757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76"/>
              </a:tblGrid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61848" y="4108691"/>
          <a:ext cx="405699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166"/>
                <a:gridCol w="676166"/>
                <a:gridCol w="676166"/>
                <a:gridCol w="676166"/>
                <a:gridCol w="676166"/>
                <a:gridCol w="676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1082569" y="3610332"/>
            <a:ext cx="210204" cy="294294"/>
            <a:chOff x="1240224" y="4209392"/>
            <a:chExt cx="210204" cy="29429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1755231" y="3636608"/>
            <a:ext cx="210204" cy="294294"/>
            <a:chOff x="1240224" y="4209392"/>
            <a:chExt cx="210204" cy="294294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2"/>
          <p:cNvGrpSpPr/>
          <p:nvPr/>
        </p:nvGrpSpPr>
        <p:grpSpPr>
          <a:xfrm>
            <a:off x="2433149" y="3620843"/>
            <a:ext cx="210204" cy="294294"/>
            <a:chOff x="1240224" y="4209392"/>
            <a:chExt cx="210204" cy="294294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948151" y="3499973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05047" y="3478952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0"/>
          <p:cNvGrpSpPr/>
          <p:nvPr/>
        </p:nvGrpSpPr>
        <p:grpSpPr>
          <a:xfrm>
            <a:off x="4435369" y="3605077"/>
            <a:ext cx="210204" cy="294294"/>
            <a:chOff x="1240224" y="4209392"/>
            <a:chExt cx="210204" cy="294294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2354321" y="3005987"/>
            <a:ext cx="210204" cy="294294"/>
            <a:chOff x="1240224" y="4209392"/>
            <a:chExt cx="210204" cy="294294"/>
          </a:xfrm>
        </p:grpSpPr>
        <p:cxnSp>
          <p:nvCxnSpPr>
            <p:cNvPr id="41" name="Straight Connector 4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6"/>
          <p:cNvGrpSpPr/>
          <p:nvPr/>
        </p:nvGrpSpPr>
        <p:grpSpPr>
          <a:xfrm>
            <a:off x="3026983" y="3032263"/>
            <a:ext cx="210204" cy="294294"/>
            <a:chOff x="1240224" y="4209392"/>
            <a:chExt cx="210204" cy="294294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2"/>
          <p:cNvGrpSpPr/>
          <p:nvPr/>
        </p:nvGrpSpPr>
        <p:grpSpPr>
          <a:xfrm>
            <a:off x="3704901" y="3016498"/>
            <a:ext cx="210204" cy="294294"/>
            <a:chOff x="1240224" y="4209392"/>
            <a:chExt cx="210204" cy="294294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4"/>
          <p:cNvGrpSpPr/>
          <p:nvPr/>
        </p:nvGrpSpPr>
        <p:grpSpPr>
          <a:xfrm>
            <a:off x="1061548" y="2375366"/>
            <a:ext cx="210204" cy="294294"/>
            <a:chOff x="1240224" y="4209392"/>
            <a:chExt cx="210204" cy="294294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"/>
          <p:cNvGrpSpPr/>
          <p:nvPr/>
        </p:nvGrpSpPr>
        <p:grpSpPr>
          <a:xfrm>
            <a:off x="1734210" y="2401642"/>
            <a:ext cx="210204" cy="294294"/>
            <a:chOff x="1240224" y="4209392"/>
            <a:chExt cx="210204" cy="294294"/>
          </a:xfrm>
        </p:grpSpPr>
        <p:cxnSp>
          <p:nvCxnSpPr>
            <p:cNvPr id="48" name="Straight Connector 4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/>
          <p:cNvGrpSpPr/>
          <p:nvPr/>
        </p:nvGrpSpPr>
        <p:grpSpPr>
          <a:xfrm>
            <a:off x="2412128" y="2385877"/>
            <a:ext cx="210204" cy="294294"/>
            <a:chOff x="1240224" y="4209392"/>
            <a:chExt cx="210204" cy="294294"/>
          </a:xfrm>
        </p:grpSpPr>
        <p:cxnSp>
          <p:nvCxnSpPr>
            <p:cNvPr id="53" name="Straight Connector 52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58"/>
          <p:cNvGrpSpPr/>
          <p:nvPr/>
        </p:nvGrpSpPr>
        <p:grpSpPr>
          <a:xfrm>
            <a:off x="3074276" y="2364830"/>
            <a:ext cx="204956" cy="362605"/>
            <a:chOff x="3941379" y="2144113"/>
            <a:chExt cx="204956" cy="362605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4"/>
          <p:cNvGrpSpPr/>
          <p:nvPr/>
        </p:nvGrpSpPr>
        <p:grpSpPr>
          <a:xfrm>
            <a:off x="1072058" y="1723725"/>
            <a:ext cx="210204" cy="294294"/>
            <a:chOff x="1240224" y="4209392"/>
            <a:chExt cx="210204" cy="294294"/>
          </a:xfrm>
        </p:grpSpPr>
        <p:cxnSp>
          <p:nvCxnSpPr>
            <p:cNvPr id="55" name="Straight Connector 54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6"/>
          <p:cNvGrpSpPr/>
          <p:nvPr/>
        </p:nvGrpSpPr>
        <p:grpSpPr>
          <a:xfrm>
            <a:off x="1744720" y="1750001"/>
            <a:ext cx="210204" cy="294294"/>
            <a:chOff x="1240224" y="4209392"/>
            <a:chExt cx="210204" cy="294294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32"/>
          <p:cNvGrpSpPr/>
          <p:nvPr/>
        </p:nvGrpSpPr>
        <p:grpSpPr>
          <a:xfrm>
            <a:off x="2422638" y="1734236"/>
            <a:ext cx="210204" cy="294294"/>
            <a:chOff x="1240224" y="4209392"/>
            <a:chExt cx="210204" cy="294294"/>
          </a:xfrm>
        </p:grpSpPr>
        <p:cxnSp>
          <p:nvCxnSpPr>
            <p:cNvPr id="63" name="Straight Connector 62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4"/>
          <p:cNvGrpSpPr/>
          <p:nvPr/>
        </p:nvGrpSpPr>
        <p:grpSpPr>
          <a:xfrm>
            <a:off x="1019506" y="1072084"/>
            <a:ext cx="210204" cy="294294"/>
            <a:chOff x="1240224" y="4209392"/>
            <a:chExt cx="210204" cy="294294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6"/>
          <p:cNvGrpSpPr/>
          <p:nvPr/>
        </p:nvGrpSpPr>
        <p:grpSpPr>
          <a:xfrm>
            <a:off x="1692168" y="1098360"/>
            <a:ext cx="210204" cy="294294"/>
            <a:chOff x="1240224" y="4209392"/>
            <a:chExt cx="210204" cy="294294"/>
          </a:xfrm>
        </p:grpSpPr>
        <p:cxnSp>
          <p:nvCxnSpPr>
            <p:cNvPr id="67" name="Straight Connector 66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441435" y="4623900"/>
            <a:ext cx="8355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next step is to make successive passes through the table to determine whether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any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additional squares should be marked with a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cross or tick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square in the table is crossed out if it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contains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at least one implied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pair that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is not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equivalent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9" name="Group 58"/>
          <p:cNvGrpSpPr/>
          <p:nvPr/>
        </p:nvGrpSpPr>
        <p:grpSpPr>
          <a:xfrm>
            <a:off x="3116318" y="3715409"/>
            <a:ext cx="204956" cy="362605"/>
            <a:chOff x="3941379" y="2144113"/>
            <a:chExt cx="204956" cy="362605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58"/>
          <p:cNvGrpSpPr/>
          <p:nvPr/>
        </p:nvGrpSpPr>
        <p:grpSpPr>
          <a:xfrm>
            <a:off x="3757449" y="3741685"/>
            <a:ext cx="204956" cy="362605"/>
            <a:chOff x="3941379" y="2144113"/>
            <a:chExt cx="204956" cy="362605"/>
          </a:xfrm>
        </p:grpSpPr>
        <p:cxnSp>
          <p:nvCxnSpPr>
            <p:cNvPr id="73" name="Straight Connector 72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32"/>
          <p:cNvGrpSpPr/>
          <p:nvPr/>
        </p:nvGrpSpPr>
        <p:grpSpPr>
          <a:xfrm>
            <a:off x="1234969" y="2927160"/>
            <a:ext cx="210204" cy="294294"/>
            <a:chOff x="1240224" y="4209392"/>
            <a:chExt cx="210204" cy="294294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32"/>
          <p:cNvGrpSpPr/>
          <p:nvPr/>
        </p:nvGrpSpPr>
        <p:grpSpPr>
          <a:xfrm>
            <a:off x="1891866" y="2937671"/>
            <a:ext cx="210204" cy="294294"/>
            <a:chOff x="1240224" y="4209392"/>
            <a:chExt cx="210204" cy="294294"/>
          </a:xfrm>
        </p:grpSpPr>
        <p:cxnSp>
          <p:nvCxnSpPr>
            <p:cNvPr id="79" name="Straight Connector 78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58"/>
          <p:cNvGrpSpPr/>
          <p:nvPr/>
        </p:nvGrpSpPr>
        <p:grpSpPr>
          <a:xfrm>
            <a:off x="1119352" y="457202"/>
            <a:ext cx="204956" cy="362605"/>
            <a:chOff x="3941379" y="2144113"/>
            <a:chExt cx="204956" cy="362605"/>
          </a:xfrm>
        </p:grpSpPr>
        <p:cxnSp>
          <p:nvCxnSpPr>
            <p:cNvPr id="82" name="Straight Connector 81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標題 3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Reduction: </a:t>
            </a:r>
            <a:r>
              <a:rPr lang="tr-TR" dirty="0" smtClean="0"/>
              <a:t>Implication Table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755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0488" tIns="44450" rIns="90488" bIns="44450"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 smtClean="0"/>
              <a:t>Finally, all the squares that have no crosses</a:t>
            </a:r>
            <a:r>
              <a:rPr lang="tr-TR" sz="2400" dirty="0" smtClean="0"/>
              <a:t> </a:t>
            </a:r>
            <a:r>
              <a:rPr lang="en-US" sz="2400" dirty="0" smtClean="0"/>
              <a:t>are recorded with check marks. The equivalent</a:t>
            </a:r>
            <a:r>
              <a:rPr lang="tr-TR" sz="2400" dirty="0" smtClean="0"/>
              <a:t> </a:t>
            </a:r>
            <a:r>
              <a:rPr lang="en-US" sz="2400" dirty="0" smtClean="0"/>
              <a:t>states are: (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), (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e</a:t>
            </a:r>
            <a:r>
              <a:rPr lang="en-US" sz="2400" dirty="0" smtClean="0"/>
              <a:t>), (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g</a:t>
            </a:r>
            <a:r>
              <a:rPr lang="en-US" sz="2400" dirty="0" smtClean="0"/>
              <a:t>), (</a:t>
            </a:r>
            <a:r>
              <a:rPr lang="en-US" sz="2400" i="1" dirty="0" smtClean="0"/>
              <a:t>e</a:t>
            </a:r>
            <a:r>
              <a:rPr lang="en-US" sz="2400" dirty="0" smtClean="0"/>
              <a:t>, </a:t>
            </a:r>
            <a:r>
              <a:rPr lang="en-US" sz="2400" i="1" dirty="0" smtClean="0"/>
              <a:t>g</a:t>
            </a:r>
            <a:r>
              <a:rPr lang="en-US" sz="2400" dirty="0" smtClean="0"/>
              <a:t>).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en-US" sz="24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en-US" sz="24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 smtClean="0"/>
              <a:t>We now combine pairs of states into larger groups</a:t>
            </a:r>
            <a:r>
              <a:rPr lang="tr-TR" sz="2400" dirty="0" smtClean="0"/>
              <a:t> </a:t>
            </a:r>
            <a:r>
              <a:rPr lang="en-US" sz="2400" dirty="0" smtClean="0"/>
              <a:t>of equivalent states. The last three pairs can be</a:t>
            </a:r>
            <a:r>
              <a:rPr lang="tr-TR" sz="2400" dirty="0" smtClean="0"/>
              <a:t> </a:t>
            </a:r>
            <a:r>
              <a:rPr lang="en-US" sz="2400" dirty="0" smtClean="0"/>
              <a:t>combined into a set of three equivalent states (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e</a:t>
            </a:r>
            <a:r>
              <a:rPr lang="en-US" sz="2400" dirty="0" smtClean="0"/>
              <a:t>, </a:t>
            </a:r>
            <a:r>
              <a:rPr lang="en-US" sz="2400" i="1" dirty="0" smtClean="0"/>
              <a:t>g</a:t>
            </a:r>
            <a:r>
              <a:rPr lang="en-US" sz="2400" dirty="0" smtClean="0"/>
              <a:t>) because each one of the states in the group is</a:t>
            </a:r>
            <a:r>
              <a:rPr lang="tr-TR" sz="2400" dirty="0" smtClean="0"/>
              <a:t> </a:t>
            </a:r>
            <a:r>
              <a:rPr lang="en-US" sz="2400" dirty="0" smtClean="0"/>
              <a:t>equivalent to the other two.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/>
          <a:srcRect l="31703" t="38254" r="29765" b="14332"/>
          <a:stretch>
            <a:fillRect/>
          </a:stretch>
        </p:blipFill>
        <p:spPr bwMode="auto">
          <a:xfrm>
            <a:off x="4887310" y="331075"/>
            <a:ext cx="3736428" cy="25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867116" y="299518"/>
          <a:ext cx="662152" cy="3747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r>
                        <a:rPr lang="en-US" dirty="0" smtClean="0"/>
                        <a:t>d-e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d-c</a:t>
                      </a:r>
                      <a:b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700" dirty="0" smtClean="0">
                          <a:latin typeface="Calibri" pitchFamily="34" charset="0"/>
                          <a:cs typeface="Calibri" pitchFamily="34" charset="0"/>
                        </a:rPr>
                        <a:t>a-b</a:t>
                      </a:r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1524028" y="924897"/>
          <a:ext cx="662152" cy="3138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r>
                        <a:rPr lang="en-US" dirty="0" smtClean="0"/>
                        <a:t>c-e</a:t>
                      </a:r>
                    </a:p>
                    <a:p>
                      <a:r>
                        <a:rPr lang="en-US" dirty="0" smtClean="0"/>
                        <a:t>a-b</a:t>
                      </a:r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2165174" y="1566042"/>
          <a:ext cx="66215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2853618" y="2207189"/>
          <a:ext cx="66215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/>
        </p:nvGraphicFramePr>
        <p:xfrm>
          <a:off x="3542062" y="2848334"/>
          <a:ext cx="66215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4230506" y="3505247"/>
          <a:ext cx="66215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52"/>
              </a:tblGrid>
              <a:tr h="578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8"/>
          <p:cNvGraphicFramePr>
            <a:graphicFrameLocks/>
          </p:cNvGraphicFramePr>
          <p:nvPr/>
        </p:nvGraphicFramePr>
        <p:xfrm>
          <a:off x="409916" y="325792"/>
          <a:ext cx="331076" cy="3757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76"/>
              </a:tblGrid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626246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61848" y="4108691"/>
          <a:ext cx="405699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166"/>
                <a:gridCol w="676166"/>
                <a:gridCol w="676166"/>
                <a:gridCol w="676166"/>
                <a:gridCol w="676166"/>
                <a:gridCol w="676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1082569" y="3610332"/>
            <a:ext cx="210204" cy="294294"/>
            <a:chOff x="1240224" y="4209392"/>
            <a:chExt cx="210204" cy="29429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1755231" y="3636608"/>
            <a:ext cx="210204" cy="294294"/>
            <a:chOff x="1240224" y="4209392"/>
            <a:chExt cx="210204" cy="294294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2"/>
          <p:cNvGrpSpPr/>
          <p:nvPr/>
        </p:nvGrpSpPr>
        <p:grpSpPr>
          <a:xfrm>
            <a:off x="2433149" y="3620843"/>
            <a:ext cx="210204" cy="294294"/>
            <a:chOff x="1240224" y="4209392"/>
            <a:chExt cx="210204" cy="294294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948151" y="3499973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05047" y="3478952"/>
            <a:ext cx="56755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-e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0"/>
          <p:cNvGrpSpPr/>
          <p:nvPr/>
        </p:nvGrpSpPr>
        <p:grpSpPr>
          <a:xfrm>
            <a:off x="4435369" y="3605077"/>
            <a:ext cx="210204" cy="294294"/>
            <a:chOff x="1240224" y="4209392"/>
            <a:chExt cx="210204" cy="294294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2354321" y="3005987"/>
            <a:ext cx="210204" cy="294294"/>
            <a:chOff x="1240224" y="4209392"/>
            <a:chExt cx="210204" cy="294294"/>
          </a:xfrm>
        </p:grpSpPr>
        <p:cxnSp>
          <p:nvCxnSpPr>
            <p:cNvPr id="41" name="Straight Connector 40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6"/>
          <p:cNvGrpSpPr/>
          <p:nvPr/>
        </p:nvGrpSpPr>
        <p:grpSpPr>
          <a:xfrm>
            <a:off x="3026983" y="3032263"/>
            <a:ext cx="210204" cy="294294"/>
            <a:chOff x="1240224" y="4209392"/>
            <a:chExt cx="210204" cy="294294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2"/>
          <p:cNvGrpSpPr/>
          <p:nvPr/>
        </p:nvGrpSpPr>
        <p:grpSpPr>
          <a:xfrm>
            <a:off x="3704901" y="3016498"/>
            <a:ext cx="210204" cy="294294"/>
            <a:chOff x="1240224" y="4209392"/>
            <a:chExt cx="210204" cy="294294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4"/>
          <p:cNvGrpSpPr/>
          <p:nvPr/>
        </p:nvGrpSpPr>
        <p:grpSpPr>
          <a:xfrm>
            <a:off x="1061548" y="2375366"/>
            <a:ext cx="210204" cy="294294"/>
            <a:chOff x="1240224" y="4209392"/>
            <a:chExt cx="210204" cy="294294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"/>
          <p:cNvGrpSpPr/>
          <p:nvPr/>
        </p:nvGrpSpPr>
        <p:grpSpPr>
          <a:xfrm>
            <a:off x="1734210" y="2401642"/>
            <a:ext cx="210204" cy="294294"/>
            <a:chOff x="1240224" y="4209392"/>
            <a:chExt cx="210204" cy="294294"/>
          </a:xfrm>
        </p:grpSpPr>
        <p:cxnSp>
          <p:nvCxnSpPr>
            <p:cNvPr id="48" name="Straight Connector 47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2"/>
          <p:cNvGrpSpPr/>
          <p:nvPr/>
        </p:nvGrpSpPr>
        <p:grpSpPr>
          <a:xfrm>
            <a:off x="2412128" y="2385877"/>
            <a:ext cx="210204" cy="294294"/>
            <a:chOff x="1240224" y="4209392"/>
            <a:chExt cx="210204" cy="294294"/>
          </a:xfrm>
        </p:grpSpPr>
        <p:cxnSp>
          <p:nvCxnSpPr>
            <p:cNvPr id="53" name="Straight Connector 52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58"/>
          <p:cNvGrpSpPr/>
          <p:nvPr/>
        </p:nvGrpSpPr>
        <p:grpSpPr>
          <a:xfrm>
            <a:off x="3074276" y="2364830"/>
            <a:ext cx="204956" cy="362605"/>
            <a:chOff x="3941379" y="2144113"/>
            <a:chExt cx="204956" cy="362605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4"/>
          <p:cNvGrpSpPr/>
          <p:nvPr/>
        </p:nvGrpSpPr>
        <p:grpSpPr>
          <a:xfrm>
            <a:off x="1072058" y="1723725"/>
            <a:ext cx="210204" cy="294294"/>
            <a:chOff x="1240224" y="4209392"/>
            <a:chExt cx="210204" cy="294294"/>
          </a:xfrm>
        </p:grpSpPr>
        <p:cxnSp>
          <p:nvCxnSpPr>
            <p:cNvPr id="55" name="Straight Connector 54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6"/>
          <p:cNvGrpSpPr/>
          <p:nvPr/>
        </p:nvGrpSpPr>
        <p:grpSpPr>
          <a:xfrm>
            <a:off x="1744720" y="1750001"/>
            <a:ext cx="210204" cy="294294"/>
            <a:chOff x="1240224" y="4209392"/>
            <a:chExt cx="210204" cy="294294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32"/>
          <p:cNvGrpSpPr/>
          <p:nvPr/>
        </p:nvGrpSpPr>
        <p:grpSpPr>
          <a:xfrm>
            <a:off x="2422638" y="1734236"/>
            <a:ext cx="210204" cy="294294"/>
            <a:chOff x="1240224" y="4209392"/>
            <a:chExt cx="210204" cy="294294"/>
          </a:xfrm>
        </p:grpSpPr>
        <p:cxnSp>
          <p:nvCxnSpPr>
            <p:cNvPr id="63" name="Straight Connector 62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4"/>
          <p:cNvGrpSpPr/>
          <p:nvPr/>
        </p:nvGrpSpPr>
        <p:grpSpPr>
          <a:xfrm>
            <a:off x="1019506" y="1072084"/>
            <a:ext cx="210204" cy="294294"/>
            <a:chOff x="1240224" y="4209392"/>
            <a:chExt cx="210204" cy="294294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692168" y="1098360"/>
            <a:ext cx="210204" cy="294294"/>
            <a:chOff x="1240224" y="4209392"/>
            <a:chExt cx="210204" cy="294294"/>
          </a:xfrm>
        </p:grpSpPr>
        <p:cxnSp>
          <p:nvCxnSpPr>
            <p:cNvPr id="67" name="Straight Connector 66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58"/>
          <p:cNvGrpSpPr/>
          <p:nvPr/>
        </p:nvGrpSpPr>
        <p:grpSpPr>
          <a:xfrm>
            <a:off x="3116318" y="3715409"/>
            <a:ext cx="204956" cy="362605"/>
            <a:chOff x="3941379" y="2144113"/>
            <a:chExt cx="204956" cy="362605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58"/>
          <p:cNvGrpSpPr/>
          <p:nvPr/>
        </p:nvGrpSpPr>
        <p:grpSpPr>
          <a:xfrm>
            <a:off x="3757449" y="3741685"/>
            <a:ext cx="204956" cy="362605"/>
            <a:chOff x="3941379" y="2144113"/>
            <a:chExt cx="204956" cy="362605"/>
          </a:xfrm>
        </p:grpSpPr>
        <p:cxnSp>
          <p:nvCxnSpPr>
            <p:cNvPr id="73" name="Straight Connector 72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2"/>
          <p:cNvGrpSpPr/>
          <p:nvPr/>
        </p:nvGrpSpPr>
        <p:grpSpPr>
          <a:xfrm>
            <a:off x="1234969" y="2927160"/>
            <a:ext cx="210204" cy="294294"/>
            <a:chOff x="1240224" y="4209392"/>
            <a:chExt cx="210204" cy="294294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891866" y="2937671"/>
            <a:ext cx="210204" cy="294294"/>
            <a:chOff x="1240224" y="4209392"/>
            <a:chExt cx="210204" cy="294294"/>
          </a:xfrm>
        </p:grpSpPr>
        <p:cxnSp>
          <p:nvCxnSpPr>
            <p:cNvPr id="79" name="Straight Connector 78"/>
            <p:cNvCxnSpPr/>
            <p:nvPr/>
          </p:nvCxnSpPr>
          <p:spPr>
            <a:xfrm rot="16200000" flipH="1">
              <a:off x="1213945" y="4240924"/>
              <a:ext cx="252252" cy="1891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198180" y="4251438"/>
              <a:ext cx="294292" cy="2102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58"/>
          <p:cNvGrpSpPr/>
          <p:nvPr/>
        </p:nvGrpSpPr>
        <p:grpSpPr>
          <a:xfrm>
            <a:off x="1119352" y="457202"/>
            <a:ext cx="204956" cy="362605"/>
            <a:chOff x="3941379" y="2144113"/>
            <a:chExt cx="204956" cy="362605"/>
          </a:xfrm>
        </p:grpSpPr>
        <p:cxnSp>
          <p:nvCxnSpPr>
            <p:cNvPr id="82" name="Straight Connector 81"/>
            <p:cNvCxnSpPr/>
            <p:nvPr/>
          </p:nvCxnSpPr>
          <p:spPr>
            <a:xfrm rot="16200000" flipH="1">
              <a:off x="3933497" y="2388476"/>
              <a:ext cx="126124" cy="1103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3909851" y="2264979"/>
              <a:ext cx="357349" cy="115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ight Arrow 88"/>
          <p:cNvSpPr/>
          <p:nvPr/>
        </p:nvSpPr>
        <p:spPr>
          <a:xfrm>
            <a:off x="4556242" y="1150884"/>
            <a:ext cx="268014" cy="1261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>
            <a:off x="4566748" y="1397880"/>
            <a:ext cx="268014" cy="1261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4577254" y="1928664"/>
            <a:ext cx="268014" cy="1261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4577254" y="2180920"/>
            <a:ext cx="268014" cy="1261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>
            <a:off x="4577254" y="2622368"/>
            <a:ext cx="268014" cy="1261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標題 3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Reduction: </a:t>
            </a:r>
            <a:r>
              <a:rPr lang="tr-TR" dirty="0" smtClean="0"/>
              <a:t>Implication Table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755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0488" tIns="44450" rIns="90488" bIns="44450"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 smtClean="0"/>
              <a:t>The final partition of</a:t>
            </a:r>
            <a:r>
              <a:rPr lang="tr-TR" sz="2400" dirty="0" smtClean="0"/>
              <a:t> </a:t>
            </a:r>
            <a:r>
              <a:rPr lang="en-US" sz="2400" dirty="0" smtClean="0"/>
              <a:t>these states consists of the equivalent states found</a:t>
            </a:r>
            <a:r>
              <a:rPr lang="tr-TR" sz="2400" dirty="0" smtClean="0"/>
              <a:t> </a:t>
            </a:r>
            <a:r>
              <a:rPr lang="en-US" sz="2400" dirty="0" smtClean="0"/>
              <a:t>from the implication table, together with all the</a:t>
            </a:r>
            <a:r>
              <a:rPr lang="tr-TR" sz="2400" dirty="0" smtClean="0"/>
              <a:t> </a:t>
            </a:r>
            <a:r>
              <a:rPr lang="en-US" sz="2400" dirty="0" smtClean="0"/>
              <a:t>remaining states in the state table that are not</a:t>
            </a:r>
            <a:r>
              <a:rPr lang="tr-TR" sz="2400" dirty="0" smtClean="0"/>
              <a:t> </a:t>
            </a:r>
            <a:r>
              <a:rPr lang="en-US" sz="2400" dirty="0" smtClean="0"/>
              <a:t>equivalent to any other state: (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) (</a:t>
            </a:r>
            <a:r>
              <a:rPr lang="en-US" sz="2400" i="1" dirty="0" smtClean="0"/>
              <a:t>c</a:t>
            </a:r>
            <a:r>
              <a:rPr lang="en-US" sz="2400" dirty="0" smtClean="0"/>
              <a:t>) (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e</a:t>
            </a:r>
            <a:r>
              <a:rPr lang="en-US" sz="2400" dirty="0" smtClean="0"/>
              <a:t>, </a:t>
            </a:r>
            <a:r>
              <a:rPr lang="en-US" sz="2400" i="1" dirty="0" smtClean="0"/>
              <a:t>g</a:t>
            </a:r>
            <a:r>
              <a:rPr lang="en-US" sz="2400" dirty="0" smtClean="0"/>
              <a:t>) (</a:t>
            </a:r>
            <a:r>
              <a:rPr lang="en-US" sz="2400" i="1" dirty="0" smtClean="0"/>
              <a:t>f</a:t>
            </a:r>
            <a:r>
              <a:rPr lang="en-US" sz="2400" dirty="0" smtClean="0"/>
              <a:t>)</a:t>
            </a:r>
            <a:endParaRPr lang="tr-TR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1019" t="48060" r="27177" b="15948"/>
          <a:stretch>
            <a:fillRect/>
          </a:stretch>
        </p:blipFill>
        <p:spPr bwMode="auto">
          <a:xfrm>
            <a:off x="1434662" y="3598970"/>
            <a:ext cx="6211614" cy="300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標題 3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Assignment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755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0488" tIns="44450" rIns="90488" bIns="44450">
            <a:normAutofit/>
          </a:bodyPr>
          <a:lstStyle/>
          <a:p>
            <a:r>
              <a:rPr lang="en-AU" dirty="0" smtClean="0"/>
              <a:t>Assign coded binary values to the states for physical implementation</a:t>
            </a:r>
          </a:p>
          <a:p>
            <a:r>
              <a:rPr lang="en-AU" dirty="0" smtClean="0"/>
              <a:t>For a circuit with m states, the codes must contain n bits where 2</a:t>
            </a:r>
            <a:r>
              <a:rPr lang="en-AU" i="1" baseline="30000" dirty="0" smtClean="0"/>
              <a:t>n</a:t>
            </a:r>
            <a:r>
              <a:rPr lang="en-AU" dirty="0" smtClean="0"/>
              <a:t> &gt;= </a:t>
            </a:r>
            <a:r>
              <a:rPr lang="en-AU" i="1" dirty="0" smtClean="0"/>
              <a:t>m</a:t>
            </a:r>
          </a:p>
          <a:p>
            <a:r>
              <a:rPr lang="en-AU" dirty="0" smtClean="0"/>
              <a:t>Unused states are treated as don’t care conditions during the design</a:t>
            </a:r>
          </a:p>
          <a:p>
            <a:pPr lvl="1"/>
            <a:r>
              <a:rPr lang="en-AU" sz="2400" dirty="0" smtClean="0"/>
              <a:t>Don’t cares can help to obtain a simpler circuit</a:t>
            </a:r>
          </a:p>
          <a:p>
            <a:r>
              <a:rPr lang="en-AU" dirty="0" smtClean="0"/>
              <a:t>There are many possible state assignments</a:t>
            </a:r>
          </a:p>
          <a:p>
            <a:pPr lvl="1"/>
            <a:r>
              <a:rPr lang="en-AU" sz="2400" dirty="0" smtClean="0"/>
              <a:t>Have large impacts on the final circuit size</a:t>
            </a:r>
            <a:endParaRPr lang="zh-TW" altLang="en-US" sz="2400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Latches</a:t>
            </a:r>
          </a:p>
        </p:txBody>
      </p:sp>
      <p:graphicFrame>
        <p:nvGraphicFramePr>
          <p:cNvPr id="753668" name="Object 4"/>
          <p:cNvGraphicFramePr>
            <a:graphicFrameLocks noChangeAspect="1"/>
          </p:cNvGraphicFramePr>
          <p:nvPr/>
        </p:nvGraphicFramePr>
        <p:xfrm>
          <a:off x="971550" y="2528888"/>
          <a:ext cx="3305175" cy="2120900"/>
        </p:xfrm>
        <a:graphic>
          <a:graphicData uri="http://schemas.openxmlformats.org/presentationml/2006/ole">
            <p:oleObj spid="_x0000_s152578" name="Visio" r:id="rId4" imgW="1209203" imgH="776143" progId="">
              <p:embed/>
            </p:oleObj>
          </a:graphicData>
        </a:graphic>
      </p:graphicFrame>
      <p:graphicFrame>
        <p:nvGraphicFramePr>
          <p:cNvPr id="753669" name="Group 5"/>
          <p:cNvGraphicFramePr>
            <a:graphicFrameLocks noGrp="1"/>
          </p:cNvGraphicFramePr>
          <p:nvPr/>
        </p:nvGraphicFramePr>
        <p:xfrm>
          <a:off x="5651500" y="1449388"/>
          <a:ext cx="2160588" cy="2700342"/>
        </p:xfrm>
        <a:graphic>
          <a:graphicData uri="http://schemas.openxmlformats.org/drawingml/2006/table">
            <a:tbl>
              <a:tblPr/>
              <a:tblGrid>
                <a:gridCol w="1081088"/>
                <a:gridCol w="539750"/>
                <a:gridCol w="53975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 R  Q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Q’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3711" name="Rectangle 47"/>
          <p:cNvSpPr>
            <a:spLocks noChangeArrowheads="1"/>
          </p:cNvSpPr>
          <p:nvPr/>
        </p:nvSpPr>
        <p:spPr bwMode="auto">
          <a:xfrm>
            <a:off x="3490913" y="25288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3712" name="Rectangle 48"/>
          <p:cNvSpPr>
            <a:spLocks noChangeArrowheads="1"/>
          </p:cNvSpPr>
          <p:nvPr/>
        </p:nvSpPr>
        <p:spPr bwMode="auto">
          <a:xfrm>
            <a:off x="3490913" y="4329113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3713" name="Rectangle 49"/>
          <p:cNvSpPr>
            <a:spLocks noChangeArrowheads="1"/>
          </p:cNvSpPr>
          <p:nvPr/>
        </p:nvSpPr>
        <p:spPr bwMode="auto">
          <a:xfrm>
            <a:off x="1511300" y="2451100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3714" name="Rectangle 50"/>
          <p:cNvSpPr>
            <a:spLocks noChangeArrowheads="1"/>
          </p:cNvSpPr>
          <p:nvPr/>
        </p:nvSpPr>
        <p:spPr bwMode="auto">
          <a:xfrm>
            <a:off x="1511300" y="4395788"/>
            <a:ext cx="177800" cy="384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aphicFrame>
        <p:nvGraphicFramePr>
          <p:cNvPr id="753715" name="Group 51"/>
          <p:cNvGraphicFramePr>
            <a:graphicFrameLocks noGrp="1"/>
          </p:cNvGraphicFramePr>
          <p:nvPr/>
        </p:nvGraphicFramePr>
        <p:xfrm>
          <a:off x="6732588" y="2074863"/>
          <a:ext cx="1079500" cy="274320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3724" name="Rectangle 60"/>
          <p:cNvSpPr>
            <a:spLocks noChangeArrowheads="1"/>
          </p:cNvSpPr>
          <p:nvPr/>
        </p:nvSpPr>
        <p:spPr bwMode="auto">
          <a:xfrm>
            <a:off x="7935913" y="2074863"/>
            <a:ext cx="776287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3725" name="Rectangle 61"/>
          <p:cNvSpPr>
            <a:spLocks noChangeArrowheads="1"/>
          </p:cNvSpPr>
          <p:nvPr/>
        </p:nvSpPr>
        <p:spPr bwMode="auto">
          <a:xfrm>
            <a:off x="7940675" y="1771650"/>
            <a:ext cx="776288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SR Latch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711" grpId="0"/>
      <p:bldP spid="753712" grpId="0"/>
      <p:bldP spid="75372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標題 3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Popular State Assignment</a:t>
            </a:r>
            <a:endParaRPr lang="zh-TW" altLang="en-US" dirty="0">
              <a:ea typeface="新細明體" pitchFamily="18" charset="-12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457200" y="1965617"/>
            <a:ext cx="7467600" cy="32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State Assignment</a:t>
            </a:r>
            <a:endParaRPr lang="zh-TW" altLang="en-US" dirty="0">
              <a:ea typeface="新細明體" pitchFamily="18" charset="-120"/>
            </a:endParaRPr>
          </a:p>
        </p:txBody>
      </p:sp>
      <p:pic>
        <p:nvPicPr>
          <p:cNvPr id="880644" name="Picture 5"/>
          <p:cNvPicPr>
            <a:picLocks noChangeAspect="1" noChangeArrowheads="1"/>
          </p:cNvPicPr>
          <p:nvPr/>
        </p:nvPicPr>
        <p:blipFill>
          <a:blip r:embed="rId3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1112838" y="2801938"/>
            <a:ext cx="69659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0488" tIns="44450" rIns="90488" bIns="4445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binary number assignment is satisfactory as long as each state is assigned a unique number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AU" sz="2400" dirty="0" smtClean="0"/>
              <a:t>Use binary assignment 1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標題 3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Design Procedure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755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0488" tIns="44450" rIns="90488" bIns="44450">
            <a:normAutofit/>
          </a:bodyPr>
          <a:lstStyle/>
          <a:p>
            <a:r>
              <a:rPr lang="en-AU" dirty="0" smtClean="0"/>
              <a:t>Derive a state diagram for the circuit from specifications</a:t>
            </a:r>
          </a:p>
          <a:p>
            <a:r>
              <a:rPr lang="en-AU" dirty="0" smtClean="0"/>
              <a:t>Reduce the number of states if necessary</a:t>
            </a:r>
          </a:p>
          <a:p>
            <a:r>
              <a:rPr lang="en-AU" dirty="0" smtClean="0"/>
              <a:t>Assign binary values to the states</a:t>
            </a:r>
          </a:p>
          <a:p>
            <a:r>
              <a:rPr lang="en-AU" dirty="0" smtClean="0"/>
              <a:t>Obtain the binary-coded state table</a:t>
            </a:r>
          </a:p>
          <a:p>
            <a:r>
              <a:rPr lang="en-AU" dirty="0" smtClean="0"/>
              <a:t>Choose the type of flip-flop to be used</a:t>
            </a:r>
          </a:p>
          <a:p>
            <a:r>
              <a:rPr lang="en-AU" dirty="0" smtClean="0"/>
              <a:t>Derive the simplified flip-flop input equations and output equations</a:t>
            </a:r>
          </a:p>
          <a:p>
            <a:r>
              <a:rPr lang="en-AU" dirty="0" smtClean="0"/>
              <a:t>Draw the logic diagram</a:t>
            </a:r>
            <a:endParaRPr lang="zh-TW" altLang="en-US" sz="2400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標題 3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Design Procedure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755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0488" tIns="44450" rIns="90488" bIns="44450">
            <a:normAutofit/>
          </a:bodyPr>
          <a:lstStyle/>
          <a:p>
            <a:r>
              <a:rPr lang="en-AU" dirty="0" smtClean="0"/>
              <a:t>Derive a state diagram for the circuit from specifications</a:t>
            </a:r>
          </a:p>
          <a:p>
            <a:r>
              <a:rPr lang="en-AU" dirty="0" smtClean="0"/>
              <a:t>Reduce the number of states if necessary</a:t>
            </a:r>
          </a:p>
          <a:p>
            <a:r>
              <a:rPr lang="en-AU" dirty="0" smtClean="0"/>
              <a:t>Assign binary values to the states</a:t>
            </a:r>
          </a:p>
          <a:p>
            <a:r>
              <a:rPr lang="en-AU" dirty="0" smtClean="0"/>
              <a:t>Obtain the binary-coded state table</a:t>
            </a:r>
          </a:p>
          <a:p>
            <a:r>
              <a:rPr lang="en-AU" dirty="0" smtClean="0"/>
              <a:t>Choose the type of flip-flop to be used</a:t>
            </a:r>
          </a:p>
          <a:p>
            <a:r>
              <a:rPr lang="en-AU" dirty="0" smtClean="0"/>
              <a:t>Derive the simplified flip-flop input equations and output equations</a:t>
            </a:r>
          </a:p>
          <a:p>
            <a:r>
              <a:rPr lang="en-AU" dirty="0" smtClean="0"/>
              <a:t>Draw the logic diagram</a:t>
            </a:r>
            <a:endParaRPr lang="zh-TW" altLang="en-US" sz="2400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Clocked Sequential Circuits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92950" y="1268413"/>
            <a:ext cx="1619250" cy="1439862"/>
            <a:chOff x="4468" y="799"/>
            <a:chExt cx="1020" cy="907"/>
          </a:xfrm>
        </p:grpSpPr>
        <p:sp>
          <p:nvSpPr>
            <p:cNvPr id="841733" name="AutoShape 5"/>
            <p:cNvSpPr>
              <a:spLocks noChangeArrowheads="1"/>
            </p:cNvSpPr>
            <p:nvPr/>
          </p:nvSpPr>
          <p:spPr bwMode="auto">
            <a:xfrm>
              <a:off x="4694" y="799"/>
              <a:ext cx="567" cy="90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34" name="Line 6"/>
            <p:cNvSpPr>
              <a:spLocks noChangeShapeType="1"/>
            </p:cNvSpPr>
            <p:nvPr/>
          </p:nvSpPr>
          <p:spPr bwMode="auto">
            <a:xfrm>
              <a:off x="5261" y="125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35" name="Line 7"/>
            <p:cNvSpPr>
              <a:spLocks noChangeShapeType="1"/>
            </p:cNvSpPr>
            <p:nvPr/>
          </p:nvSpPr>
          <p:spPr bwMode="auto">
            <a:xfrm>
              <a:off x="4468" y="1026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36" name="Line 8"/>
            <p:cNvSpPr>
              <a:spLocks noChangeShapeType="1"/>
            </p:cNvSpPr>
            <p:nvPr/>
          </p:nvSpPr>
          <p:spPr bwMode="auto">
            <a:xfrm>
              <a:off x="4468" y="1480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92725" y="1449388"/>
            <a:ext cx="1793875" cy="900112"/>
            <a:chOff x="3334" y="913"/>
            <a:chExt cx="1130" cy="567"/>
          </a:xfrm>
        </p:grpSpPr>
        <p:sp>
          <p:nvSpPr>
            <p:cNvPr id="841738" name="Line 10"/>
            <p:cNvSpPr>
              <a:spLocks noChangeShapeType="1"/>
            </p:cNvSpPr>
            <p:nvPr/>
          </p:nvSpPr>
          <p:spPr bwMode="auto">
            <a:xfrm>
              <a:off x="3334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39" name="Line 11"/>
            <p:cNvSpPr>
              <a:spLocks noChangeShapeType="1"/>
            </p:cNvSpPr>
            <p:nvPr/>
          </p:nvSpPr>
          <p:spPr bwMode="auto">
            <a:xfrm rot="-5400000">
              <a:off x="3390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40" name="Line 12"/>
            <p:cNvSpPr>
              <a:spLocks noChangeShapeType="1"/>
            </p:cNvSpPr>
            <p:nvPr/>
          </p:nvSpPr>
          <p:spPr bwMode="auto">
            <a:xfrm>
              <a:off x="3447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41" name="Line 13"/>
            <p:cNvSpPr>
              <a:spLocks noChangeShapeType="1"/>
            </p:cNvSpPr>
            <p:nvPr/>
          </p:nvSpPr>
          <p:spPr bwMode="auto">
            <a:xfrm rot="5400000">
              <a:off x="3503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42" name="Line 14"/>
            <p:cNvSpPr>
              <a:spLocks noChangeShapeType="1"/>
            </p:cNvSpPr>
            <p:nvPr/>
          </p:nvSpPr>
          <p:spPr bwMode="auto">
            <a:xfrm>
              <a:off x="3560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43" name="Line 15"/>
            <p:cNvSpPr>
              <a:spLocks noChangeShapeType="1"/>
            </p:cNvSpPr>
            <p:nvPr/>
          </p:nvSpPr>
          <p:spPr bwMode="auto">
            <a:xfrm rot="-5400000">
              <a:off x="3616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44" name="Line 16"/>
            <p:cNvSpPr>
              <a:spLocks noChangeShapeType="1"/>
            </p:cNvSpPr>
            <p:nvPr/>
          </p:nvSpPr>
          <p:spPr bwMode="auto">
            <a:xfrm>
              <a:off x="3673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45" name="Line 17"/>
            <p:cNvSpPr>
              <a:spLocks noChangeShapeType="1"/>
            </p:cNvSpPr>
            <p:nvPr/>
          </p:nvSpPr>
          <p:spPr bwMode="auto">
            <a:xfrm rot="5400000">
              <a:off x="3729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46" name="Line 18"/>
            <p:cNvSpPr>
              <a:spLocks noChangeShapeType="1"/>
            </p:cNvSpPr>
            <p:nvPr/>
          </p:nvSpPr>
          <p:spPr bwMode="auto">
            <a:xfrm>
              <a:off x="3786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47" name="Line 19"/>
            <p:cNvSpPr>
              <a:spLocks noChangeShapeType="1"/>
            </p:cNvSpPr>
            <p:nvPr/>
          </p:nvSpPr>
          <p:spPr bwMode="auto">
            <a:xfrm rot="-5400000">
              <a:off x="3842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48" name="Line 20"/>
            <p:cNvSpPr>
              <a:spLocks noChangeShapeType="1"/>
            </p:cNvSpPr>
            <p:nvPr/>
          </p:nvSpPr>
          <p:spPr bwMode="auto">
            <a:xfrm>
              <a:off x="3899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49" name="Line 21"/>
            <p:cNvSpPr>
              <a:spLocks noChangeShapeType="1"/>
            </p:cNvSpPr>
            <p:nvPr/>
          </p:nvSpPr>
          <p:spPr bwMode="auto">
            <a:xfrm rot="5400000">
              <a:off x="3955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50" name="Line 22"/>
            <p:cNvSpPr>
              <a:spLocks noChangeShapeType="1"/>
            </p:cNvSpPr>
            <p:nvPr/>
          </p:nvSpPr>
          <p:spPr bwMode="auto">
            <a:xfrm>
              <a:off x="4012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51" name="Line 23"/>
            <p:cNvSpPr>
              <a:spLocks noChangeShapeType="1"/>
            </p:cNvSpPr>
            <p:nvPr/>
          </p:nvSpPr>
          <p:spPr bwMode="auto">
            <a:xfrm rot="-5400000">
              <a:off x="4068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52" name="Line 24"/>
            <p:cNvSpPr>
              <a:spLocks noChangeShapeType="1"/>
            </p:cNvSpPr>
            <p:nvPr/>
          </p:nvSpPr>
          <p:spPr bwMode="auto">
            <a:xfrm>
              <a:off x="4125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53" name="Line 25"/>
            <p:cNvSpPr>
              <a:spLocks noChangeShapeType="1"/>
            </p:cNvSpPr>
            <p:nvPr/>
          </p:nvSpPr>
          <p:spPr bwMode="auto">
            <a:xfrm rot="5400000">
              <a:off x="4181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54" name="Line 26"/>
            <p:cNvSpPr>
              <a:spLocks noChangeShapeType="1"/>
            </p:cNvSpPr>
            <p:nvPr/>
          </p:nvSpPr>
          <p:spPr bwMode="auto">
            <a:xfrm>
              <a:off x="4238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55" name="Line 27"/>
            <p:cNvSpPr>
              <a:spLocks noChangeShapeType="1"/>
            </p:cNvSpPr>
            <p:nvPr/>
          </p:nvSpPr>
          <p:spPr bwMode="auto">
            <a:xfrm rot="-5400000">
              <a:off x="4294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56" name="Line 28"/>
            <p:cNvSpPr>
              <a:spLocks noChangeShapeType="1"/>
            </p:cNvSpPr>
            <p:nvPr/>
          </p:nvSpPr>
          <p:spPr bwMode="auto">
            <a:xfrm>
              <a:off x="4351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57" name="Line 29"/>
            <p:cNvSpPr>
              <a:spLocks noChangeShapeType="1"/>
            </p:cNvSpPr>
            <p:nvPr/>
          </p:nvSpPr>
          <p:spPr bwMode="auto">
            <a:xfrm rot="5400000">
              <a:off x="339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58" name="Line 30"/>
            <p:cNvSpPr>
              <a:spLocks noChangeShapeType="1"/>
            </p:cNvSpPr>
            <p:nvPr/>
          </p:nvSpPr>
          <p:spPr bwMode="auto">
            <a:xfrm>
              <a:off x="3334" y="148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59" name="Line 31"/>
            <p:cNvSpPr>
              <a:spLocks noChangeShapeType="1"/>
            </p:cNvSpPr>
            <p:nvPr/>
          </p:nvSpPr>
          <p:spPr bwMode="auto">
            <a:xfrm>
              <a:off x="344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60" name="Line 32"/>
            <p:cNvSpPr>
              <a:spLocks noChangeShapeType="1"/>
            </p:cNvSpPr>
            <p:nvPr/>
          </p:nvSpPr>
          <p:spPr bwMode="auto">
            <a:xfrm>
              <a:off x="3674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61" name="Line 33"/>
            <p:cNvSpPr>
              <a:spLocks noChangeShapeType="1"/>
            </p:cNvSpPr>
            <p:nvPr/>
          </p:nvSpPr>
          <p:spPr bwMode="auto">
            <a:xfrm>
              <a:off x="3901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62" name="Line 34"/>
            <p:cNvSpPr>
              <a:spLocks noChangeShapeType="1"/>
            </p:cNvSpPr>
            <p:nvPr/>
          </p:nvSpPr>
          <p:spPr bwMode="auto">
            <a:xfrm rot="5400000">
              <a:off x="407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63" name="Line 35"/>
            <p:cNvSpPr>
              <a:spLocks noChangeShapeType="1"/>
            </p:cNvSpPr>
            <p:nvPr/>
          </p:nvSpPr>
          <p:spPr bwMode="auto">
            <a:xfrm>
              <a:off x="4127" y="148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64" name="Line 36"/>
            <p:cNvSpPr>
              <a:spLocks noChangeShapeType="1"/>
            </p:cNvSpPr>
            <p:nvPr/>
          </p:nvSpPr>
          <p:spPr bwMode="auto">
            <a:xfrm rot="5400000">
              <a:off x="3277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65" name="Line 37"/>
            <p:cNvSpPr>
              <a:spLocks noChangeShapeType="1"/>
            </p:cNvSpPr>
            <p:nvPr/>
          </p:nvSpPr>
          <p:spPr bwMode="auto">
            <a:xfrm rot="5400000">
              <a:off x="3504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66" name="Line 38"/>
            <p:cNvSpPr>
              <a:spLocks noChangeShapeType="1"/>
            </p:cNvSpPr>
            <p:nvPr/>
          </p:nvSpPr>
          <p:spPr bwMode="auto">
            <a:xfrm rot="5400000">
              <a:off x="3731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1767" name="Line 39"/>
            <p:cNvSpPr>
              <a:spLocks noChangeShapeType="1"/>
            </p:cNvSpPr>
            <p:nvPr/>
          </p:nvSpPr>
          <p:spPr bwMode="auto">
            <a:xfrm rot="5400000">
              <a:off x="3958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841768" name="Oval 40"/>
          <p:cNvSpPr>
            <a:spLocks noChangeAspect="1" noChangeArrowheads="1"/>
          </p:cNvSpPr>
          <p:nvPr/>
        </p:nvSpPr>
        <p:spPr bwMode="auto">
          <a:xfrm>
            <a:off x="1690688" y="2995613"/>
            <a:ext cx="1260475" cy="5969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41769" name="Freeform 41"/>
          <p:cNvSpPr>
            <a:spLocks/>
          </p:cNvSpPr>
          <p:nvPr/>
        </p:nvSpPr>
        <p:spPr bwMode="auto">
          <a:xfrm rot="-2244927">
            <a:off x="1430338" y="2528888"/>
            <a:ext cx="439737" cy="665162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41770" name="Oval 42"/>
          <p:cNvSpPr>
            <a:spLocks noChangeAspect="1" noChangeArrowheads="1"/>
          </p:cNvSpPr>
          <p:nvPr/>
        </p:nvSpPr>
        <p:spPr bwMode="auto">
          <a:xfrm>
            <a:off x="4391025" y="2995613"/>
            <a:ext cx="1260475" cy="5969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41771" name="Oval 43"/>
          <p:cNvSpPr>
            <a:spLocks noChangeAspect="1" noChangeArrowheads="1"/>
          </p:cNvSpPr>
          <p:nvPr/>
        </p:nvSpPr>
        <p:spPr bwMode="auto">
          <a:xfrm>
            <a:off x="1692275" y="5229225"/>
            <a:ext cx="1258888" cy="595313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41772" name="Freeform 44"/>
          <p:cNvSpPr>
            <a:spLocks/>
          </p:cNvSpPr>
          <p:nvPr/>
        </p:nvSpPr>
        <p:spPr bwMode="auto">
          <a:xfrm rot="5400000" flipH="1" flipV="1">
            <a:off x="1343819" y="4299744"/>
            <a:ext cx="1592262" cy="177800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41773" name="Oval 45"/>
          <p:cNvSpPr>
            <a:spLocks noChangeAspect="1" noChangeArrowheads="1"/>
          </p:cNvSpPr>
          <p:nvPr/>
        </p:nvSpPr>
        <p:spPr bwMode="auto">
          <a:xfrm>
            <a:off x="4392613" y="5229225"/>
            <a:ext cx="1258887" cy="595313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41774" name="Freeform 46"/>
          <p:cNvSpPr>
            <a:spLocks/>
          </p:cNvSpPr>
          <p:nvPr/>
        </p:nvSpPr>
        <p:spPr bwMode="auto">
          <a:xfrm rot="5400000">
            <a:off x="4388644" y="4315619"/>
            <a:ext cx="1625600" cy="17938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41775" name="Freeform 47"/>
          <p:cNvSpPr>
            <a:spLocks/>
          </p:cNvSpPr>
          <p:nvPr/>
        </p:nvSpPr>
        <p:spPr bwMode="auto">
          <a:xfrm rot="10800000">
            <a:off x="2951163" y="5580063"/>
            <a:ext cx="1441450" cy="19843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41776" name="Rectangle 48"/>
          <p:cNvSpPr>
            <a:spLocks noChangeArrowheads="1"/>
          </p:cNvSpPr>
          <p:nvPr/>
        </p:nvSpPr>
        <p:spPr bwMode="auto">
          <a:xfrm>
            <a:off x="971550" y="2595563"/>
            <a:ext cx="360363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777" name="Rectangle 49"/>
          <p:cNvSpPr>
            <a:spLocks noChangeArrowheads="1"/>
          </p:cNvSpPr>
          <p:nvPr/>
        </p:nvSpPr>
        <p:spPr bwMode="auto">
          <a:xfrm>
            <a:off x="5292725" y="4187825"/>
            <a:ext cx="358775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778" name="Rectangle 50"/>
          <p:cNvSpPr>
            <a:spLocks noChangeArrowheads="1"/>
          </p:cNvSpPr>
          <p:nvPr/>
        </p:nvSpPr>
        <p:spPr bwMode="auto">
          <a:xfrm>
            <a:off x="3492500" y="5780088"/>
            <a:ext cx="358775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779" name="Rectangle 51"/>
          <p:cNvSpPr>
            <a:spLocks noChangeArrowheads="1"/>
          </p:cNvSpPr>
          <p:nvPr/>
        </p:nvSpPr>
        <p:spPr bwMode="auto">
          <a:xfrm>
            <a:off x="1692275" y="4187825"/>
            <a:ext cx="358775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780" name="Rectangle 52"/>
          <p:cNvSpPr>
            <a:spLocks noChangeArrowheads="1"/>
          </p:cNvSpPr>
          <p:nvPr/>
        </p:nvSpPr>
        <p:spPr bwMode="auto">
          <a:xfrm>
            <a:off x="3311525" y="4352925"/>
            <a:ext cx="360363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781" name="Freeform 53"/>
          <p:cNvSpPr>
            <a:spLocks/>
          </p:cNvSpPr>
          <p:nvPr/>
        </p:nvSpPr>
        <p:spPr bwMode="auto">
          <a:xfrm rot="-8007457">
            <a:off x="1327944" y="5522119"/>
            <a:ext cx="485775" cy="601663"/>
          </a:xfrm>
          <a:custGeom>
            <a:avLst/>
            <a:gdLst/>
            <a:ahLst/>
            <a:cxnLst>
              <a:cxn ang="0">
                <a:pos x="30" y="369"/>
              </a:cxn>
              <a:cxn ang="0">
                <a:pos x="2" y="124"/>
              </a:cxn>
              <a:cxn ang="0">
                <a:pos x="44" y="38"/>
              </a:cxn>
              <a:cxn ang="0">
                <a:pos x="142" y="0"/>
              </a:cxn>
              <a:cxn ang="0">
                <a:pos x="236" y="36"/>
              </a:cxn>
              <a:cxn ang="0">
                <a:pos x="274" y="126"/>
              </a:cxn>
              <a:cxn ang="0">
                <a:pos x="255" y="379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41782" name="Rectangle 54"/>
          <p:cNvSpPr>
            <a:spLocks noChangeArrowheads="1"/>
          </p:cNvSpPr>
          <p:nvPr/>
        </p:nvSpPr>
        <p:spPr bwMode="auto">
          <a:xfrm>
            <a:off x="971550" y="5778500"/>
            <a:ext cx="360363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783" name="Line 55"/>
          <p:cNvSpPr>
            <a:spLocks noChangeShapeType="1"/>
          </p:cNvSpPr>
          <p:nvPr/>
        </p:nvSpPr>
        <p:spPr bwMode="auto">
          <a:xfrm flipH="1" flipV="1">
            <a:off x="2822575" y="3470275"/>
            <a:ext cx="1711325" cy="1790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41784" name="Freeform 56"/>
          <p:cNvSpPr>
            <a:spLocks/>
          </p:cNvSpPr>
          <p:nvPr/>
        </p:nvSpPr>
        <p:spPr bwMode="auto">
          <a:xfrm flipH="1" flipV="1">
            <a:off x="2951163" y="3359150"/>
            <a:ext cx="1439862" cy="196850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41785" name="Rectangle 57"/>
          <p:cNvSpPr>
            <a:spLocks noChangeArrowheads="1"/>
          </p:cNvSpPr>
          <p:nvPr/>
        </p:nvSpPr>
        <p:spPr bwMode="auto">
          <a:xfrm>
            <a:off x="3492500" y="3556000"/>
            <a:ext cx="358775" cy="3286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786" name="Rectangle 58"/>
          <p:cNvSpPr>
            <a:spLocks noChangeArrowheads="1"/>
          </p:cNvSpPr>
          <p:nvPr/>
        </p:nvSpPr>
        <p:spPr bwMode="auto">
          <a:xfrm>
            <a:off x="3490913" y="2563813"/>
            <a:ext cx="360362" cy="328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787" name="Freeform 59"/>
          <p:cNvSpPr>
            <a:spLocks/>
          </p:cNvSpPr>
          <p:nvPr/>
        </p:nvSpPr>
        <p:spPr bwMode="auto">
          <a:xfrm rot="10800000" flipH="1" flipV="1">
            <a:off x="2951163" y="2960688"/>
            <a:ext cx="1439862" cy="19843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454" y="0"/>
              </a:cxn>
              <a:cxn ang="0">
                <a:pos x="907" y="113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aphicFrame>
        <p:nvGraphicFramePr>
          <p:cNvPr id="841788" name="Group 60"/>
          <p:cNvGraphicFramePr>
            <a:graphicFrameLocks noGrp="1"/>
          </p:cNvGraphicFramePr>
          <p:nvPr/>
        </p:nvGraphicFramePr>
        <p:xfrm>
          <a:off x="6542088" y="3143250"/>
          <a:ext cx="1787525" cy="2392364"/>
        </p:xfrm>
        <a:graphic>
          <a:graphicData uri="http://schemas.openxmlformats.org/drawingml/2006/table">
            <a:tbl>
              <a:tblPr/>
              <a:tblGrid>
                <a:gridCol w="893762"/>
                <a:gridCol w="893763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 B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Content Placeholder 6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n-US" dirty="0" smtClean="0"/>
              <a:t>Detect 3 or more consecutive 1’s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4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4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4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4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4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4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4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4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4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4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4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4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4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4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4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68" grpId="0" animBg="1"/>
      <p:bldP spid="841769" grpId="0" animBg="1"/>
      <p:bldP spid="841770" grpId="0" animBg="1"/>
      <p:bldP spid="841771" grpId="0" animBg="1"/>
      <p:bldP spid="841772" grpId="0" animBg="1"/>
      <p:bldP spid="841773" grpId="0" animBg="1"/>
      <p:bldP spid="841774" grpId="0" animBg="1"/>
      <p:bldP spid="841775" grpId="0" animBg="1"/>
      <p:bldP spid="841776" grpId="0"/>
      <p:bldP spid="841777" grpId="0"/>
      <p:bldP spid="841778" grpId="0"/>
      <p:bldP spid="841779" grpId="0"/>
      <p:bldP spid="841780" grpId="0"/>
      <p:bldP spid="841781" grpId="0" animBg="1"/>
      <p:bldP spid="841782" grpId="0"/>
      <p:bldP spid="841783" grpId="0" animBg="1"/>
      <p:bldP spid="841784" grpId="0" animBg="1"/>
      <p:bldP spid="841785" grpId="0"/>
      <p:bldP spid="841786" grpId="0"/>
      <p:bldP spid="84178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Clocked Sequential Circuits</a:t>
            </a:r>
          </a:p>
        </p:txBody>
      </p:sp>
      <p:graphicFrame>
        <p:nvGraphicFramePr>
          <p:cNvPr id="843780" name="Group 4"/>
          <p:cNvGraphicFramePr>
            <a:graphicFrameLocks noGrp="1"/>
          </p:cNvGraphicFramePr>
          <p:nvPr/>
        </p:nvGraphicFramePr>
        <p:xfrm>
          <a:off x="557213" y="2540000"/>
          <a:ext cx="3957637" cy="4005264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719137"/>
                <a:gridCol w="539750"/>
                <a:gridCol w="539750"/>
                <a:gridCol w="1079500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Output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3858" name="Rectangle 82"/>
          <p:cNvSpPr>
            <a:spLocks noChangeAspect="1" noChangeArrowheads="1"/>
          </p:cNvSpPr>
          <p:nvPr/>
        </p:nvSpPr>
        <p:spPr bwMode="auto">
          <a:xfrm>
            <a:off x="690563" y="3616325"/>
            <a:ext cx="809625" cy="636588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43859" name="Rectangle 83"/>
          <p:cNvSpPr>
            <a:spLocks noChangeArrowheads="1"/>
          </p:cNvSpPr>
          <p:nvPr/>
        </p:nvSpPr>
        <p:spPr bwMode="auto">
          <a:xfrm>
            <a:off x="2535238" y="3565525"/>
            <a:ext cx="1447800" cy="3009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092950" y="1268413"/>
            <a:ext cx="1619250" cy="1439862"/>
            <a:chOff x="4468" y="799"/>
            <a:chExt cx="1020" cy="907"/>
          </a:xfrm>
        </p:grpSpPr>
        <p:sp>
          <p:nvSpPr>
            <p:cNvPr id="843861" name="AutoShape 85"/>
            <p:cNvSpPr>
              <a:spLocks noChangeArrowheads="1"/>
            </p:cNvSpPr>
            <p:nvPr/>
          </p:nvSpPr>
          <p:spPr bwMode="auto">
            <a:xfrm>
              <a:off x="4694" y="799"/>
              <a:ext cx="567" cy="90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62" name="Line 86"/>
            <p:cNvSpPr>
              <a:spLocks noChangeShapeType="1"/>
            </p:cNvSpPr>
            <p:nvPr/>
          </p:nvSpPr>
          <p:spPr bwMode="auto">
            <a:xfrm>
              <a:off x="5261" y="125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63" name="Line 87"/>
            <p:cNvSpPr>
              <a:spLocks noChangeShapeType="1"/>
            </p:cNvSpPr>
            <p:nvPr/>
          </p:nvSpPr>
          <p:spPr bwMode="auto">
            <a:xfrm>
              <a:off x="4468" y="1026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64" name="Line 88"/>
            <p:cNvSpPr>
              <a:spLocks noChangeShapeType="1"/>
            </p:cNvSpPr>
            <p:nvPr/>
          </p:nvSpPr>
          <p:spPr bwMode="auto">
            <a:xfrm>
              <a:off x="4468" y="1480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5292725" y="1449388"/>
            <a:ext cx="1793875" cy="900112"/>
            <a:chOff x="3334" y="913"/>
            <a:chExt cx="1130" cy="567"/>
          </a:xfrm>
        </p:grpSpPr>
        <p:sp>
          <p:nvSpPr>
            <p:cNvPr id="843866" name="Line 90"/>
            <p:cNvSpPr>
              <a:spLocks noChangeShapeType="1"/>
            </p:cNvSpPr>
            <p:nvPr/>
          </p:nvSpPr>
          <p:spPr bwMode="auto">
            <a:xfrm>
              <a:off x="3334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67" name="Line 91"/>
            <p:cNvSpPr>
              <a:spLocks noChangeShapeType="1"/>
            </p:cNvSpPr>
            <p:nvPr/>
          </p:nvSpPr>
          <p:spPr bwMode="auto">
            <a:xfrm rot="-5400000">
              <a:off x="3390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68" name="Line 92"/>
            <p:cNvSpPr>
              <a:spLocks noChangeShapeType="1"/>
            </p:cNvSpPr>
            <p:nvPr/>
          </p:nvSpPr>
          <p:spPr bwMode="auto">
            <a:xfrm>
              <a:off x="3447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69" name="Line 93"/>
            <p:cNvSpPr>
              <a:spLocks noChangeShapeType="1"/>
            </p:cNvSpPr>
            <p:nvPr/>
          </p:nvSpPr>
          <p:spPr bwMode="auto">
            <a:xfrm rot="5400000">
              <a:off x="3503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70" name="Line 94"/>
            <p:cNvSpPr>
              <a:spLocks noChangeShapeType="1"/>
            </p:cNvSpPr>
            <p:nvPr/>
          </p:nvSpPr>
          <p:spPr bwMode="auto">
            <a:xfrm>
              <a:off x="3560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71" name="Line 95"/>
            <p:cNvSpPr>
              <a:spLocks noChangeShapeType="1"/>
            </p:cNvSpPr>
            <p:nvPr/>
          </p:nvSpPr>
          <p:spPr bwMode="auto">
            <a:xfrm rot="-5400000">
              <a:off x="3616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72" name="Line 96"/>
            <p:cNvSpPr>
              <a:spLocks noChangeShapeType="1"/>
            </p:cNvSpPr>
            <p:nvPr/>
          </p:nvSpPr>
          <p:spPr bwMode="auto">
            <a:xfrm>
              <a:off x="3673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73" name="Line 97"/>
            <p:cNvSpPr>
              <a:spLocks noChangeShapeType="1"/>
            </p:cNvSpPr>
            <p:nvPr/>
          </p:nvSpPr>
          <p:spPr bwMode="auto">
            <a:xfrm rot="5400000">
              <a:off x="3729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74" name="Line 98"/>
            <p:cNvSpPr>
              <a:spLocks noChangeShapeType="1"/>
            </p:cNvSpPr>
            <p:nvPr/>
          </p:nvSpPr>
          <p:spPr bwMode="auto">
            <a:xfrm>
              <a:off x="3786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75" name="Line 99"/>
            <p:cNvSpPr>
              <a:spLocks noChangeShapeType="1"/>
            </p:cNvSpPr>
            <p:nvPr/>
          </p:nvSpPr>
          <p:spPr bwMode="auto">
            <a:xfrm rot="-5400000">
              <a:off x="3842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76" name="Line 100"/>
            <p:cNvSpPr>
              <a:spLocks noChangeShapeType="1"/>
            </p:cNvSpPr>
            <p:nvPr/>
          </p:nvSpPr>
          <p:spPr bwMode="auto">
            <a:xfrm>
              <a:off x="3899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77" name="Line 101"/>
            <p:cNvSpPr>
              <a:spLocks noChangeShapeType="1"/>
            </p:cNvSpPr>
            <p:nvPr/>
          </p:nvSpPr>
          <p:spPr bwMode="auto">
            <a:xfrm rot="5400000">
              <a:off x="3955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78" name="Line 102"/>
            <p:cNvSpPr>
              <a:spLocks noChangeShapeType="1"/>
            </p:cNvSpPr>
            <p:nvPr/>
          </p:nvSpPr>
          <p:spPr bwMode="auto">
            <a:xfrm>
              <a:off x="4012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79" name="Line 103"/>
            <p:cNvSpPr>
              <a:spLocks noChangeShapeType="1"/>
            </p:cNvSpPr>
            <p:nvPr/>
          </p:nvSpPr>
          <p:spPr bwMode="auto">
            <a:xfrm rot="-5400000">
              <a:off x="4068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80" name="Line 104"/>
            <p:cNvSpPr>
              <a:spLocks noChangeShapeType="1"/>
            </p:cNvSpPr>
            <p:nvPr/>
          </p:nvSpPr>
          <p:spPr bwMode="auto">
            <a:xfrm>
              <a:off x="4125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81" name="Line 105"/>
            <p:cNvSpPr>
              <a:spLocks noChangeShapeType="1"/>
            </p:cNvSpPr>
            <p:nvPr/>
          </p:nvSpPr>
          <p:spPr bwMode="auto">
            <a:xfrm rot="5400000">
              <a:off x="4181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82" name="Line 106"/>
            <p:cNvSpPr>
              <a:spLocks noChangeShapeType="1"/>
            </p:cNvSpPr>
            <p:nvPr/>
          </p:nvSpPr>
          <p:spPr bwMode="auto">
            <a:xfrm>
              <a:off x="4238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83" name="Line 107"/>
            <p:cNvSpPr>
              <a:spLocks noChangeShapeType="1"/>
            </p:cNvSpPr>
            <p:nvPr/>
          </p:nvSpPr>
          <p:spPr bwMode="auto">
            <a:xfrm rot="-5400000">
              <a:off x="4294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84" name="Line 108"/>
            <p:cNvSpPr>
              <a:spLocks noChangeShapeType="1"/>
            </p:cNvSpPr>
            <p:nvPr/>
          </p:nvSpPr>
          <p:spPr bwMode="auto">
            <a:xfrm>
              <a:off x="4351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85" name="Line 109"/>
            <p:cNvSpPr>
              <a:spLocks noChangeShapeType="1"/>
            </p:cNvSpPr>
            <p:nvPr/>
          </p:nvSpPr>
          <p:spPr bwMode="auto">
            <a:xfrm rot="5400000">
              <a:off x="339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86" name="Line 110"/>
            <p:cNvSpPr>
              <a:spLocks noChangeShapeType="1"/>
            </p:cNvSpPr>
            <p:nvPr/>
          </p:nvSpPr>
          <p:spPr bwMode="auto">
            <a:xfrm>
              <a:off x="3334" y="148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87" name="Line 111"/>
            <p:cNvSpPr>
              <a:spLocks noChangeShapeType="1"/>
            </p:cNvSpPr>
            <p:nvPr/>
          </p:nvSpPr>
          <p:spPr bwMode="auto">
            <a:xfrm>
              <a:off x="344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88" name="Line 112"/>
            <p:cNvSpPr>
              <a:spLocks noChangeShapeType="1"/>
            </p:cNvSpPr>
            <p:nvPr/>
          </p:nvSpPr>
          <p:spPr bwMode="auto">
            <a:xfrm>
              <a:off x="3674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89" name="Line 113"/>
            <p:cNvSpPr>
              <a:spLocks noChangeShapeType="1"/>
            </p:cNvSpPr>
            <p:nvPr/>
          </p:nvSpPr>
          <p:spPr bwMode="auto">
            <a:xfrm>
              <a:off x="3901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90" name="Line 114"/>
            <p:cNvSpPr>
              <a:spLocks noChangeShapeType="1"/>
            </p:cNvSpPr>
            <p:nvPr/>
          </p:nvSpPr>
          <p:spPr bwMode="auto">
            <a:xfrm rot="5400000">
              <a:off x="407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91" name="Line 115"/>
            <p:cNvSpPr>
              <a:spLocks noChangeShapeType="1"/>
            </p:cNvSpPr>
            <p:nvPr/>
          </p:nvSpPr>
          <p:spPr bwMode="auto">
            <a:xfrm>
              <a:off x="4127" y="148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92" name="Line 116"/>
            <p:cNvSpPr>
              <a:spLocks noChangeShapeType="1"/>
            </p:cNvSpPr>
            <p:nvPr/>
          </p:nvSpPr>
          <p:spPr bwMode="auto">
            <a:xfrm rot="5400000">
              <a:off x="3277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93" name="Line 117"/>
            <p:cNvSpPr>
              <a:spLocks noChangeShapeType="1"/>
            </p:cNvSpPr>
            <p:nvPr/>
          </p:nvSpPr>
          <p:spPr bwMode="auto">
            <a:xfrm rot="5400000">
              <a:off x="3504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94" name="Line 118"/>
            <p:cNvSpPr>
              <a:spLocks noChangeShapeType="1"/>
            </p:cNvSpPr>
            <p:nvPr/>
          </p:nvSpPr>
          <p:spPr bwMode="auto">
            <a:xfrm rot="5400000">
              <a:off x="3731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95" name="Line 119"/>
            <p:cNvSpPr>
              <a:spLocks noChangeShapeType="1"/>
            </p:cNvSpPr>
            <p:nvPr/>
          </p:nvSpPr>
          <p:spPr bwMode="auto">
            <a:xfrm rot="5400000">
              <a:off x="3958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4875213" y="2698750"/>
            <a:ext cx="3959225" cy="3273425"/>
            <a:chOff x="612" y="1593"/>
            <a:chExt cx="2948" cy="2277"/>
          </a:xfrm>
        </p:grpSpPr>
        <p:sp>
          <p:nvSpPr>
            <p:cNvPr id="843897" name="Oval 121"/>
            <p:cNvSpPr>
              <a:spLocks noChangeAspect="1" noChangeArrowheads="1"/>
            </p:cNvSpPr>
            <p:nvPr/>
          </p:nvSpPr>
          <p:spPr bwMode="auto">
            <a:xfrm>
              <a:off x="1065" y="1887"/>
              <a:ext cx="794" cy="376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baseline="-250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9966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843898" name="Freeform 122"/>
            <p:cNvSpPr>
              <a:spLocks/>
            </p:cNvSpPr>
            <p:nvPr/>
          </p:nvSpPr>
          <p:spPr bwMode="auto">
            <a:xfrm rot="-2244927">
              <a:off x="901" y="1593"/>
              <a:ext cx="277" cy="419"/>
            </a:xfrm>
            <a:custGeom>
              <a:avLst/>
              <a:gdLst/>
              <a:ahLst/>
              <a:cxnLst>
                <a:cxn ang="0">
                  <a:pos x="30" y="369"/>
                </a:cxn>
                <a:cxn ang="0">
                  <a:pos x="2" y="124"/>
                </a:cxn>
                <a:cxn ang="0">
                  <a:pos x="44" y="38"/>
                </a:cxn>
                <a:cxn ang="0">
                  <a:pos x="142" y="0"/>
                </a:cxn>
                <a:cxn ang="0">
                  <a:pos x="236" y="36"/>
                </a:cxn>
                <a:cxn ang="0">
                  <a:pos x="274" y="126"/>
                </a:cxn>
                <a:cxn ang="0">
                  <a:pos x="255" y="379"/>
                </a:cxn>
              </a:cxnLst>
              <a:rect l="0" t="0" r="r" b="b"/>
              <a:pathLst>
                <a:path w="277" h="379">
                  <a:moveTo>
                    <a:pt x="30" y="369"/>
                  </a:moveTo>
                  <a:cubicBezTo>
                    <a:pt x="25" y="328"/>
                    <a:pt x="0" y="179"/>
                    <a:pt x="2" y="124"/>
                  </a:cubicBezTo>
                  <a:cubicBezTo>
                    <a:pt x="4" y="69"/>
                    <a:pt x="21" y="59"/>
                    <a:pt x="44" y="38"/>
                  </a:cubicBezTo>
                  <a:cubicBezTo>
                    <a:pt x="67" y="17"/>
                    <a:pt x="110" y="0"/>
                    <a:pt x="142" y="0"/>
                  </a:cubicBezTo>
                  <a:cubicBezTo>
                    <a:pt x="174" y="0"/>
                    <a:pt x="214" y="15"/>
                    <a:pt x="236" y="36"/>
                  </a:cubicBezTo>
                  <a:cubicBezTo>
                    <a:pt x="258" y="57"/>
                    <a:pt x="271" y="69"/>
                    <a:pt x="274" y="126"/>
                  </a:cubicBezTo>
                  <a:cubicBezTo>
                    <a:pt x="277" y="183"/>
                    <a:pt x="259" y="326"/>
                    <a:pt x="255" y="379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899" name="Oval 123"/>
            <p:cNvSpPr>
              <a:spLocks noChangeAspect="1" noChangeArrowheads="1"/>
            </p:cNvSpPr>
            <p:nvPr/>
          </p:nvSpPr>
          <p:spPr bwMode="auto">
            <a:xfrm>
              <a:off x="2766" y="1887"/>
              <a:ext cx="794" cy="376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baseline="-250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en-US" sz="2400" b="1">
                  <a:solidFill>
                    <a:srgbClr val="9966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843900" name="Oval 124"/>
            <p:cNvSpPr>
              <a:spLocks noChangeAspect="1" noChangeArrowheads="1"/>
            </p:cNvSpPr>
            <p:nvPr/>
          </p:nvSpPr>
          <p:spPr bwMode="auto">
            <a:xfrm>
              <a:off x="1066" y="3294"/>
              <a:ext cx="793" cy="375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baseline="-250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en-US" sz="2400" b="1">
                  <a:solidFill>
                    <a:srgbClr val="99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43901" name="Freeform 125"/>
            <p:cNvSpPr>
              <a:spLocks/>
            </p:cNvSpPr>
            <p:nvPr/>
          </p:nvSpPr>
          <p:spPr bwMode="auto">
            <a:xfrm rot="5400000" flipH="1" flipV="1">
              <a:off x="846" y="2709"/>
              <a:ext cx="1003" cy="112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454" y="0"/>
                </a:cxn>
                <a:cxn ang="0">
                  <a:pos x="907" y="113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902" name="Oval 126"/>
            <p:cNvSpPr>
              <a:spLocks noChangeAspect="1" noChangeArrowheads="1"/>
            </p:cNvSpPr>
            <p:nvPr/>
          </p:nvSpPr>
          <p:spPr bwMode="auto">
            <a:xfrm>
              <a:off x="2767" y="3294"/>
              <a:ext cx="793" cy="375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baseline="-250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en-US" sz="2400" b="1">
                  <a:solidFill>
                    <a:srgbClr val="9966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843903" name="Freeform 127"/>
            <p:cNvSpPr>
              <a:spLocks/>
            </p:cNvSpPr>
            <p:nvPr/>
          </p:nvSpPr>
          <p:spPr bwMode="auto">
            <a:xfrm rot="5400000">
              <a:off x="2765" y="2718"/>
              <a:ext cx="1024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454" y="0"/>
                </a:cxn>
                <a:cxn ang="0">
                  <a:pos x="907" y="113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904" name="Freeform 128"/>
            <p:cNvSpPr>
              <a:spLocks/>
            </p:cNvSpPr>
            <p:nvPr/>
          </p:nvSpPr>
          <p:spPr bwMode="auto">
            <a:xfrm rot="10800000">
              <a:off x="1859" y="3515"/>
              <a:ext cx="908" cy="125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454" y="0"/>
                </a:cxn>
                <a:cxn ang="0">
                  <a:pos x="907" y="113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905" name="Rectangle 129"/>
            <p:cNvSpPr>
              <a:spLocks noChangeArrowheads="1"/>
            </p:cNvSpPr>
            <p:nvPr/>
          </p:nvSpPr>
          <p:spPr bwMode="auto">
            <a:xfrm>
              <a:off x="612" y="1635"/>
              <a:ext cx="227" cy="22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3906" name="Rectangle 130"/>
            <p:cNvSpPr>
              <a:spLocks noChangeArrowheads="1"/>
            </p:cNvSpPr>
            <p:nvPr/>
          </p:nvSpPr>
          <p:spPr bwMode="auto">
            <a:xfrm>
              <a:off x="3334" y="2638"/>
              <a:ext cx="226" cy="22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3907" name="Rectangle 131"/>
            <p:cNvSpPr>
              <a:spLocks noChangeArrowheads="1"/>
            </p:cNvSpPr>
            <p:nvPr/>
          </p:nvSpPr>
          <p:spPr bwMode="auto">
            <a:xfrm>
              <a:off x="2199" y="3642"/>
              <a:ext cx="227" cy="22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3908" name="Rectangle 132"/>
            <p:cNvSpPr>
              <a:spLocks noChangeArrowheads="1"/>
            </p:cNvSpPr>
            <p:nvPr/>
          </p:nvSpPr>
          <p:spPr bwMode="auto">
            <a:xfrm>
              <a:off x="1066" y="2638"/>
              <a:ext cx="226" cy="22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3909" name="Rectangle 133"/>
            <p:cNvSpPr>
              <a:spLocks noChangeArrowheads="1"/>
            </p:cNvSpPr>
            <p:nvPr/>
          </p:nvSpPr>
          <p:spPr bwMode="auto">
            <a:xfrm>
              <a:off x="2086" y="2741"/>
              <a:ext cx="227" cy="22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3910" name="Freeform 134"/>
            <p:cNvSpPr>
              <a:spLocks/>
            </p:cNvSpPr>
            <p:nvPr/>
          </p:nvSpPr>
          <p:spPr bwMode="auto">
            <a:xfrm rot="-8007457">
              <a:off x="837" y="3478"/>
              <a:ext cx="306" cy="379"/>
            </a:xfrm>
            <a:custGeom>
              <a:avLst/>
              <a:gdLst/>
              <a:ahLst/>
              <a:cxnLst>
                <a:cxn ang="0">
                  <a:pos x="30" y="369"/>
                </a:cxn>
                <a:cxn ang="0">
                  <a:pos x="2" y="124"/>
                </a:cxn>
                <a:cxn ang="0">
                  <a:pos x="44" y="38"/>
                </a:cxn>
                <a:cxn ang="0">
                  <a:pos x="142" y="0"/>
                </a:cxn>
                <a:cxn ang="0">
                  <a:pos x="236" y="36"/>
                </a:cxn>
                <a:cxn ang="0">
                  <a:pos x="274" y="126"/>
                </a:cxn>
                <a:cxn ang="0">
                  <a:pos x="255" y="379"/>
                </a:cxn>
              </a:cxnLst>
              <a:rect l="0" t="0" r="r" b="b"/>
              <a:pathLst>
                <a:path w="277" h="379">
                  <a:moveTo>
                    <a:pt x="30" y="369"/>
                  </a:moveTo>
                  <a:cubicBezTo>
                    <a:pt x="25" y="328"/>
                    <a:pt x="0" y="179"/>
                    <a:pt x="2" y="124"/>
                  </a:cubicBezTo>
                  <a:cubicBezTo>
                    <a:pt x="4" y="69"/>
                    <a:pt x="21" y="59"/>
                    <a:pt x="44" y="38"/>
                  </a:cubicBezTo>
                  <a:cubicBezTo>
                    <a:pt x="67" y="17"/>
                    <a:pt x="110" y="0"/>
                    <a:pt x="142" y="0"/>
                  </a:cubicBezTo>
                  <a:cubicBezTo>
                    <a:pt x="174" y="0"/>
                    <a:pt x="214" y="15"/>
                    <a:pt x="236" y="36"/>
                  </a:cubicBezTo>
                  <a:cubicBezTo>
                    <a:pt x="258" y="57"/>
                    <a:pt x="271" y="69"/>
                    <a:pt x="274" y="126"/>
                  </a:cubicBezTo>
                  <a:cubicBezTo>
                    <a:pt x="277" y="183"/>
                    <a:pt x="259" y="326"/>
                    <a:pt x="255" y="379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911" name="Rectangle 135"/>
            <p:cNvSpPr>
              <a:spLocks noChangeArrowheads="1"/>
            </p:cNvSpPr>
            <p:nvPr/>
          </p:nvSpPr>
          <p:spPr bwMode="auto">
            <a:xfrm>
              <a:off x="612" y="3640"/>
              <a:ext cx="227" cy="22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3912" name="Line 136"/>
            <p:cNvSpPr>
              <a:spLocks noChangeShapeType="1"/>
            </p:cNvSpPr>
            <p:nvPr/>
          </p:nvSpPr>
          <p:spPr bwMode="auto">
            <a:xfrm flipH="1" flipV="1">
              <a:off x="1778" y="2186"/>
              <a:ext cx="1078" cy="11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913" name="Freeform 137"/>
            <p:cNvSpPr>
              <a:spLocks/>
            </p:cNvSpPr>
            <p:nvPr/>
          </p:nvSpPr>
          <p:spPr bwMode="auto">
            <a:xfrm flipH="1" flipV="1">
              <a:off x="1859" y="2116"/>
              <a:ext cx="907" cy="124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454" y="0"/>
                </a:cxn>
                <a:cxn ang="0">
                  <a:pos x="907" y="113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3914" name="Rectangle 138"/>
            <p:cNvSpPr>
              <a:spLocks noChangeArrowheads="1"/>
            </p:cNvSpPr>
            <p:nvPr/>
          </p:nvSpPr>
          <p:spPr bwMode="auto">
            <a:xfrm>
              <a:off x="2199" y="2240"/>
              <a:ext cx="227" cy="22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3915" name="Rectangle 139"/>
            <p:cNvSpPr>
              <a:spLocks noChangeArrowheads="1"/>
            </p:cNvSpPr>
            <p:nvPr/>
          </p:nvSpPr>
          <p:spPr bwMode="auto">
            <a:xfrm>
              <a:off x="2199" y="1615"/>
              <a:ext cx="227" cy="22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3916" name="Freeform 140"/>
            <p:cNvSpPr>
              <a:spLocks/>
            </p:cNvSpPr>
            <p:nvPr/>
          </p:nvSpPr>
          <p:spPr bwMode="auto">
            <a:xfrm rot="10800000" flipH="1" flipV="1">
              <a:off x="1859" y="1865"/>
              <a:ext cx="907" cy="125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454" y="0"/>
                </a:cxn>
                <a:cxn ang="0">
                  <a:pos x="907" y="113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n-US" dirty="0" smtClean="0"/>
              <a:t>Detect 3 or more consecutive 1’s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4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0017 0.109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43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0949 L -0.00017 0.21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3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4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1991 L -0.00017 0.330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43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4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3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858" grpId="0" animBg="1"/>
      <p:bldP spid="843858" grpId="1" animBg="1"/>
      <p:bldP spid="843858" grpId="2" animBg="1"/>
      <p:bldP spid="843858" grpId="3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4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n-US" dirty="0" smtClean="0"/>
              <a:t>Detect 3 or more consecutive 1’s</a:t>
            </a:r>
          </a:p>
          <a:p>
            <a:endParaRPr lang="en-AU" dirty="0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Clocked Sequential Circuits</a:t>
            </a:r>
          </a:p>
        </p:txBody>
      </p:sp>
      <p:graphicFrame>
        <p:nvGraphicFramePr>
          <p:cNvPr id="845828" name="Group 4"/>
          <p:cNvGraphicFramePr>
            <a:graphicFrameLocks noGrp="1"/>
          </p:cNvGraphicFramePr>
          <p:nvPr/>
        </p:nvGraphicFramePr>
        <p:xfrm>
          <a:off x="614363" y="2540000"/>
          <a:ext cx="3957637" cy="4005264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719137"/>
                <a:gridCol w="539750"/>
                <a:gridCol w="539750"/>
                <a:gridCol w="1079500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Output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5906" name="Rectangle 82"/>
          <p:cNvSpPr>
            <a:spLocks noChangeArrowheads="1"/>
          </p:cNvSpPr>
          <p:nvPr/>
        </p:nvSpPr>
        <p:spPr bwMode="auto">
          <a:xfrm>
            <a:off x="2592388" y="3527425"/>
            <a:ext cx="1447800" cy="3009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0     0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1     1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7092950" y="1268413"/>
            <a:ext cx="1619250" cy="1439862"/>
            <a:chOff x="4468" y="799"/>
            <a:chExt cx="1020" cy="907"/>
          </a:xfrm>
        </p:grpSpPr>
        <p:sp>
          <p:nvSpPr>
            <p:cNvPr id="845908" name="AutoShape 84"/>
            <p:cNvSpPr>
              <a:spLocks noChangeArrowheads="1"/>
            </p:cNvSpPr>
            <p:nvPr/>
          </p:nvSpPr>
          <p:spPr bwMode="auto">
            <a:xfrm>
              <a:off x="4694" y="799"/>
              <a:ext cx="567" cy="90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09" name="Line 85"/>
            <p:cNvSpPr>
              <a:spLocks noChangeShapeType="1"/>
            </p:cNvSpPr>
            <p:nvPr/>
          </p:nvSpPr>
          <p:spPr bwMode="auto">
            <a:xfrm>
              <a:off x="5261" y="125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10" name="Line 86"/>
            <p:cNvSpPr>
              <a:spLocks noChangeShapeType="1"/>
            </p:cNvSpPr>
            <p:nvPr/>
          </p:nvSpPr>
          <p:spPr bwMode="auto">
            <a:xfrm>
              <a:off x="4468" y="1026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11" name="Line 87"/>
            <p:cNvSpPr>
              <a:spLocks noChangeShapeType="1"/>
            </p:cNvSpPr>
            <p:nvPr/>
          </p:nvSpPr>
          <p:spPr bwMode="auto">
            <a:xfrm>
              <a:off x="4468" y="1480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5292725" y="1449388"/>
            <a:ext cx="1793875" cy="900112"/>
            <a:chOff x="3334" y="913"/>
            <a:chExt cx="1130" cy="567"/>
          </a:xfrm>
        </p:grpSpPr>
        <p:sp>
          <p:nvSpPr>
            <p:cNvPr id="845913" name="Line 89"/>
            <p:cNvSpPr>
              <a:spLocks noChangeShapeType="1"/>
            </p:cNvSpPr>
            <p:nvPr/>
          </p:nvSpPr>
          <p:spPr bwMode="auto">
            <a:xfrm>
              <a:off x="3334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14" name="Line 90"/>
            <p:cNvSpPr>
              <a:spLocks noChangeShapeType="1"/>
            </p:cNvSpPr>
            <p:nvPr/>
          </p:nvSpPr>
          <p:spPr bwMode="auto">
            <a:xfrm rot="-5400000">
              <a:off x="3390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15" name="Line 91"/>
            <p:cNvSpPr>
              <a:spLocks noChangeShapeType="1"/>
            </p:cNvSpPr>
            <p:nvPr/>
          </p:nvSpPr>
          <p:spPr bwMode="auto">
            <a:xfrm>
              <a:off x="3447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16" name="Line 92"/>
            <p:cNvSpPr>
              <a:spLocks noChangeShapeType="1"/>
            </p:cNvSpPr>
            <p:nvPr/>
          </p:nvSpPr>
          <p:spPr bwMode="auto">
            <a:xfrm rot="5400000">
              <a:off x="3503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17" name="Line 93"/>
            <p:cNvSpPr>
              <a:spLocks noChangeShapeType="1"/>
            </p:cNvSpPr>
            <p:nvPr/>
          </p:nvSpPr>
          <p:spPr bwMode="auto">
            <a:xfrm>
              <a:off x="3560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18" name="Line 94"/>
            <p:cNvSpPr>
              <a:spLocks noChangeShapeType="1"/>
            </p:cNvSpPr>
            <p:nvPr/>
          </p:nvSpPr>
          <p:spPr bwMode="auto">
            <a:xfrm rot="-5400000">
              <a:off x="3616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19" name="Line 95"/>
            <p:cNvSpPr>
              <a:spLocks noChangeShapeType="1"/>
            </p:cNvSpPr>
            <p:nvPr/>
          </p:nvSpPr>
          <p:spPr bwMode="auto">
            <a:xfrm>
              <a:off x="3673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20" name="Line 96"/>
            <p:cNvSpPr>
              <a:spLocks noChangeShapeType="1"/>
            </p:cNvSpPr>
            <p:nvPr/>
          </p:nvSpPr>
          <p:spPr bwMode="auto">
            <a:xfrm rot="5400000">
              <a:off x="3729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21" name="Line 97"/>
            <p:cNvSpPr>
              <a:spLocks noChangeShapeType="1"/>
            </p:cNvSpPr>
            <p:nvPr/>
          </p:nvSpPr>
          <p:spPr bwMode="auto">
            <a:xfrm>
              <a:off x="3786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22" name="Line 98"/>
            <p:cNvSpPr>
              <a:spLocks noChangeShapeType="1"/>
            </p:cNvSpPr>
            <p:nvPr/>
          </p:nvSpPr>
          <p:spPr bwMode="auto">
            <a:xfrm rot="-5400000">
              <a:off x="3842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23" name="Line 99"/>
            <p:cNvSpPr>
              <a:spLocks noChangeShapeType="1"/>
            </p:cNvSpPr>
            <p:nvPr/>
          </p:nvSpPr>
          <p:spPr bwMode="auto">
            <a:xfrm>
              <a:off x="3899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24" name="Line 100"/>
            <p:cNvSpPr>
              <a:spLocks noChangeShapeType="1"/>
            </p:cNvSpPr>
            <p:nvPr/>
          </p:nvSpPr>
          <p:spPr bwMode="auto">
            <a:xfrm rot="5400000">
              <a:off x="3955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25" name="Line 101"/>
            <p:cNvSpPr>
              <a:spLocks noChangeShapeType="1"/>
            </p:cNvSpPr>
            <p:nvPr/>
          </p:nvSpPr>
          <p:spPr bwMode="auto">
            <a:xfrm>
              <a:off x="4012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26" name="Line 102"/>
            <p:cNvSpPr>
              <a:spLocks noChangeShapeType="1"/>
            </p:cNvSpPr>
            <p:nvPr/>
          </p:nvSpPr>
          <p:spPr bwMode="auto">
            <a:xfrm rot="-5400000">
              <a:off x="4068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27" name="Line 103"/>
            <p:cNvSpPr>
              <a:spLocks noChangeShapeType="1"/>
            </p:cNvSpPr>
            <p:nvPr/>
          </p:nvSpPr>
          <p:spPr bwMode="auto">
            <a:xfrm>
              <a:off x="4125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28" name="Line 104"/>
            <p:cNvSpPr>
              <a:spLocks noChangeShapeType="1"/>
            </p:cNvSpPr>
            <p:nvPr/>
          </p:nvSpPr>
          <p:spPr bwMode="auto">
            <a:xfrm rot="5400000">
              <a:off x="4181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29" name="Line 105"/>
            <p:cNvSpPr>
              <a:spLocks noChangeShapeType="1"/>
            </p:cNvSpPr>
            <p:nvPr/>
          </p:nvSpPr>
          <p:spPr bwMode="auto">
            <a:xfrm>
              <a:off x="4238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30" name="Line 106"/>
            <p:cNvSpPr>
              <a:spLocks noChangeShapeType="1"/>
            </p:cNvSpPr>
            <p:nvPr/>
          </p:nvSpPr>
          <p:spPr bwMode="auto">
            <a:xfrm rot="-5400000">
              <a:off x="4294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31" name="Line 107"/>
            <p:cNvSpPr>
              <a:spLocks noChangeShapeType="1"/>
            </p:cNvSpPr>
            <p:nvPr/>
          </p:nvSpPr>
          <p:spPr bwMode="auto">
            <a:xfrm>
              <a:off x="4351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32" name="Line 108"/>
            <p:cNvSpPr>
              <a:spLocks noChangeShapeType="1"/>
            </p:cNvSpPr>
            <p:nvPr/>
          </p:nvSpPr>
          <p:spPr bwMode="auto">
            <a:xfrm rot="5400000">
              <a:off x="339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33" name="Line 109"/>
            <p:cNvSpPr>
              <a:spLocks noChangeShapeType="1"/>
            </p:cNvSpPr>
            <p:nvPr/>
          </p:nvSpPr>
          <p:spPr bwMode="auto">
            <a:xfrm>
              <a:off x="3334" y="148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34" name="Line 110"/>
            <p:cNvSpPr>
              <a:spLocks noChangeShapeType="1"/>
            </p:cNvSpPr>
            <p:nvPr/>
          </p:nvSpPr>
          <p:spPr bwMode="auto">
            <a:xfrm>
              <a:off x="344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35" name="Line 111"/>
            <p:cNvSpPr>
              <a:spLocks noChangeShapeType="1"/>
            </p:cNvSpPr>
            <p:nvPr/>
          </p:nvSpPr>
          <p:spPr bwMode="auto">
            <a:xfrm>
              <a:off x="3674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36" name="Line 112"/>
            <p:cNvSpPr>
              <a:spLocks noChangeShapeType="1"/>
            </p:cNvSpPr>
            <p:nvPr/>
          </p:nvSpPr>
          <p:spPr bwMode="auto">
            <a:xfrm>
              <a:off x="3901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37" name="Line 113"/>
            <p:cNvSpPr>
              <a:spLocks noChangeShapeType="1"/>
            </p:cNvSpPr>
            <p:nvPr/>
          </p:nvSpPr>
          <p:spPr bwMode="auto">
            <a:xfrm rot="5400000">
              <a:off x="407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38" name="Line 114"/>
            <p:cNvSpPr>
              <a:spLocks noChangeShapeType="1"/>
            </p:cNvSpPr>
            <p:nvPr/>
          </p:nvSpPr>
          <p:spPr bwMode="auto">
            <a:xfrm>
              <a:off x="4127" y="148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39" name="Line 115"/>
            <p:cNvSpPr>
              <a:spLocks noChangeShapeType="1"/>
            </p:cNvSpPr>
            <p:nvPr/>
          </p:nvSpPr>
          <p:spPr bwMode="auto">
            <a:xfrm rot="5400000">
              <a:off x="3277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40" name="Line 116"/>
            <p:cNvSpPr>
              <a:spLocks noChangeShapeType="1"/>
            </p:cNvSpPr>
            <p:nvPr/>
          </p:nvSpPr>
          <p:spPr bwMode="auto">
            <a:xfrm rot="5400000">
              <a:off x="3504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41" name="Line 117"/>
            <p:cNvSpPr>
              <a:spLocks noChangeShapeType="1"/>
            </p:cNvSpPr>
            <p:nvPr/>
          </p:nvSpPr>
          <p:spPr bwMode="auto">
            <a:xfrm rot="5400000">
              <a:off x="3731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5942" name="Line 118"/>
            <p:cNvSpPr>
              <a:spLocks noChangeShapeType="1"/>
            </p:cNvSpPr>
            <p:nvPr/>
          </p:nvSpPr>
          <p:spPr bwMode="auto">
            <a:xfrm rot="5400000">
              <a:off x="3958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845944" name="Rectangle 120"/>
          <p:cNvSpPr>
            <a:spLocks noChangeArrowheads="1"/>
          </p:cNvSpPr>
          <p:nvPr/>
        </p:nvSpPr>
        <p:spPr bwMode="auto">
          <a:xfrm>
            <a:off x="5111750" y="3608388"/>
            <a:ext cx="3600450" cy="27781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= ∑ (3, 5, 7)</a:t>
            </a:r>
          </a:p>
          <a:p>
            <a:pPr algn="l"/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= ∑ (1, 5, 7)</a:t>
            </a:r>
          </a:p>
          <a:p>
            <a:pPr algn="l"/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= ∑ (6, 7)</a:t>
            </a:r>
          </a:p>
        </p:txBody>
      </p:sp>
      <p:sp>
        <p:nvSpPr>
          <p:cNvPr id="845945" name="AutoShape 121"/>
          <p:cNvSpPr>
            <a:spLocks noChangeArrowheads="1"/>
          </p:cNvSpPr>
          <p:nvPr/>
        </p:nvSpPr>
        <p:spPr bwMode="auto">
          <a:xfrm>
            <a:off x="4932363" y="2889250"/>
            <a:ext cx="3960812" cy="539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Synthesis using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Flip-Flops</a:t>
            </a: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5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5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5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5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5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94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Clocked Sequential Circuits with </a:t>
            </a:r>
            <a:r>
              <a:rPr lang="en-US" i="1"/>
              <a:t>D</a:t>
            </a:r>
            <a:r>
              <a:rPr lang="en-US"/>
              <a:t> F.F.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92950" y="1268413"/>
            <a:ext cx="1619250" cy="1439862"/>
            <a:chOff x="4468" y="799"/>
            <a:chExt cx="1020" cy="907"/>
          </a:xfrm>
        </p:grpSpPr>
        <p:sp>
          <p:nvSpPr>
            <p:cNvPr id="847877" name="AutoShape 5"/>
            <p:cNvSpPr>
              <a:spLocks noChangeArrowheads="1"/>
            </p:cNvSpPr>
            <p:nvPr/>
          </p:nvSpPr>
          <p:spPr bwMode="auto">
            <a:xfrm>
              <a:off x="4694" y="799"/>
              <a:ext cx="567" cy="90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78" name="Line 6"/>
            <p:cNvSpPr>
              <a:spLocks noChangeShapeType="1"/>
            </p:cNvSpPr>
            <p:nvPr/>
          </p:nvSpPr>
          <p:spPr bwMode="auto">
            <a:xfrm>
              <a:off x="5261" y="125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79" name="Line 7"/>
            <p:cNvSpPr>
              <a:spLocks noChangeShapeType="1"/>
            </p:cNvSpPr>
            <p:nvPr/>
          </p:nvSpPr>
          <p:spPr bwMode="auto">
            <a:xfrm>
              <a:off x="4468" y="1026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80" name="Line 8"/>
            <p:cNvSpPr>
              <a:spLocks noChangeShapeType="1"/>
            </p:cNvSpPr>
            <p:nvPr/>
          </p:nvSpPr>
          <p:spPr bwMode="auto">
            <a:xfrm>
              <a:off x="4468" y="1480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92725" y="1449388"/>
            <a:ext cx="1793875" cy="900112"/>
            <a:chOff x="3334" y="913"/>
            <a:chExt cx="1130" cy="567"/>
          </a:xfrm>
        </p:grpSpPr>
        <p:sp>
          <p:nvSpPr>
            <p:cNvPr id="847882" name="Line 10"/>
            <p:cNvSpPr>
              <a:spLocks noChangeShapeType="1"/>
            </p:cNvSpPr>
            <p:nvPr/>
          </p:nvSpPr>
          <p:spPr bwMode="auto">
            <a:xfrm>
              <a:off x="3334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83" name="Line 11"/>
            <p:cNvSpPr>
              <a:spLocks noChangeShapeType="1"/>
            </p:cNvSpPr>
            <p:nvPr/>
          </p:nvSpPr>
          <p:spPr bwMode="auto">
            <a:xfrm rot="-5400000">
              <a:off x="3390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84" name="Line 12"/>
            <p:cNvSpPr>
              <a:spLocks noChangeShapeType="1"/>
            </p:cNvSpPr>
            <p:nvPr/>
          </p:nvSpPr>
          <p:spPr bwMode="auto">
            <a:xfrm>
              <a:off x="3447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85" name="Line 13"/>
            <p:cNvSpPr>
              <a:spLocks noChangeShapeType="1"/>
            </p:cNvSpPr>
            <p:nvPr/>
          </p:nvSpPr>
          <p:spPr bwMode="auto">
            <a:xfrm rot="5400000">
              <a:off x="3503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86" name="Line 14"/>
            <p:cNvSpPr>
              <a:spLocks noChangeShapeType="1"/>
            </p:cNvSpPr>
            <p:nvPr/>
          </p:nvSpPr>
          <p:spPr bwMode="auto">
            <a:xfrm>
              <a:off x="3560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87" name="Line 15"/>
            <p:cNvSpPr>
              <a:spLocks noChangeShapeType="1"/>
            </p:cNvSpPr>
            <p:nvPr/>
          </p:nvSpPr>
          <p:spPr bwMode="auto">
            <a:xfrm rot="-5400000">
              <a:off x="3616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88" name="Line 16"/>
            <p:cNvSpPr>
              <a:spLocks noChangeShapeType="1"/>
            </p:cNvSpPr>
            <p:nvPr/>
          </p:nvSpPr>
          <p:spPr bwMode="auto">
            <a:xfrm>
              <a:off x="3673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89" name="Line 17"/>
            <p:cNvSpPr>
              <a:spLocks noChangeShapeType="1"/>
            </p:cNvSpPr>
            <p:nvPr/>
          </p:nvSpPr>
          <p:spPr bwMode="auto">
            <a:xfrm rot="5400000">
              <a:off x="3729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90" name="Line 18"/>
            <p:cNvSpPr>
              <a:spLocks noChangeShapeType="1"/>
            </p:cNvSpPr>
            <p:nvPr/>
          </p:nvSpPr>
          <p:spPr bwMode="auto">
            <a:xfrm>
              <a:off x="3786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91" name="Line 19"/>
            <p:cNvSpPr>
              <a:spLocks noChangeShapeType="1"/>
            </p:cNvSpPr>
            <p:nvPr/>
          </p:nvSpPr>
          <p:spPr bwMode="auto">
            <a:xfrm rot="-5400000">
              <a:off x="3842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92" name="Line 20"/>
            <p:cNvSpPr>
              <a:spLocks noChangeShapeType="1"/>
            </p:cNvSpPr>
            <p:nvPr/>
          </p:nvSpPr>
          <p:spPr bwMode="auto">
            <a:xfrm>
              <a:off x="3899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93" name="Line 21"/>
            <p:cNvSpPr>
              <a:spLocks noChangeShapeType="1"/>
            </p:cNvSpPr>
            <p:nvPr/>
          </p:nvSpPr>
          <p:spPr bwMode="auto">
            <a:xfrm rot="5400000">
              <a:off x="3955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94" name="Line 22"/>
            <p:cNvSpPr>
              <a:spLocks noChangeShapeType="1"/>
            </p:cNvSpPr>
            <p:nvPr/>
          </p:nvSpPr>
          <p:spPr bwMode="auto">
            <a:xfrm>
              <a:off x="4012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95" name="Line 23"/>
            <p:cNvSpPr>
              <a:spLocks noChangeShapeType="1"/>
            </p:cNvSpPr>
            <p:nvPr/>
          </p:nvSpPr>
          <p:spPr bwMode="auto">
            <a:xfrm rot="-5400000">
              <a:off x="4068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96" name="Line 24"/>
            <p:cNvSpPr>
              <a:spLocks noChangeShapeType="1"/>
            </p:cNvSpPr>
            <p:nvPr/>
          </p:nvSpPr>
          <p:spPr bwMode="auto">
            <a:xfrm>
              <a:off x="4125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97" name="Line 25"/>
            <p:cNvSpPr>
              <a:spLocks noChangeShapeType="1"/>
            </p:cNvSpPr>
            <p:nvPr/>
          </p:nvSpPr>
          <p:spPr bwMode="auto">
            <a:xfrm rot="5400000">
              <a:off x="4181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98" name="Line 26"/>
            <p:cNvSpPr>
              <a:spLocks noChangeShapeType="1"/>
            </p:cNvSpPr>
            <p:nvPr/>
          </p:nvSpPr>
          <p:spPr bwMode="auto">
            <a:xfrm>
              <a:off x="4238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899" name="Line 27"/>
            <p:cNvSpPr>
              <a:spLocks noChangeShapeType="1"/>
            </p:cNvSpPr>
            <p:nvPr/>
          </p:nvSpPr>
          <p:spPr bwMode="auto">
            <a:xfrm rot="-5400000">
              <a:off x="4294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00" name="Line 28"/>
            <p:cNvSpPr>
              <a:spLocks noChangeShapeType="1"/>
            </p:cNvSpPr>
            <p:nvPr/>
          </p:nvSpPr>
          <p:spPr bwMode="auto">
            <a:xfrm>
              <a:off x="4351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01" name="Line 29"/>
            <p:cNvSpPr>
              <a:spLocks noChangeShapeType="1"/>
            </p:cNvSpPr>
            <p:nvPr/>
          </p:nvSpPr>
          <p:spPr bwMode="auto">
            <a:xfrm rot="5400000">
              <a:off x="339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02" name="Line 30"/>
            <p:cNvSpPr>
              <a:spLocks noChangeShapeType="1"/>
            </p:cNvSpPr>
            <p:nvPr/>
          </p:nvSpPr>
          <p:spPr bwMode="auto">
            <a:xfrm>
              <a:off x="3334" y="148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03" name="Line 31"/>
            <p:cNvSpPr>
              <a:spLocks noChangeShapeType="1"/>
            </p:cNvSpPr>
            <p:nvPr/>
          </p:nvSpPr>
          <p:spPr bwMode="auto">
            <a:xfrm>
              <a:off x="344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04" name="Line 32"/>
            <p:cNvSpPr>
              <a:spLocks noChangeShapeType="1"/>
            </p:cNvSpPr>
            <p:nvPr/>
          </p:nvSpPr>
          <p:spPr bwMode="auto">
            <a:xfrm>
              <a:off x="3674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05" name="Line 33"/>
            <p:cNvSpPr>
              <a:spLocks noChangeShapeType="1"/>
            </p:cNvSpPr>
            <p:nvPr/>
          </p:nvSpPr>
          <p:spPr bwMode="auto">
            <a:xfrm>
              <a:off x="3901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06" name="Line 34"/>
            <p:cNvSpPr>
              <a:spLocks noChangeShapeType="1"/>
            </p:cNvSpPr>
            <p:nvPr/>
          </p:nvSpPr>
          <p:spPr bwMode="auto">
            <a:xfrm rot="5400000">
              <a:off x="407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07" name="Line 35"/>
            <p:cNvSpPr>
              <a:spLocks noChangeShapeType="1"/>
            </p:cNvSpPr>
            <p:nvPr/>
          </p:nvSpPr>
          <p:spPr bwMode="auto">
            <a:xfrm>
              <a:off x="4127" y="148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08" name="Line 36"/>
            <p:cNvSpPr>
              <a:spLocks noChangeShapeType="1"/>
            </p:cNvSpPr>
            <p:nvPr/>
          </p:nvSpPr>
          <p:spPr bwMode="auto">
            <a:xfrm rot="5400000">
              <a:off x="3277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09" name="Line 37"/>
            <p:cNvSpPr>
              <a:spLocks noChangeShapeType="1"/>
            </p:cNvSpPr>
            <p:nvPr/>
          </p:nvSpPr>
          <p:spPr bwMode="auto">
            <a:xfrm rot="5400000">
              <a:off x="3504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10" name="Line 38"/>
            <p:cNvSpPr>
              <a:spLocks noChangeShapeType="1"/>
            </p:cNvSpPr>
            <p:nvPr/>
          </p:nvSpPr>
          <p:spPr bwMode="auto">
            <a:xfrm rot="5400000">
              <a:off x="3731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7911" name="Line 39"/>
            <p:cNvSpPr>
              <a:spLocks noChangeShapeType="1"/>
            </p:cNvSpPr>
            <p:nvPr/>
          </p:nvSpPr>
          <p:spPr bwMode="auto">
            <a:xfrm rot="5400000">
              <a:off x="3958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847913" name="Rectangle 41"/>
          <p:cNvSpPr>
            <a:spLocks noChangeArrowheads="1"/>
          </p:cNvSpPr>
          <p:nvPr/>
        </p:nvSpPr>
        <p:spPr bwMode="auto">
          <a:xfrm>
            <a:off x="611188" y="3259138"/>
            <a:ext cx="4681537" cy="3376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∑ (3, 5, 7)</a:t>
            </a:r>
          </a:p>
          <a:p>
            <a:pPr algn="l"/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=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x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x</a:t>
            </a:r>
          </a:p>
          <a:p>
            <a:pPr algn="l"/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 = ∑ (1, 5, 7)</a:t>
            </a:r>
          </a:p>
          <a:p>
            <a:pPr algn="l"/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=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x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B’ x</a:t>
            </a:r>
            <a:endParaRPr lang="en-US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 = ∑ (6, 7)</a:t>
            </a:r>
          </a:p>
          <a:p>
            <a:pPr algn="l"/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=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B</a:t>
            </a:r>
          </a:p>
        </p:txBody>
      </p:sp>
      <p:sp>
        <p:nvSpPr>
          <p:cNvPr id="847914" name="AutoShape 42"/>
          <p:cNvSpPr>
            <a:spLocks noChangeArrowheads="1"/>
          </p:cNvSpPr>
          <p:nvPr/>
        </p:nvSpPr>
        <p:spPr bwMode="auto">
          <a:xfrm>
            <a:off x="611188" y="2540000"/>
            <a:ext cx="3960812" cy="539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Synthesis using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Flip-Flops</a:t>
            </a: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47915" name="Group 43"/>
          <p:cNvGraphicFramePr>
            <a:graphicFrameLocks noGrp="1"/>
          </p:cNvGraphicFramePr>
          <p:nvPr/>
        </p:nvGraphicFramePr>
        <p:xfrm>
          <a:off x="4932363" y="2889250"/>
          <a:ext cx="1617662" cy="1439865"/>
        </p:xfrm>
        <a:graphic>
          <a:graphicData uri="http://schemas.openxmlformats.org/drawingml/2006/table">
            <a:tbl>
              <a:tblPr/>
              <a:tblGrid>
                <a:gridCol w="98425"/>
                <a:gridCol w="261937"/>
                <a:gridCol w="314325"/>
                <a:gridCol w="314325"/>
                <a:gridCol w="314325"/>
                <a:gridCol w="314325"/>
              </a:tblGrid>
              <a:tr h="1508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986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7964" name="AutoShape 92"/>
          <p:cNvSpPr>
            <a:spLocks noChangeArrowheads="1"/>
          </p:cNvSpPr>
          <p:nvPr/>
        </p:nvSpPr>
        <p:spPr bwMode="auto">
          <a:xfrm>
            <a:off x="5653088" y="3608388"/>
            <a:ext cx="539750" cy="360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47965" name="AutoShape 93"/>
          <p:cNvSpPr>
            <a:spLocks noChangeArrowheads="1"/>
          </p:cNvSpPr>
          <p:nvPr/>
        </p:nvSpPr>
        <p:spPr bwMode="auto">
          <a:xfrm>
            <a:off x="5905500" y="3249613"/>
            <a:ext cx="287338" cy="7191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aphicFrame>
        <p:nvGraphicFramePr>
          <p:cNvPr id="847966" name="Group 94"/>
          <p:cNvGraphicFramePr>
            <a:graphicFrameLocks noGrp="1"/>
          </p:cNvGraphicFramePr>
          <p:nvPr/>
        </p:nvGraphicFramePr>
        <p:xfrm>
          <a:off x="6911975" y="3968750"/>
          <a:ext cx="1617663" cy="1439865"/>
        </p:xfrm>
        <a:graphic>
          <a:graphicData uri="http://schemas.openxmlformats.org/drawingml/2006/table">
            <a:tbl>
              <a:tblPr/>
              <a:tblGrid>
                <a:gridCol w="98425"/>
                <a:gridCol w="261938"/>
                <a:gridCol w="314325"/>
                <a:gridCol w="314325"/>
                <a:gridCol w="314325"/>
                <a:gridCol w="314325"/>
              </a:tblGrid>
              <a:tr h="1508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986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8015" name="AutoShape 143"/>
          <p:cNvSpPr>
            <a:spLocks noChangeArrowheads="1"/>
          </p:cNvSpPr>
          <p:nvPr/>
        </p:nvSpPr>
        <p:spPr bwMode="auto">
          <a:xfrm>
            <a:off x="7632700" y="4687888"/>
            <a:ext cx="539750" cy="360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848016" name="AutoShape 144"/>
          <p:cNvSpPr>
            <a:spLocks noChangeArrowheads="1"/>
          </p:cNvSpPr>
          <p:nvPr/>
        </p:nvSpPr>
        <p:spPr bwMode="auto">
          <a:xfrm>
            <a:off x="7632700" y="4329113"/>
            <a:ext cx="287338" cy="7191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graphicFrame>
        <p:nvGraphicFramePr>
          <p:cNvPr id="848017" name="Group 145"/>
          <p:cNvGraphicFramePr>
            <a:graphicFrameLocks noGrp="1"/>
          </p:cNvGraphicFramePr>
          <p:nvPr/>
        </p:nvGraphicFramePr>
        <p:xfrm>
          <a:off x="4932363" y="5229225"/>
          <a:ext cx="1617662" cy="1439865"/>
        </p:xfrm>
        <a:graphic>
          <a:graphicData uri="http://schemas.openxmlformats.org/drawingml/2006/table">
            <a:tbl>
              <a:tblPr/>
              <a:tblGrid>
                <a:gridCol w="98425"/>
                <a:gridCol w="261937"/>
                <a:gridCol w="314325"/>
                <a:gridCol w="314325"/>
                <a:gridCol w="314325"/>
                <a:gridCol w="314325"/>
              </a:tblGrid>
              <a:tr h="1508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986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8066" name="AutoShape 194"/>
          <p:cNvSpPr>
            <a:spLocks noChangeArrowheads="1"/>
          </p:cNvSpPr>
          <p:nvPr/>
        </p:nvSpPr>
        <p:spPr bwMode="auto">
          <a:xfrm>
            <a:off x="5961063" y="5948363"/>
            <a:ext cx="539750" cy="360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AU"/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n-US" dirty="0" smtClean="0"/>
              <a:t>Detect 3 or more consecutive 1’s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i="1" dirty="0" smtClean="0">
                <a:solidFill>
                  <a:srgbClr val="009900"/>
                </a:solidFill>
              </a:rPr>
              <a:t>Example</a:t>
            </a:r>
            <a:r>
              <a:rPr lang="en-US" dirty="0" smtClean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n-US" dirty="0" smtClean="0"/>
              <a:t>Detect 3 or more consecutive 1’s</a:t>
            </a:r>
          </a:p>
          <a:p>
            <a:endParaRPr lang="en-AU" dirty="0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Clocked Sequential Circuits with </a:t>
            </a:r>
            <a:r>
              <a:rPr lang="en-US" i="1"/>
              <a:t>D</a:t>
            </a:r>
            <a:r>
              <a:rPr lang="en-US"/>
              <a:t> F.F.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92950" y="1268413"/>
            <a:ext cx="1619250" cy="1439862"/>
            <a:chOff x="4468" y="799"/>
            <a:chExt cx="1020" cy="907"/>
          </a:xfrm>
        </p:grpSpPr>
        <p:sp>
          <p:nvSpPr>
            <p:cNvPr id="849925" name="AutoShape 5"/>
            <p:cNvSpPr>
              <a:spLocks noChangeArrowheads="1"/>
            </p:cNvSpPr>
            <p:nvPr/>
          </p:nvSpPr>
          <p:spPr bwMode="auto">
            <a:xfrm>
              <a:off x="4694" y="799"/>
              <a:ext cx="567" cy="90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26" name="Line 6"/>
            <p:cNvSpPr>
              <a:spLocks noChangeShapeType="1"/>
            </p:cNvSpPr>
            <p:nvPr/>
          </p:nvSpPr>
          <p:spPr bwMode="auto">
            <a:xfrm>
              <a:off x="5261" y="125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27" name="Line 7"/>
            <p:cNvSpPr>
              <a:spLocks noChangeShapeType="1"/>
            </p:cNvSpPr>
            <p:nvPr/>
          </p:nvSpPr>
          <p:spPr bwMode="auto">
            <a:xfrm>
              <a:off x="4468" y="1026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28" name="Line 8"/>
            <p:cNvSpPr>
              <a:spLocks noChangeShapeType="1"/>
            </p:cNvSpPr>
            <p:nvPr/>
          </p:nvSpPr>
          <p:spPr bwMode="auto">
            <a:xfrm>
              <a:off x="4468" y="1480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92725" y="1449388"/>
            <a:ext cx="1793875" cy="900112"/>
            <a:chOff x="3334" y="913"/>
            <a:chExt cx="1130" cy="567"/>
          </a:xfrm>
        </p:grpSpPr>
        <p:sp>
          <p:nvSpPr>
            <p:cNvPr id="849930" name="Line 10"/>
            <p:cNvSpPr>
              <a:spLocks noChangeShapeType="1"/>
            </p:cNvSpPr>
            <p:nvPr/>
          </p:nvSpPr>
          <p:spPr bwMode="auto">
            <a:xfrm>
              <a:off x="3334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31" name="Line 11"/>
            <p:cNvSpPr>
              <a:spLocks noChangeShapeType="1"/>
            </p:cNvSpPr>
            <p:nvPr/>
          </p:nvSpPr>
          <p:spPr bwMode="auto">
            <a:xfrm rot="-5400000">
              <a:off x="3390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32" name="Line 12"/>
            <p:cNvSpPr>
              <a:spLocks noChangeShapeType="1"/>
            </p:cNvSpPr>
            <p:nvPr/>
          </p:nvSpPr>
          <p:spPr bwMode="auto">
            <a:xfrm>
              <a:off x="3447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33" name="Line 13"/>
            <p:cNvSpPr>
              <a:spLocks noChangeShapeType="1"/>
            </p:cNvSpPr>
            <p:nvPr/>
          </p:nvSpPr>
          <p:spPr bwMode="auto">
            <a:xfrm rot="5400000">
              <a:off x="3503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34" name="Line 14"/>
            <p:cNvSpPr>
              <a:spLocks noChangeShapeType="1"/>
            </p:cNvSpPr>
            <p:nvPr/>
          </p:nvSpPr>
          <p:spPr bwMode="auto">
            <a:xfrm>
              <a:off x="3560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35" name="Line 15"/>
            <p:cNvSpPr>
              <a:spLocks noChangeShapeType="1"/>
            </p:cNvSpPr>
            <p:nvPr/>
          </p:nvSpPr>
          <p:spPr bwMode="auto">
            <a:xfrm rot="-5400000">
              <a:off x="3616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36" name="Line 16"/>
            <p:cNvSpPr>
              <a:spLocks noChangeShapeType="1"/>
            </p:cNvSpPr>
            <p:nvPr/>
          </p:nvSpPr>
          <p:spPr bwMode="auto">
            <a:xfrm>
              <a:off x="3673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37" name="Line 17"/>
            <p:cNvSpPr>
              <a:spLocks noChangeShapeType="1"/>
            </p:cNvSpPr>
            <p:nvPr/>
          </p:nvSpPr>
          <p:spPr bwMode="auto">
            <a:xfrm rot="5400000">
              <a:off x="3729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38" name="Line 18"/>
            <p:cNvSpPr>
              <a:spLocks noChangeShapeType="1"/>
            </p:cNvSpPr>
            <p:nvPr/>
          </p:nvSpPr>
          <p:spPr bwMode="auto">
            <a:xfrm>
              <a:off x="3786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39" name="Line 19"/>
            <p:cNvSpPr>
              <a:spLocks noChangeShapeType="1"/>
            </p:cNvSpPr>
            <p:nvPr/>
          </p:nvSpPr>
          <p:spPr bwMode="auto">
            <a:xfrm rot="-5400000">
              <a:off x="3842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40" name="Line 20"/>
            <p:cNvSpPr>
              <a:spLocks noChangeShapeType="1"/>
            </p:cNvSpPr>
            <p:nvPr/>
          </p:nvSpPr>
          <p:spPr bwMode="auto">
            <a:xfrm>
              <a:off x="3899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41" name="Line 21"/>
            <p:cNvSpPr>
              <a:spLocks noChangeShapeType="1"/>
            </p:cNvSpPr>
            <p:nvPr/>
          </p:nvSpPr>
          <p:spPr bwMode="auto">
            <a:xfrm rot="5400000">
              <a:off x="3955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42" name="Line 22"/>
            <p:cNvSpPr>
              <a:spLocks noChangeShapeType="1"/>
            </p:cNvSpPr>
            <p:nvPr/>
          </p:nvSpPr>
          <p:spPr bwMode="auto">
            <a:xfrm>
              <a:off x="4012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43" name="Line 23"/>
            <p:cNvSpPr>
              <a:spLocks noChangeShapeType="1"/>
            </p:cNvSpPr>
            <p:nvPr/>
          </p:nvSpPr>
          <p:spPr bwMode="auto">
            <a:xfrm rot="-5400000">
              <a:off x="4068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44" name="Line 24"/>
            <p:cNvSpPr>
              <a:spLocks noChangeShapeType="1"/>
            </p:cNvSpPr>
            <p:nvPr/>
          </p:nvSpPr>
          <p:spPr bwMode="auto">
            <a:xfrm>
              <a:off x="4125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45" name="Line 25"/>
            <p:cNvSpPr>
              <a:spLocks noChangeShapeType="1"/>
            </p:cNvSpPr>
            <p:nvPr/>
          </p:nvSpPr>
          <p:spPr bwMode="auto">
            <a:xfrm rot="5400000">
              <a:off x="4181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46" name="Line 26"/>
            <p:cNvSpPr>
              <a:spLocks noChangeShapeType="1"/>
            </p:cNvSpPr>
            <p:nvPr/>
          </p:nvSpPr>
          <p:spPr bwMode="auto">
            <a:xfrm>
              <a:off x="4238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47" name="Line 27"/>
            <p:cNvSpPr>
              <a:spLocks noChangeShapeType="1"/>
            </p:cNvSpPr>
            <p:nvPr/>
          </p:nvSpPr>
          <p:spPr bwMode="auto">
            <a:xfrm rot="-5400000">
              <a:off x="4294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48" name="Line 28"/>
            <p:cNvSpPr>
              <a:spLocks noChangeShapeType="1"/>
            </p:cNvSpPr>
            <p:nvPr/>
          </p:nvSpPr>
          <p:spPr bwMode="auto">
            <a:xfrm>
              <a:off x="4351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49" name="Line 29"/>
            <p:cNvSpPr>
              <a:spLocks noChangeShapeType="1"/>
            </p:cNvSpPr>
            <p:nvPr/>
          </p:nvSpPr>
          <p:spPr bwMode="auto">
            <a:xfrm rot="5400000">
              <a:off x="339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50" name="Line 30"/>
            <p:cNvSpPr>
              <a:spLocks noChangeShapeType="1"/>
            </p:cNvSpPr>
            <p:nvPr/>
          </p:nvSpPr>
          <p:spPr bwMode="auto">
            <a:xfrm>
              <a:off x="3334" y="148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51" name="Line 31"/>
            <p:cNvSpPr>
              <a:spLocks noChangeShapeType="1"/>
            </p:cNvSpPr>
            <p:nvPr/>
          </p:nvSpPr>
          <p:spPr bwMode="auto">
            <a:xfrm>
              <a:off x="344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52" name="Line 32"/>
            <p:cNvSpPr>
              <a:spLocks noChangeShapeType="1"/>
            </p:cNvSpPr>
            <p:nvPr/>
          </p:nvSpPr>
          <p:spPr bwMode="auto">
            <a:xfrm>
              <a:off x="3674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53" name="Line 33"/>
            <p:cNvSpPr>
              <a:spLocks noChangeShapeType="1"/>
            </p:cNvSpPr>
            <p:nvPr/>
          </p:nvSpPr>
          <p:spPr bwMode="auto">
            <a:xfrm>
              <a:off x="3901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54" name="Line 34"/>
            <p:cNvSpPr>
              <a:spLocks noChangeShapeType="1"/>
            </p:cNvSpPr>
            <p:nvPr/>
          </p:nvSpPr>
          <p:spPr bwMode="auto">
            <a:xfrm rot="5400000">
              <a:off x="407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55" name="Line 35"/>
            <p:cNvSpPr>
              <a:spLocks noChangeShapeType="1"/>
            </p:cNvSpPr>
            <p:nvPr/>
          </p:nvSpPr>
          <p:spPr bwMode="auto">
            <a:xfrm>
              <a:off x="4127" y="148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56" name="Line 36"/>
            <p:cNvSpPr>
              <a:spLocks noChangeShapeType="1"/>
            </p:cNvSpPr>
            <p:nvPr/>
          </p:nvSpPr>
          <p:spPr bwMode="auto">
            <a:xfrm rot="5400000">
              <a:off x="3277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57" name="Line 37"/>
            <p:cNvSpPr>
              <a:spLocks noChangeShapeType="1"/>
            </p:cNvSpPr>
            <p:nvPr/>
          </p:nvSpPr>
          <p:spPr bwMode="auto">
            <a:xfrm rot="5400000">
              <a:off x="3504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58" name="Line 38"/>
            <p:cNvSpPr>
              <a:spLocks noChangeShapeType="1"/>
            </p:cNvSpPr>
            <p:nvPr/>
          </p:nvSpPr>
          <p:spPr bwMode="auto">
            <a:xfrm rot="5400000">
              <a:off x="3731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  <p:sp>
          <p:nvSpPr>
            <p:cNvPr id="849959" name="Line 39"/>
            <p:cNvSpPr>
              <a:spLocks noChangeShapeType="1"/>
            </p:cNvSpPr>
            <p:nvPr/>
          </p:nvSpPr>
          <p:spPr bwMode="auto">
            <a:xfrm rot="5400000">
              <a:off x="3958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849960" name="Rectangle 40"/>
          <p:cNvSpPr>
            <a:spLocks noChangeArrowheads="1"/>
          </p:cNvSpPr>
          <p:nvPr/>
        </p:nvSpPr>
        <p:spPr bwMode="auto">
          <a:xfrm>
            <a:off x="611188" y="3278188"/>
            <a:ext cx="4681537" cy="215443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= </a:t>
            </a:r>
            <a:r>
              <a:rPr lang="en-US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x</a:t>
            </a:r>
          </a:p>
          <a:p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= </a:t>
            </a:r>
            <a:r>
              <a:rPr lang="en-US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B’ x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y </a:t>
            </a:r>
            <a:r>
              <a:rPr lang="en-US" sz="28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B</a:t>
            </a:r>
          </a:p>
        </p:txBody>
      </p:sp>
      <p:sp>
        <p:nvSpPr>
          <p:cNvPr id="849961" name="AutoShape 41"/>
          <p:cNvSpPr>
            <a:spLocks noChangeArrowheads="1"/>
          </p:cNvSpPr>
          <p:nvPr/>
        </p:nvSpPr>
        <p:spPr bwMode="auto">
          <a:xfrm>
            <a:off x="611188" y="2559050"/>
            <a:ext cx="3960812" cy="539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Synthesis using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Flip-Flops</a:t>
            </a: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49962" name="Object 42"/>
          <p:cNvGraphicFramePr>
            <a:graphicFrameLocks noChangeAspect="1"/>
          </p:cNvGraphicFramePr>
          <p:nvPr/>
        </p:nvGraphicFramePr>
        <p:xfrm>
          <a:off x="3311525" y="3119438"/>
          <a:ext cx="5459413" cy="3462337"/>
        </p:xfrm>
        <a:graphic>
          <a:graphicData uri="http://schemas.openxmlformats.org/presentationml/2006/ole">
            <p:oleObj spid="_x0000_s257026" name="Visio" r:id="rId4" imgW="3119445" imgH="1978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45438" y="7061200"/>
            <a:ext cx="1198562" cy="288925"/>
          </a:xfrm>
          <a:prstGeom prst="rect">
            <a:avLst/>
          </a:prstGeom>
        </p:spPr>
        <p:txBody>
          <a:bodyPr/>
          <a:lstStyle/>
          <a:p>
            <a:fld id="{AB169E61-ACDC-4F08-9E8F-6FE728E6ECE3}" type="slidenum">
              <a:rPr lang="en-US"/>
              <a:pPr/>
              <a:t>99</a:t>
            </a:fld>
            <a:endParaRPr lang="en-US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 Excitation Tables</a:t>
            </a:r>
          </a:p>
        </p:txBody>
      </p:sp>
      <p:graphicFrame>
        <p:nvGraphicFramePr>
          <p:cNvPr id="852002" name="Group 34"/>
          <p:cNvGraphicFramePr>
            <a:graphicFrameLocks noGrp="1"/>
          </p:cNvGraphicFramePr>
          <p:nvPr/>
        </p:nvGraphicFramePr>
        <p:xfrm>
          <a:off x="5027722" y="2748346"/>
          <a:ext cx="2698750" cy="2700339"/>
        </p:xfrm>
        <a:graphic>
          <a:graphicData uri="http://schemas.openxmlformats.org/drawingml/2006/table">
            <a:tbl>
              <a:tblPr/>
              <a:tblGrid>
                <a:gridCol w="896937"/>
                <a:gridCol w="900113"/>
                <a:gridCol w="450850"/>
                <a:gridCol w="45085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State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F.F.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2039" name="Rectangle 71"/>
          <p:cNvSpPr>
            <a:spLocks noChangeArrowheads="1"/>
          </p:cNvSpPr>
          <p:nvPr/>
        </p:nvSpPr>
        <p:spPr bwMode="auto">
          <a:xfrm>
            <a:off x="6827947" y="3813559"/>
            <a:ext cx="900112" cy="164352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   x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  x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   1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   0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 l="34260" t="60677" r="51977" b="10938"/>
          <a:stretch>
            <a:fillRect/>
          </a:stretch>
        </p:blipFill>
        <p:spPr bwMode="auto">
          <a:xfrm>
            <a:off x="522889" y="1344009"/>
            <a:ext cx="3811748" cy="442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977462" y="2081048"/>
            <a:ext cx="1954924" cy="346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7973" y="2485697"/>
            <a:ext cx="1954924" cy="289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07876" y="3862552"/>
            <a:ext cx="2375337" cy="310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71090" y="4282966"/>
            <a:ext cx="2375337" cy="310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40675" y="2879834"/>
            <a:ext cx="1954924" cy="346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8483" y="3300248"/>
            <a:ext cx="1954924" cy="289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1596" y="4719154"/>
            <a:ext cx="2375337" cy="310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5789" y="4797980"/>
            <a:ext cx="1954924" cy="346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0535" y="4020215"/>
            <a:ext cx="1954924" cy="289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29044" y="5123802"/>
            <a:ext cx="2375337" cy="310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77472" y="3657607"/>
            <a:ext cx="1954924" cy="346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87983" y="4424863"/>
            <a:ext cx="1954924" cy="289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4685</TotalTime>
  <Words>6575</Words>
  <Application>Microsoft Office PowerPoint</Application>
  <PresentationFormat>On-screen Show (4:3)</PresentationFormat>
  <Paragraphs>2752</Paragraphs>
  <Slides>109</Slides>
  <Notes>95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1" baseType="lpstr">
      <vt:lpstr>Oriel</vt:lpstr>
      <vt:lpstr>Visio</vt:lpstr>
      <vt:lpstr>CSE 205: Digital Logic Design</vt:lpstr>
      <vt:lpstr>Sequential Circuits</vt:lpstr>
      <vt:lpstr>Alarm control system</vt:lpstr>
      <vt:lpstr>Two Types of Sequential Circuits</vt:lpstr>
      <vt:lpstr>Slide 5</vt:lpstr>
      <vt:lpstr>Memory elements</vt:lpstr>
      <vt:lpstr>Latches</vt:lpstr>
      <vt:lpstr>Latches</vt:lpstr>
      <vt:lpstr>Latches</vt:lpstr>
      <vt:lpstr>Latches</vt:lpstr>
      <vt:lpstr>Latches</vt:lpstr>
      <vt:lpstr>Latches</vt:lpstr>
      <vt:lpstr>Latches</vt:lpstr>
      <vt:lpstr>Latches</vt:lpstr>
      <vt:lpstr>Latches</vt:lpstr>
      <vt:lpstr>SR Latch</vt:lpstr>
      <vt:lpstr>SR Latch</vt:lpstr>
      <vt:lpstr>Controlled Latches</vt:lpstr>
      <vt:lpstr>Controlled Latches</vt:lpstr>
      <vt:lpstr>Controlled Latches</vt:lpstr>
      <vt:lpstr>Controlled Latches</vt:lpstr>
      <vt:lpstr>Controlled Latches</vt:lpstr>
      <vt:lpstr>Graphic symbols for latches</vt:lpstr>
      <vt:lpstr>Level versus edge sensitivity</vt:lpstr>
      <vt:lpstr>Flip-Flops</vt:lpstr>
      <vt:lpstr>Flip-Flops</vt:lpstr>
      <vt:lpstr>Flip-Flops</vt:lpstr>
      <vt:lpstr>Flip-Flops</vt:lpstr>
      <vt:lpstr>Flip-Flops</vt:lpstr>
      <vt:lpstr>Flip-Flops</vt:lpstr>
      <vt:lpstr>Flip-Flops</vt:lpstr>
      <vt:lpstr>Flip-Flops</vt:lpstr>
      <vt:lpstr>Flip-Flops:  Edge-Triggered D Flip-Flop</vt:lpstr>
      <vt:lpstr>Flip-Flops</vt:lpstr>
      <vt:lpstr>Flip-Flops</vt:lpstr>
      <vt:lpstr>Flip-Flops</vt:lpstr>
      <vt:lpstr>Flip-Flops</vt:lpstr>
      <vt:lpstr>Flip-Flops</vt:lpstr>
      <vt:lpstr>Flip-Flops</vt:lpstr>
      <vt:lpstr>Master-Slave Flip-Flops</vt:lpstr>
      <vt:lpstr>Master-Slave Flip-Flops</vt:lpstr>
      <vt:lpstr>Master-Slave Flip-Flops</vt:lpstr>
      <vt:lpstr>Master-Slave Flip-Flops</vt:lpstr>
      <vt:lpstr>Flip-Flop Characteristic Tables</vt:lpstr>
      <vt:lpstr>Flip-Flop Characteristic Equations</vt:lpstr>
      <vt:lpstr>Flip-Flops with Direct Inputs</vt:lpstr>
      <vt:lpstr>Flip-Flops with  Direct Inputs</vt:lpstr>
      <vt:lpstr>Flip-Flops with Direct Inputs</vt:lpstr>
      <vt:lpstr>Analysis of Clocked Sequential Circuits: The State</vt:lpstr>
      <vt:lpstr>Analysis of Clocked Sequential Circuits: Terminology</vt:lpstr>
      <vt:lpstr>Analysis of Clocked Sequential Circuits: State/Transition Equations</vt:lpstr>
      <vt:lpstr>Analysis of Clocked Sequential Circuits: State /Transition Table </vt:lpstr>
      <vt:lpstr>Analysis of Clocked Sequential Circuits: State/Transition Table</vt:lpstr>
      <vt:lpstr>Analysis of Clocked Sequential Circuits: State Diagram</vt:lpstr>
      <vt:lpstr>Analysis of Clocked Sequential Circuits:  D Flip-Flops</vt:lpstr>
      <vt:lpstr>Analysis of Clocked Sequential Circuits: JK Flip-Flops</vt:lpstr>
      <vt:lpstr>Analysis of Clocked Sequential Circuits: JK Flip-Flops</vt:lpstr>
      <vt:lpstr>Analysis of Clocked Sequential Circuits: T Flip-Flops</vt:lpstr>
      <vt:lpstr>Analysis of Clocked Sequential Circuits: T Flip-Flops</vt:lpstr>
      <vt:lpstr>Practice</vt:lpstr>
      <vt:lpstr>Practice</vt:lpstr>
      <vt:lpstr>Practice</vt:lpstr>
      <vt:lpstr>Practice</vt:lpstr>
      <vt:lpstr>Mealy and Moore Models</vt:lpstr>
      <vt:lpstr> Mealy and Moore Models</vt:lpstr>
      <vt:lpstr>Mealy and Moore Models</vt:lpstr>
      <vt:lpstr>Moore State Diagram</vt:lpstr>
      <vt:lpstr>State reduction</vt:lpstr>
      <vt:lpstr> State Reduction</vt:lpstr>
      <vt:lpstr> State Reduction</vt:lpstr>
      <vt:lpstr> State Reduction</vt:lpstr>
      <vt:lpstr> State Reduction</vt:lpstr>
      <vt:lpstr> State Reduction</vt:lpstr>
      <vt:lpstr> State Reduction</vt:lpstr>
      <vt:lpstr> State Reduction: Implication Table</vt:lpstr>
      <vt:lpstr> State Reduction: Implication Table</vt:lpstr>
      <vt:lpstr> State Reduction:Implication Table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 State Reduction: Implication Table</vt:lpstr>
      <vt:lpstr>Slide 87</vt:lpstr>
      <vt:lpstr> State Reduction: Implication Table</vt:lpstr>
      <vt:lpstr> State Assignment</vt:lpstr>
      <vt:lpstr> Popular State Assignment</vt:lpstr>
      <vt:lpstr> State Assignment</vt:lpstr>
      <vt:lpstr> Design Procedure</vt:lpstr>
      <vt:lpstr> Design Procedure</vt:lpstr>
      <vt:lpstr>Design of Clocked Sequential Circuits</vt:lpstr>
      <vt:lpstr>Design of Clocked Sequential Circuits</vt:lpstr>
      <vt:lpstr>Design of Clocked Sequential Circuits</vt:lpstr>
      <vt:lpstr>Design of Clocked Sequential Circuits with D F.F.</vt:lpstr>
      <vt:lpstr>Design of Clocked Sequential Circuits with D F.F.</vt:lpstr>
      <vt:lpstr>Flip-Flop Excitation Tables</vt:lpstr>
      <vt:lpstr>Flip-Flop Excitation Tables</vt:lpstr>
      <vt:lpstr>Design of Clocked Sequential Circuits with JK F.F.</vt:lpstr>
      <vt:lpstr>Design of Clocked Sequential Circuits with JK F.F.</vt:lpstr>
      <vt:lpstr>Design of Clocked Sequential Circuits with T F.F.</vt:lpstr>
      <vt:lpstr>Design of Clocked Sequential Circuits with T F.F.</vt:lpstr>
      <vt:lpstr>Design of Clocked Sequential Circuits with T F.F.</vt:lpstr>
      <vt:lpstr>Design of Clocked Sequential Circuits with T F.F.</vt:lpstr>
      <vt:lpstr>Design of Clocked Sequential Circuits with D F.F.</vt:lpstr>
      <vt:lpstr>Design of Clocked Sequential Circuits with D F.F.</vt:lpstr>
      <vt:lpstr>Design of Clocked Sequential Circuits with D F.F.</vt:lpstr>
    </vt:vector>
  </TitlesOfParts>
  <Company>BUET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205: Digital Logic Design</dc:title>
  <dc:creator>user</dc:creator>
  <cp:lastModifiedBy>user</cp:lastModifiedBy>
  <cp:revision>637</cp:revision>
  <dcterms:created xsi:type="dcterms:W3CDTF">2012-03-31T05:29:50Z</dcterms:created>
  <dcterms:modified xsi:type="dcterms:W3CDTF">2014-10-19T04:30:31Z</dcterms:modified>
</cp:coreProperties>
</file>