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96" r:id="rId4"/>
    <p:sldId id="297" r:id="rId5"/>
    <p:sldId id="258" r:id="rId6"/>
    <p:sldId id="287" r:id="rId7"/>
    <p:sldId id="286" r:id="rId8"/>
    <p:sldId id="259" r:id="rId9"/>
    <p:sldId id="288" r:id="rId10"/>
    <p:sldId id="289" r:id="rId11"/>
    <p:sldId id="261" r:id="rId12"/>
    <p:sldId id="262" r:id="rId13"/>
    <p:sldId id="263" r:id="rId14"/>
    <p:sldId id="273" r:id="rId15"/>
    <p:sldId id="274" r:id="rId16"/>
    <p:sldId id="276" r:id="rId17"/>
    <p:sldId id="267" r:id="rId18"/>
    <p:sldId id="270" r:id="rId19"/>
    <p:sldId id="275" r:id="rId20"/>
    <p:sldId id="277" r:id="rId21"/>
    <p:sldId id="26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0" r:id="rId31"/>
    <p:sldId id="291" r:id="rId32"/>
    <p:sldId id="294" r:id="rId33"/>
    <p:sldId id="295" r:id="rId34"/>
    <p:sldId id="310" r:id="rId35"/>
    <p:sldId id="312" r:id="rId36"/>
    <p:sldId id="313" r:id="rId37"/>
    <p:sldId id="300" r:id="rId38"/>
    <p:sldId id="301" r:id="rId39"/>
    <p:sldId id="302" r:id="rId40"/>
    <p:sldId id="303" r:id="rId41"/>
    <p:sldId id="304" r:id="rId42"/>
    <p:sldId id="309" r:id="rId43"/>
    <p:sldId id="307" r:id="rId44"/>
    <p:sldId id="308" r:id="rId45"/>
    <p:sldId id="298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022" autoAdjust="0"/>
  </p:normalViewPr>
  <p:slideViewPr>
    <p:cSldViewPr>
      <p:cViewPr>
        <p:scale>
          <a:sx n="80" d="100"/>
          <a:sy n="80" d="100"/>
        </p:scale>
        <p:origin x="-108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A8FF-9800-48AA-A3C4-ED0A6BA524D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C0CC7-6F59-448C-A727-66EB1271E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Lindenmayer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0CC7-6F59-448C-A727-66EB1271E8F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Approaches To Infinity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 of length L is </a:t>
            </a:r>
            <a:r>
              <a:rPr lang="en-US" dirty="0" err="1" smtClean="0"/>
              <a:t>koched</a:t>
            </a:r>
            <a:endParaRPr lang="en-US" dirty="0" smtClean="0"/>
          </a:p>
        </p:txBody>
      </p:sp>
      <p:pic>
        <p:nvPicPr>
          <p:cNvPr id="3074" name="Picture 2" descr="E:\anne docs\cse 409\fractal\Ko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8100"/>
            <a:ext cx="5689600" cy="42799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6096000" y="2971800"/>
            <a:ext cx="3048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Length of </a:t>
            </a:r>
            <a:r>
              <a:rPr lang="en-US" sz="2400" b="1" dirty="0" err="1" smtClean="0">
                <a:solidFill>
                  <a:schemeClr val="tx1"/>
                </a:solidFill>
              </a:rPr>
              <a:t>K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</a:rPr>
              <a:t> = L (4/3)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n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Koch Snowflake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Starts with three </a:t>
            </a:r>
            <a:r>
              <a:rPr lang="en-US" dirty="0" err="1" smtClean="0"/>
              <a:t>koch</a:t>
            </a:r>
            <a:r>
              <a:rPr lang="en-US" dirty="0" smtClean="0"/>
              <a:t> curves joined together</a:t>
            </a:r>
          </a:p>
          <a:p>
            <a:endParaRPr lang="en-US" baseline="30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481" t="27083" r="25037" b="47917"/>
          <a:stretch>
            <a:fillRect/>
          </a:stretch>
        </p:blipFill>
        <p:spPr bwMode="auto">
          <a:xfrm>
            <a:off x="2057400" y="2362200"/>
            <a:ext cx="5257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419" t="31250" r="23060" b="25000"/>
          <a:stretch>
            <a:fillRect/>
          </a:stretch>
        </p:blipFill>
        <p:spPr bwMode="auto">
          <a:xfrm>
            <a:off x="1752600" y="4642338"/>
            <a:ext cx="6172200" cy="22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8178" t="32870" r="42517" b="59607"/>
          <a:stretch>
            <a:fillRect/>
          </a:stretch>
        </p:blipFill>
        <p:spPr bwMode="auto">
          <a:xfrm>
            <a:off x="3352800" y="47244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Koch Snowflake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Perimeter of </a:t>
            </a:r>
            <a:r>
              <a:rPr lang="en-US" sz="2400" dirty="0" err="1" smtClean="0"/>
              <a:t>koch</a:t>
            </a:r>
            <a:r>
              <a:rPr lang="en-US" sz="2400" dirty="0" smtClean="0"/>
              <a:t> snowflake curve of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generation 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is three times the length of a simple </a:t>
            </a:r>
            <a:r>
              <a:rPr lang="en-US" sz="2400" dirty="0" err="1" smtClean="0"/>
              <a:t>koch</a:t>
            </a:r>
            <a:r>
              <a:rPr lang="en-US" sz="2400" dirty="0" smtClean="0"/>
              <a:t> curve  </a:t>
            </a:r>
            <a:endParaRPr lang="en-US" sz="2400" baseline="30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7481" t="27083" r="50568" b="50400"/>
          <a:stretch>
            <a:fillRect/>
          </a:stretch>
        </p:blipFill>
        <p:spPr bwMode="auto">
          <a:xfrm>
            <a:off x="5334000" y="2514600"/>
            <a:ext cx="122288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1926" t="30827" r="26752" b="47917"/>
          <a:stretch>
            <a:fillRect/>
          </a:stretch>
        </p:blipFill>
        <p:spPr bwMode="auto">
          <a:xfrm>
            <a:off x="5410200" y="54102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9432" t="29861" r="38617" b="47917"/>
          <a:stretch>
            <a:fillRect/>
          </a:stretch>
        </p:blipFill>
        <p:spPr bwMode="auto">
          <a:xfrm>
            <a:off x="5410200" y="4114800"/>
            <a:ext cx="123907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1088745" y="2819400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60345" y="43418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36345" y="43418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584045" y="38481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965045" y="38481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6019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95400" y="6019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60345" y="6019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9945" y="6019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1562100" y="58293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866900" y="53721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324100" y="58293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2019300" y="53721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974445" y="58308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1126845" y="58308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 rot="18527315">
            <a:off x="1578109" y="5487882"/>
            <a:ext cx="304800" cy="228600"/>
            <a:chOff x="6858000" y="5181600"/>
            <a:chExt cx="304800" cy="228600"/>
          </a:xfrm>
        </p:grpSpPr>
        <p:cxnSp>
          <p:nvCxnSpPr>
            <p:cNvPr id="30" name="Straight Connector 29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3568069">
            <a:off x="2236870" y="5516084"/>
            <a:ext cx="304800" cy="228600"/>
            <a:chOff x="6858000" y="5181600"/>
            <a:chExt cx="304800" cy="228600"/>
          </a:xfrm>
        </p:grpSpPr>
        <p:cxnSp>
          <p:nvCxnSpPr>
            <p:cNvPr id="33" name="Straight Connector 32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65145" y="5792788"/>
            <a:ext cx="304800" cy="228600"/>
            <a:chOff x="6858000" y="5181600"/>
            <a:chExt cx="304800" cy="228600"/>
          </a:xfrm>
        </p:grpSpPr>
        <p:cxnSp>
          <p:nvCxnSpPr>
            <p:cNvPr id="36" name="Straight Connector 35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066800" y="30480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Length =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200" y="44958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Length = (4/3)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4400" y="62484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Length = (4/3)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05600" y="28194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Perimeter= 3 x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05600" y="44958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Perimeter= 3 x (4/3)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05600" y="60198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Perimeter= 3 x (4/3)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Koch Snowflake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Perimeter of </a:t>
            </a:r>
            <a:r>
              <a:rPr lang="en-US" sz="2400" dirty="0" err="1" smtClean="0"/>
              <a:t>koch</a:t>
            </a:r>
            <a:r>
              <a:rPr lang="en-US" sz="2400" dirty="0" smtClean="0"/>
              <a:t> snowflake curve of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generation 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is three times the length of a simple </a:t>
            </a:r>
            <a:r>
              <a:rPr lang="en-US" sz="2400" dirty="0" err="1" smtClean="0"/>
              <a:t>koch</a:t>
            </a:r>
            <a:r>
              <a:rPr lang="en-US" sz="2400" dirty="0" smtClean="0"/>
              <a:t> curve:</a:t>
            </a:r>
            <a:br>
              <a:rPr lang="en-US" sz="2400" dirty="0" smtClean="0"/>
            </a:br>
            <a:r>
              <a:rPr lang="en-US" sz="2400" b="1" dirty="0" smtClean="0"/>
              <a:t>perimeter of S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 = 3 x length of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= 3 (4/3)</a:t>
            </a:r>
            <a:r>
              <a:rPr lang="en-US" sz="2400" b="1" baseline="30000" dirty="0" err="1" smtClean="0"/>
              <a:t>i</a:t>
            </a:r>
            <a:r>
              <a:rPr lang="en-US" sz="2400" b="1" dirty="0" smtClean="0"/>
              <a:t>  </a:t>
            </a:r>
          </a:p>
          <a:p>
            <a:r>
              <a:rPr lang="en-US" sz="2400" dirty="0" smtClean="0"/>
              <a:t> As </a:t>
            </a:r>
            <a:r>
              <a:rPr lang="en-US" sz="2400" dirty="0" err="1" smtClean="0"/>
              <a:t>i</a:t>
            </a:r>
            <a:r>
              <a:rPr lang="en-US" sz="2400" dirty="0" smtClean="0"/>
              <a:t> increases, perimeter increases, boundary becomes rougher </a:t>
            </a:r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pPr>
              <a:buNone/>
            </a:pPr>
            <a:r>
              <a:rPr lang="en-US" sz="2400" baseline="30000" dirty="0" smtClean="0"/>
              <a:t> </a:t>
            </a:r>
            <a:r>
              <a:rPr lang="en-US" sz="2400" dirty="0" smtClean="0"/>
              <a:t>                        But the area remains bounded! </a:t>
            </a:r>
          </a:p>
          <a:p>
            <a:pPr>
              <a:buNone/>
            </a:pPr>
            <a:r>
              <a:rPr lang="en-US" sz="2400" dirty="0" smtClean="0"/>
              <a:t>perimeter of Si when </a:t>
            </a:r>
            <a:r>
              <a:rPr lang="en-US" sz="2400" dirty="0" err="1" smtClean="0"/>
              <a:t>i</a:t>
            </a:r>
            <a:r>
              <a:rPr lang="en-US" sz="2400" dirty="0" smtClean="0"/>
              <a:t> tends to infinity: </a:t>
            </a:r>
            <a:r>
              <a:rPr lang="en-US" sz="2400" b="1" dirty="0" err="1" smtClean="0"/>
              <a:t>lim</a:t>
            </a:r>
            <a:r>
              <a:rPr lang="en-US" sz="2400" b="1" dirty="0" smtClean="0"/>
              <a:t> 3 (4/3)</a:t>
            </a:r>
            <a:r>
              <a:rPr lang="en-US" sz="2400" b="1" baseline="30000" dirty="0" err="1" smtClean="0"/>
              <a:t>i</a:t>
            </a:r>
            <a:r>
              <a:rPr lang="en-US" sz="2400" b="1" dirty="0" smtClean="0"/>
              <a:t> = 8/5 S</a:t>
            </a:r>
            <a:r>
              <a:rPr lang="en-US" sz="2400" b="1" baseline="-25000" dirty="0" smtClean="0"/>
              <a:t>o</a:t>
            </a:r>
            <a:endParaRPr lang="en-US" sz="2400" baseline="-25000" dirty="0" smtClean="0"/>
          </a:p>
          <a:p>
            <a:pPr>
              <a:buNone/>
            </a:pPr>
            <a:endParaRPr lang="en-US" sz="2400" baseline="30000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5791200" y="61722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∞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8419" t="31250" r="23060" b="25000"/>
          <a:stretch>
            <a:fillRect/>
          </a:stretch>
        </p:blipFill>
        <p:spPr bwMode="auto">
          <a:xfrm>
            <a:off x="2057400" y="3733800"/>
            <a:ext cx="4191000" cy="15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8178" t="32870" r="42517" b="59607"/>
          <a:stretch>
            <a:fillRect/>
          </a:stretch>
        </p:blipFill>
        <p:spPr bwMode="auto">
          <a:xfrm>
            <a:off x="3124200" y="3810000"/>
            <a:ext cx="569148" cy="25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Sides of </a:t>
            </a:r>
            <a:r>
              <a:rPr lang="en-US" dirty="0" err="1" smtClean="0"/>
              <a:t>koch</a:t>
            </a:r>
            <a:r>
              <a:rPr lang="en-US" dirty="0" smtClean="0"/>
              <a:t> snow flake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sides at generation n?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=3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= 12 = 4 x N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= 36 = 4 x N</a:t>
            </a:r>
            <a:r>
              <a:rPr lang="en-US" baseline="-25000" dirty="0" smtClean="0"/>
              <a:t>1</a:t>
            </a:r>
            <a:r>
              <a:rPr lang="en-US" dirty="0" smtClean="0"/>
              <a:t> = 4 x 4 x N</a:t>
            </a:r>
            <a:r>
              <a:rPr lang="en-US" baseline="-25000" dirty="0" smtClean="0"/>
              <a:t>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= 4</a:t>
            </a:r>
            <a:r>
              <a:rPr lang="en-US" baseline="30000" dirty="0" smtClean="0"/>
              <a:t>2 </a:t>
            </a:r>
            <a:r>
              <a:rPr lang="en-US" dirty="0" smtClean="0"/>
              <a:t>N</a:t>
            </a:r>
            <a:r>
              <a:rPr lang="en-US" baseline="-25000" dirty="0" smtClean="0"/>
              <a:t>0</a:t>
            </a:r>
          </a:p>
          <a:p>
            <a:r>
              <a:rPr lang="en-US" baseline="30000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3</a:t>
            </a:r>
            <a:r>
              <a:rPr lang="en-US" dirty="0" smtClean="0"/>
              <a:t> = 4</a:t>
            </a:r>
            <a:r>
              <a:rPr lang="en-US" baseline="30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0</a:t>
            </a:r>
          </a:p>
          <a:p>
            <a:pPr>
              <a:buNone/>
            </a:pPr>
            <a:r>
              <a:rPr lang="en-US" baseline="30000" dirty="0" smtClean="0"/>
              <a:t>…</a:t>
            </a:r>
          </a:p>
          <a:p>
            <a:pPr>
              <a:buNone/>
            </a:pPr>
            <a:r>
              <a:rPr lang="en-US" baseline="30000" dirty="0" smtClean="0"/>
              <a:t>…</a:t>
            </a:r>
          </a:p>
          <a:p>
            <a:pPr>
              <a:buNone/>
            </a:pP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dirty="0" smtClean="0"/>
              <a:t> = 4</a:t>
            </a:r>
            <a:r>
              <a:rPr lang="en-US" baseline="30000" dirty="0" smtClean="0"/>
              <a:t>n</a:t>
            </a:r>
            <a:r>
              <a:rPr lang="en-US" dirty="0" smtClean="0"/>
              <a:t> N</a:t>
            </a:r>
            <a:r>
              <a:rPr lang="en-US" baseline="-25000" dirty="0" smtClean="0"/>
              <a:t>0</a:t>
            </a:r>
            <a:r>
              <a:rPr lang="en-US" dirty="0" smtClean="0"/>
              <a:t> = 3 x 4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endParaRPr lang="en-US" baseline="30000" dirty="0" smtClean="0"/>
          </a:p>
          <a:p>
            <a:endParaRPr lang="en-US" dirty="0" smtClean="0"/>
          </a:p>
        </p:txBody>
      </p:sp>
      <p:pic>
        <p:nvPicPr>
          <p:cNvPr id="5122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r="54472" b="56098"/>
          <a:stretch>
            <a:fillRect/>
          </a:stretch>
        </p:blipFill>
        <p:spPr bwMode="auto">
          <a:xfrm>
            <a:off x="5562600" y="1752600"/>
            <a:ext cx="2133600" cy="2057400"/>
          </a:xfrm>
          <a:prstGeom prst="rect">
            <a:avLst/>
          </a:prstGeom>
          <a:noFill/>
        </p:spPr>
      </p:pic>
      <p:pic>
        <p:nvPicPr>
          <p:cNvPr id="15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52033" r="12195" b="52846"/>
          <a:stretch>
            <a:fillRect/>
          </a:stretch>
        </p:blipFill>
        <p:spPr bwMode="auto">
          <a:xfrm>
            <a:off x="6096000" y="2971800"/>
            <a:ext cx="1676400" cy="2209800"/>
          </a:xfrm>
          <a:prstGeom prst="rect">
            <a:avLst/>
          </a:prstGeom>
          <a:noFill/>
        </p:spPr>
      </p:pic>
      <p:pic>
        <p:nvPicPr>
          <p:cNvPr id="16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11330" t="48780" r="56098" b="12982"/>
          <a:stretch>
            <a:fillRect/>
          </a:stretch>
        </p:blipFill>
        <p:spPr bwMode="auto">
          <a:xfrm>
            <a:off x="6019800" y="4800600"/>
            <a:ext cx="1752600" cy="20574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239000" y="1828800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From each side, 4 new sides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4648200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From each side, 4 new sides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086600" y="5257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hape 28"/>
          <p:cNvCxnSpPr>
            <a:endCxn id="15" idx="3"/>
          </p:cNvCxnSpPr>
          <p:nvPr/>
        </p:nvCxnSpPr>
        <p:spPr>
          <a:xfrm rot="16200000" flipH="1">
            <a:off x="6724650" y="3028950"/>
            <a:ext cx="1409700" cy="685800"/>
          </a:xfrm>
          <a:prstGeom prst="bentConnector4">
            <a:avLst>
              <a:gd name="adj1" fmla="val 1351"/>
              <a:gd name="adj2" fmla="val 133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9852235">
            <a:off x="6873137" y="3327310"/>
            <a:ext cx="838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Size of the sides of Koch Snow Flake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Size of sides at iteration n?</a:t>
            </a:r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 = 1/3</a:t>
            </a:r>
            <a:r>
              <a:rPr lang="en-US" baseline="30000" dirty="0" smtClean="0"/>
              <a:t>n</a:t>
            </a:r>
            <a:r>
              <a:rPr lang="en-US" dirty="0" smtClean="0"/>
              <a:t> (formula from </a:t>
            </a:r>
            <a:r>
              <a:rPr lang="en-US" dirty="0" err="1" smtClean="0"/>
              <a:t>koch</a:t>
            </a:r>
            <a:r>
              <a:rPr lang="en-US" dirty="0" smtClean="0"/>
              <a:t> curve)</a:t>
            </a:r>
            <a:br>
              <a:rPr lang="en-US" dirty="0" smtClean="0"/>
            </a:br>
            <a:r>
              <a:rPr lang="en-US" dirty="0" smtClean="0"/>
              <a:t>    of L/3</a:t>
            </a:r>
            <a:r>
              <a:rPr lang="en-US" baseline="30000" dirty="0" smtClean="0"/>
              <a:t>n</a:t>
            </a:r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r>
              <a:rPr lang="en-US" baseline="30000" dirty="0" smtClean="0"/>
              <a:t>  </a:t>
            </a:r>
            <a:r>
              <a:rPr lang="en-US" dirty="0" smtClean="0"/>
              <a:t> Perimeter of Koch Snow Flake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 iteration n is: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Sn</a:t>
            </a:r>
            <a:r>
              <a:rPr lang="en-US" dirty="0" smtClean="0"/>
              <a:t> x </a:t>
            </a:r>
            <a:r>
              <a:rPr lang="en-US" dirty="0" err="1" smtClean="0"/>
              <a:t>Nn</a:t>
            </a:r>
            <a:r>
              <a:rPr lang="en-US" dirty="0" smtClean="0"/>
              <a:t> = (1/3</a:t>
            </a:r>
            <a:r>
              <a:rPr lang="en-US" baseline="30000" dirty="0" smtClean="0"/>
              <a:t>n</a:t>
            </a:r>
            <a:r>
              <a:rPr lang="en-US" dirty="0" smtClean="0"/>
              <a:t> )</a:t>
            </a:r>
            <a:r>
              <a:rPr lang="en-US" baseline="30000" dirty="0" smtClean="0"/>
              <a:t> </a:t>
            </a:r>
            <a:r>
              <a:rPr lang="en-US" dirty="0" smtClean="0"/>
              <a:t> (3 x 4</a:t>
            </a:r>
            <a:r>
              <a:rPr lang="en-US" baseline="30000" dirty="0" smtClean="0"/>
              <a:t>n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                or (L/3</a:t>
            </a:r>
            <a:r>
              <a:rPr lang="en-US" baseline="30000" dirty="0" smtClean="0"/>
              <a:t>n</a:t>
            </a:r>
            <a:r>
              <a:rPr lang="en-US" dirty="0" smtClean="0"/>
              <a:t> )</a:t>
            </a:r>
            <a:r>
              <a:rPr lang="en-US" baseline="30000" dirty="0" smtClean="0"/>
              <a:t> </a:t>
            </a:r>
            <a:r>
              <a:rPr lang="en-US" dirty="0" smtClean="0"/>
              <a:t> (3 x 4</a:t>
            </a:r>
            <a:r>
              <a:rPr lang="en-US" baseline="30000" dirty="0" smtClean="0"/>
              <a:t>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             =3L(4/3)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</p:txBody>
      </p:sp>
      <p:pic>
        <p:nvPicPr>
          <p:cNvPr id="5122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r="54472" b="56098"/>
          <a:stretch>
            <a:fillRect/>
          </a:stretch>
        </p:blipFill>
        <p:spPr bwMode="auto">
          <a:xfrm>
            <a:off x="5562600" y="1752600"/>
            <a:ext cx="2133600" cy="2057400"/>
          </a:xfrm>
          <a:prstGeom prst="rect">
            <a:avLst/>
          </a:prstGeom>
          <a:noFill/>
        </p:spPr>
      </p:pic>
      <p:pic>
        <p:nvPicPr>
          <p:cNvPr id="15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52033" r="12195" b="52846"/>
          <a:stretch>
            <a:fillRect/>
          </a:stretch>
        </p:blipFill>
        <p:spPr bwMode="auto">
          <a:xfrm>
            <a:off x="6096000" y="2971800"/>
            <a:ext cx="1676400" cy="2209800"/>
          </a:xfrm>
          <a:prstGeom prst="rect">
            <a:avLst/>
          </a:prstGeom>
          <a:noFill/>
        </p:spPr>
      </p:pic>
      <p:pic>
        <p:nvPicPr>
          <p:cNvPr id="16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11330" t="48780" r="56098" b="12982"/>
          <a:stretch>
            <a:fillRect/>
          </a:stretch>
        </p:blipFill>
        <p:spPr bwMode="auto">
          <a:xfrm>
            <a:off x="6019800" y="4800600"/>
            <a:ext cx="1752600" cy="20574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239000" y="1828800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From each side, 4 new sides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4648200"/>
            <a:ext cx="1905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From each side, 4 new sides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086600" y="5257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hape 28"/>
          <p:cNvCxnSpPr>
            <a:endCxn id="15" idx="3"/>
          </p:cNvCxnSpPr>
          <p:nvPr/>
        </p:nvCxnSpPr>
        <p:spPr>
          <a:xfrm rot="16200000" flipH="1">
            <a:off x="6724650" y="3028950"/>
            <a:ext cx="1409700" cy="685800"/>
          </a:xfrm>
          <a:prstGeom prst="bentConnector4">
            <a:avLst>
              <a:gd name="adj1" fmla="val 1351"/>
              <a:gd name="adj2" fmla="val 133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9852235">
            <a:off x="6873137" y="3327310"/>
            <a:ext cx="838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Koch Snow Flake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of S</a:t>
            </a:r>
            <a:r>
              <a:rPr lang="en-US" baseline="-25000" dirty="0" smtClean="0"/>
              <a:t>o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endParaRPr lang="en-US" baseline="-25000" dirty="0" smtClean="0"/>
          </a:p>
          <a:p>
            <a:r>
              <a:rPr lang="en-US" dirty="0" smtClean="0"/>
              <a:t>Area of S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r>
              <a:rPr lang="en-US" dirty="0" smtClean="0"/>
              <a:t> + 3(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r>
              <a:rPr lang="en-US" dirty="0" smtClean="0"/>
              <a:t>/9)</a:t>
            </a:r>
            <a:br>
              <a:rPr lang="en-US" dirty="0" smtClean="0"/>
            </a:br>
            <a:r>
              <a:rPr lang="en-US" dirty="0" smtClean="0"/>
              <a:t>                  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r>
              <a:rPr lang="en-US" dirty="0" smtClean="0"/>
              <a:t> +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r>
              <a:rPr lang="en-US" dirty="0" smtClean="0"/>
              <a:t>/3</a:t>
            </a:r>
            <a:br>
              <a:rPr lang="en-US" dirty="0" smtClean="0"/>
            </a:br>
            <a:r>
              <a:rPr lang="en-US" dirty="0" smtClean="0"/>
              <a:t>                  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o</a:t>
            </a:r>
            <a:r>
              <a:rPr lang="en-US" dirty="0" smtClean="0"/>
              <a:t>(1+1/3)</a:t>
            </a:r>
          </a:p>
          <a:p>
            <a:endParaRPr lang="en-US" dirty="0" smtClean="0"/>
          </a:p>
          <a:p>
            <a:r>
              <a:rPr lang="en-US" dirty="0" smtClean="0"/>
              <a:t>How do we get area of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	   </a:t>
            </a:r>
          </a:p>
          <a:p>
            <a:endParaRPr lang="en-US" dirty="0"/>
          </a:p>
        </p:txBody>
      </p:sp>
      <p:pic>
        <p:nvPicPr>
          <p:cNvPr id="5122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r="54472" b="56098"/>
          <a:stretch>
            <a:fillRect/>
          </a:stretch>
        </p:blipFill>
        <p:spPr bwMode="auto">
          <a:xfrm>
            <a:off x="5486400" y="1295400"/>
            <a:ext cx="2133600" cy="2057400"/>
          </a:xfrm>
          <a:prstGeom prst="rect">
            <a:avLst/>
          </a:prstGeom>
          <a:noFill/>
        </p:spPr>
      </p:pic>
      <p:pic>
        <p:nvPicPr>
          <p:cNvPr id="5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52033" b="52846"/>
          <a:stretch>
            <a:fillRect/>
          </a:stretch>
        </p:blipFill>
        <p:spPr bwMode="auto">
          <a:xfrm>
            <a:off x="6096000" y="3352800"/>
            <a:ext cx="2247900" cy="2209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6477000" y="4267200"/>
            <a:ext cx="762000" cy="4572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515100" y="4305300"/>
            <a:ext cx="762000" cy="381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477000" y="4514850"/>
            <a:ext cx="8382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972300" y="4610100"/>
            <a:ext cx="457200" cy="2286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4114800"/>
            <a:ext cx="3810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400800" y="4648200"/>
            <a:ext cx="304800" cy="152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6858000" y="3733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7315200" y="37338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72400" y="32766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</a:t>
            </a:r>
            <a:r>
              <a:rPr lang="en-US" baseline="-25000" dirty="0" err="1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6764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b="1" baseline="-25000" dirty="0" smtClean="0">
                <a:solidFill>
                  <a:schemeClr val="tx1"/>
                </a:solidFill>
              </a:rPr>
              <a:t>o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35814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Koch Snow Flake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each iteration a new bump/triangle is added at each side of</a:t>
            </a:r>
            <a:r>
              <a:rPr lang="en-US" b="1" dirty="0" smtClean="0"/>
              <a:t> previous </a:t>
            </a:r>
            <a:r>
              <a:rPr lang="en-US" dirty="0" smtClean="0"/>
              <a:t>iteration </a:t>
            </a:r>
          </a:p>
          <a:p>
            <a:pPr>
              <a:buNone/>
            </a:pPr>
            <a:r>
              <a:rPr lang="en-US" dirty="0" smtClean="0"/>
              <a:t>After </a:t>
            </a:r>
            <a:r>
              <a:rPr lang="en-US" b="1" dirty="0" smtClean="0"/>
              <a:t>nth</a:t>
            </a:r>
            <a:r>
              <a:rPr lang="en-US" dirty="0" smtClean="0"/>
              <a:t> iteration,</a:t>
            </a:r>
          </a:p>
          <a:p>
            <a:r>
              <a:rPr lang="en-US" dirty="0" smtClean="0"/>
              <a:t>Number of new triangles </a:t>
            </a:r>
            <a:br>
              <a:rPr lang="en-US" dirty="0" smtClean="0"/>
            </a:br>
            <a:r>
              <a:rPr lang="en-US" dirty="0" smtClean="0"/>
              <a:t>= Nn-1 = 3 x 4</a:t>
            </a:r>
            <a:r>
              <a:rPr lang="en-US" baseline="30000" dirty="0" smtClean="0"/>
              <a:t>n-1</a:t>
            </a:r>
          </a:p>
          <a:p>
            <a:r>
              <a:rPr lang="en-US" baseline="30000" dirty="0" smtClean="0"/>
              <a:t> </a:t>
            </a:r>
            <a:r>
              <a:rPr lang="en-US" dirty="0" smtClean="0"/>
              <a:t>New area included </a:t>
            </a:r>
            <a:br>
              <a:rPr lang="en-US" dirty="0" smtClean="0"/>
            </a:br>
            <a:r>
              <a:rPr lang="en-US" dirty="0" smtClean="0"/>
              <a:t>= Nn-1 x size of new bump/triangle</a:t>
            </a:r>
          </a:p>
          <a:p>
            <a:r>
              <a:rPr lang="en-US" b="1" dirty="0" smtClean="0"/>
              <a:t>How do we get size of </a:t>
            </a:r>
            <a:br>
              <a:rPr lang="en-US" b="1" dirty="0" smtClean="0"/>
            </a:br>
            <a:r>
              <a:rPr lang="en-US" b="1" dirty="0" smtClean="0"/>
              <a:t>new bump/triangle at iteration n ?</a:t>
            </a:r>
          </a:p>
        </p:txBody>
      </p:sp>
      <p:pic>
        <p:nvPicPr>
          <p:cNvPr id="27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r="54472" b="56098"/>
          <a:stretch>
            <a:fillRect/>
          </a:stretch>
        </p:blipFill>
        <p:spPr bwMode="auto">
          <a:xfrm>
            <a:off x="6705600" y="1752600"/>
            <a:ext cx="2133600" cy="2057400"/>
          </a:xfrm>
          <a:prstGeom prst="rect">
            <a:avLst/>
          </a:prstGeom>
          <a:noFill/>
        </p:spPr>
      </p:pic>
      <p:pic>
        <p:nvPicPr>
          <p:cNvPr id="28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52033" r="12195" b="52846"/>
          <a:stretch>
            <a:fillRect/>
          </a:stretch>
        </p:blipFill>
        <p:spPr bwMode="auto">
          <a:xfrm>
            <a:off x="7239000" y="2971800"/>
            <a:ext cx="1676400" cy="2209800"/>
          </a:xfrm>
          <a:prstGeom prst="rect">
            <a:avLst/>
          </a:prstGeom>
          <a:noFill/>
        </p:spPr>
      </p:pic>
      <p:pic>
        <p:nvPicPr>
          <p:cNvPr id="29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11330" t="48780" r="56098" b="12982"/>
          <a:stretch>
            <a:fillRect/>
          </a:stretch>
        </p:blipFill>
        <p:spPr bwMode="auto">
          <a:xfrm>
            <a:off x="7162800" y="4800600"/>
            <a:ext cx="1752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Koch Snow Flake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Area of each small bump</a:t>
            </a:r>
            <a:br>
              <a:rPr lang="en-US" dirty="0" smtClean="0"/>
            </a:br>
            <a:r>
              <a:rPr lang="en-US" dirty="0" smtClean="0"/>
              <a:t>in S1 = </a:t>
            </a:r>
            <a:r>
              <a:rPr lang="en-US" dirty="0" err="1" smtClean="0"/>
              <a:t>ao</a:t>
            </a:r>
            <a:r>
              <a:rPr lang="en-US" dirty="0" smtClean="0"/>
              <a:t> / 9</a:t>
            </a:r>
          </a:p>
          <a:p>
            <a:r>
              <a:rPr lang="en-US" dirty="0" smtClean="0"/>
              <a:t>Area of each small bump</a:t>
            </a:r>
            <a:br>
              <a:rPr lang="en-US" dirty="0" smtClean="0"/>
            </a:br>
            <a:r>
              <a:rPr lang="en-US" dirty="0" smtClean="0"/>
              <a:t>in S2 = </a:t>
            </a:r>
            <a:r>
              <a:rPr lang="en-US" dirty="0" err="1" smtClean="0"/>
              <a:t>ao</a:t>
            </a:r>
            <a:r>
              <a:rPr lang="en-US" dirty="0" smtClean="0"/>
              <a:t> / 9</a:t>
            </a:r>
            <a:r>
              <a:rPr lang="en-US" baseline="30000" dirty="0" smtClean="0"/>
              <a:t>2</a:t>
            </a:r>
          </a:p>
          <a:p>
            <a:r>
              <a:rPr lang="en-US" baseline="30000" dirty="0" smtClean="0"/>
              <a:t> </a:t>
            </a:r>
            <a:r>
              <a:rPr lang="en-US" dirty="0" smtClean="0"/>
              <a:t>Area of each small bump</a:t>
            </a:r>
            <a:br>
              <a:rPr lang="en-US" dirty="0" smtClean="0"/>
            </a:br>
            <a:r>
              <a:rPr lang="en-US" dirty="0" smtClean="0"/>
              <a:t>in S3 = </a:t>
            </a:r>
            <a:r>
              <a:rPr lang="en-US" dirty="0" err="1" smtClean="0"/>
              <a:t>ao</a:t>
            </a:r>
            <a:r>
              <a:rPr lang="en-US" dirty="0" smtClean="0"/>
              <a:t> / 9</a:t>
            </a:r>
            <a:r>
              <a:rPr lang="en-US" baseline="30000" dirty="0" smtClean="0"/>
              <a:t>3</a:t>
            </a:r>
          </a:p>
          <a:p>
            <a:pPr>
              <a:buNone/>
            </a:pPr>
            <a:r>
              <a:rPr lang="en-US" baseline="30000" dirty="0" smtClean="0"/>
              <a:t>      …</a:t>
            </a:r>
            <a:br>
              <a:rPr lang="en-US" baseline="30000" dirty="0" smtClean="0"/>
            </a:br>
            <a:r>
              <a:rPr lang="en-US" baseline="30000" dirty="0" smtClean="0"/>
              <a:t>…</a:t>
            </a:r>
          </a:p>
          <a:p>
            <a:pPr>
              <a:buNone/>
            </a:pPr>
            <a:r>
              <a:rPr lang="en-US" b="1" dirty="0" smtClean="0"/>
              <a:t>Area of each small bump</a:t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 err="1" smtClean="0"/>
              <a:t>Sn</a:t>
            </a:r>
            <a:r>
              <a:rPr lang="en-US" b="1" dirty="0" smtClean="0"/>
              <a:t> = </a:t>
            </a:r>
            <a:r>
              <a:rPr lang="en-US" b="1" dirty="0" err="1" smtClean="0"/>
              <a:t>ao</a:t>
            </a:r>
            <a:r>
              <a:rPr lang="en-US" b="1" dirty="0" smtClean="0"/>
              <a:t> / 9</a:t>
            </a:r>
            <a:r>
              <a:rPr lang="en-US" b="1" baseline="30000" dirty="0" smtClean="0"/>
              <a:t>n</a:t>
            </a:r>
          </a:p>
        </p:txBody>
      </p:sp>
      <p:pic>
        <p:nvPicPr>
          <p:cNvPr id="5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52033" b="52846"/>
          <a:stretch>
            <a:fillRect/>
          </a:stretch>
        </p:blipFill>
        <p:spPr bwMode="auto">
          <a:xfrm>
            <a:off x="6172200" y="1295400"/>
            <a:ext cx="2247900" cy="2209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6553200" y="2209800"/>
            <a:ext cx="762000" cy="4572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591300" y="2247900"/>
            <a:ext cx="762000" cy="381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553200" y="2457450"/>
            <a:ext cx="8382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7048500" y="2552700"/>
            <a:ext cx="457200" cy="2286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1800" y="2057400"/>
            <a:ext cx="3810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477000" y="2590800"/>
            <a:ext cx="304800" cy="152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6934200" y="16764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7391400" y="1676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848600" y="1219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/9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t="48780" r="56098"/>
          <a:stretch>
            <a:fillRect/>
          </a:stretch>
        </p:blipFill>
        <p:spPr bwMode="auto">
          <a:xfrm>
            <a:off x="5181600" y="3219450"/>
            <a:ext cx="2819400" cy="3289300"/>
          </a:xfrm>
          <a:prstGeom prst="rect">
            <a:avLst/>
          </a:prstGeom>
          <a:noFill/>
        </p:spPr>
      </p:pic>
      <p:sp>
        <p:nvSpPr>
          <p:cNvPr id="16" name="Isosceles Triangle 15"/>
          <p:cNvSpPr/>
          <p:nvPr/>
        </p:nvSpPr>
        <p:spPr>
          <a:xfrm rot="18063628">
            <a:off x="6009781" y="3887717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638800" y="3524250"/>
            <a:ext cx="990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8311" y="2838450"/>
            <a:ext cx="768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ao</a:t>
            </a:r>
            <a:r>
              <a:rPr lang="en-US" sz="2400" dirty="0" smtClean="0"/>
              <a:t>/9</a:t>
            </a:r>
            <a:endParaRPr lang="en-US" sz="2400" dirty="0"/>
          </a:p>
        </p:txBody>
      </p:sp>
      <p:sp>
        <p:nvSpPr>
          <p:cNvPr id="21" name="Isosceles Triangle 20"/>
          <p:cNvSpPr/>
          <p:nvPr/>
        </p:nvSpPr>
        <p:spPr>
          <a:xfrm rot="14279968">
            <a:off x="6021335" y="4251437"/>
            <a:ext cx="220675" cy="2220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5"/>
          </p:cNvCxnSpPr>
          <p:nvPr/>
        </p:nvCxnSpPr>
        <p:spPr>
          <a:xfrm rot="5400000" flipH="1" flipV="1">
            <a:off x="5247151" y="4478713"/>
            <a:ext cx="1018336" cy="692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86200" y="5181600"/>
            <a:ext cx="2919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ao</a:t>
            </a:r>
            <a:r>
              <a:rPr lang="en-US" sz="2400" dirty="0" smtClean="0"/>
              <a:t>/9)/9 = </a:t>
            </a:r>
            <a:r>
              <a:rPr lang="en-US" sz="2400" dirty="0" err="1" smtClean="0"/>
              <a:t>ao</a:t>
            </a:r>
            <a:r>
              <a:rPr lang="en-US" sz="2400" dirty="0" smtClean="0"/>
              <a:t>(1/9)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Koch Snow Flake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each iteration a new bump/triangle is added at each side of</a:t>
            </a:r>
            <a:r>
              <a:rPr lang="en-US" b="1" dirty="0" smtClean="0"/>
              <a:t> previous </a:t>
            </a:r>
            <a:r>
              <a:rPr lang="en-US" dirty="0" smtClean="0"/>
              <a:t>iteration </a:t>
            </a:r>
          </a:p>
          <a:p>
            <a:pPr>
              <a:buNone/>
            </a:pPr>
            <a:r>
              <a:rPr lang="en-US" dirty="0" smtClean="0"/>
              <a:t>After </a:t>
            </a:r>
            <a:r>
              <a:rPr lang="en-US" b="1" dirty="0" smtClean="0"/>
              <a:t>nth</a:t>
            </a:r>
            <a:r>
              <a:rPr lang="en-US" dirty="0" smtClean="0"/>
              <a:t> iteration,</a:t>
            </a:r>
          </a:p>
          <a:p>
            <a:r>
              <a:rPr lang="en-US" dirty="0" smtClean="0"/>
              <a:t>Number of new triangles </a:t>
            </a:r>
            <a:br>
              <a:rPr lang="en-US" dirty="0" smtClean="0"/>
            </a:br>
            <a:r>
              <a:rPr lang="en-US" dirty="0" smtClean="0"/>
              <a:t>= Nn-1 = 3 x 4</a:t>
            </a:r>
            <a:r>
              <a:rPr lang="en-US" baseline="30000" dirty="0" smtClean="0"/>
              <a:t>n-1</a:t>
            </a:r>
          </a:p>
          <a:p>
            <a:r>
              <a:rPr lang="en-US" baseline="30000" dirty="0" smtClean="0"/>
              <a:t> </a:t>
            </a:r>
            <a:r>
              <a:rPr lang="en-US" dirty="0" smtClean="0"/>
              <a:t>New area included </a:t>
            </a:r>
            <a:br>
              <a:rPr lang="en-US" dirty="0" smtClean="0"/>
            </a:br>
            <a:r>
              <a:rPr lang="en-US" dirty="0" smtClean="0"/>
              <a:t>= Nn-1 x size of new bump/triangle</a:t>
            </a:r>
            <a:br>
              <a:rPr lang="en-US" dirty="0" smtClean="0"/>
            </a:br>
            <a:r>
              <a:rPr lang="en-US" dirty="0" smtClean="0"/>
              <a:t>= Nn-1 x </a:t>
            </a:r>
            <a:r>
              <a:rPr lang="en-US" dirty="0" err="1" smtClean="0"/>
              <a:t>Sn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(3 x 4</a:t>
            </a:r>
            <a:r>
              <a:rPr lang="en-US" baseline="30000" dirty="0" smtClean="0"/>
              <a:t>n-1</a:t>
            </a:r>
            <a:r>
              <a:rPr lang="en-US" dirty="0" smtClean="0"/>
              <a:t>) (</a:t>
            </a:r>
            <a:r>
              <a:rPr lang="en-US" b="1" dirty="0" err="1" smtClean="0"/>
              <a:t>ao</a:t>
            </a:r>
            <a:r>
              <a:rPr lang="en-US" b="1" dirty="0" smtClean="0"/>
              <a:t>/9</a:t>
            </a:r>
            <a:r>
              <a:rPr lang="en-US" b="1" baseline="30000" dirty="0" smtClean="0"/>
              <a:t>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err="1" smtClean="0"/>
              <a:t>ao</a:t>
            </a:r>
            <a:r>
              <a:rPr lang="en-US" dirty="0" smtClean="0"/>
              <a:t>(3/4) (4/9)</a:t>
            </a:r>
            <a:r>
              <a:rPr lang="en-US" baseline="30000" dirty="0" smtClean="0"/>
              <a:t>n</a:t>
            </a:r>
          </a:p>
        </p:txBody>
      </p:sp>
      <p:pic>
        <p:nvPicPr>
          <p:cNvPr id="27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r="54472" b="56098"/>
          <a:stretch>
            <a:fillRect/>
          </a:stretch>
        </p:blipFill>
        <p:spPr bwMode="auto">
          <a:xfrm>
            <a:off x="6705600" y="1752600"/>
            <a:ext cx="2133600" cy="2057400"/>
          </a:xfrm>
          <a:prstGeom prst="rect">
            <a:avLst/>
          </a:prstGeom>
          <a:noFill/>
        </p:spPr>
      </p:pic>
      <p:pic>
        <p:nvPicPr>
          <p:cNvPr id="28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52033" r="12195" b="52846"/>
          <a:stretch>
            <a:fillRect/>
          </a:stretch>
        </p:blipFill>
        <p:spPr bwMode="auto">
          <a:xfrm>
            <a:off x="7239000" y="2971800"/>
            <a:ext cx="1676400" cy="2209800"/>
          </a:xfrm>
          <a:prstGeom prst="rect">
            <a:avLst/>
          </a:prstGeom>
          <a:noFill/>
        </p:spPr>
      </p:pic>
      <p:pic>
        <p:nvPicPr>
          <p:cNvPr id="29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11330" t="48780" r="56098" b="12982"/>
          <a:stretch>
            <a:fillRect/>
          </a:stretch>
        </p:blipFill>
        <p:spPr bwMode="auto">
          <a:xfrm>
            <a:off x="7162800" y="4800600"/>
            <a:ext cx="1752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Self Similarity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appear the same at every scale, no matter how much enlarged.</a:t>
            </a:r>
          </a:p>
        </p:txBody>
      </p:sp>
      <p:pic>
        <p:nvPicPr>
          <p:cNvPr id="6" name="Picture 5" descr="2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505200"/>
            <a:ext cx="3810000" cy="1905000"/>
          </a:xfrm>
          <a:prstGeom prst="rect">
            <a:avLst/>
          </a:prstGeom>
        </p:spPr>
      </p:pic>
      <p:pic>
        <p:nvPicPr>
          <p:cNvPr id="7" name="Picture 6" descr="S.Carpet_Animated_Frac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29000"/>
            <a:ext cx="3098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Koch Snow Flake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So After </a:t>
            </a:r>
            <a:r>
              <a:rPr lang="en-US" sz="2400" b="1" dirty="0" smtClean="0"/>
              <a:t>nth</a:t>
            </a:r>
            <a:r>
              <a:rPr lang="en-US" sz="2400" dirty="0" smtClean="0"/>
              <a:t> iteration,</a:t>
            </a:r>
          </a:p>
          <a:p>
            <a:pPr>
              <a:buNone/>
            </a:pPr>
            <a:r>
              <a:rPr lang="en-US" sz="2400" dirty="0" smtClean="0"/>
              <a:t>New area included </a:t>
            </a:r>
            <a:br>
              <a:rPr lang="en-US" sz="2400" dirty="0" smtClean="0"/>
            </a:br>
            <a:r>
              <a:rPr lang="en-US" sz="2400" dirty="0" smtClean="0"/>
              <a:t>=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(3/4) (4/9)</a:t>
            </a:r>
            <a:r>
              <a:rPr lang="en-US" sz="2400" b="1" baseline="30000" dirty="0" smtClean="0"/>
              <a:t>n </a:t>
            </a:r>
          </a:p>
          <a:p>
            <a:pPr>
              <a:buNone/>
            </a:pPr>
            <a:endParaRPr lang="en-US" sz="2400" baseline="30000" dirty="0" smtClean="0"/>
          </a:p>
          <a:p>
            <a:pPr>
              <a:buNone/>
            </a:pPr>
            <a:r>
              <a:rPr lang="en-US" sz="2400" baseline="30000" dirty="0" smtClean="0"/>
              <a:t> </a:t>
            </a:r>
            <a:r>
              <a:rPr lang="en-US" sz="2400" dirty="0" smtClean="0"/>
              <a:t> area of S1 = a1 = </a:t>
            </a:r>
            <a:r>
              <a:rPr lang="en-US" sz="2400" dirty="0" err="1" smtClean="0"/>
              <a:t>ao</a:t>
            </a:r>
            <a:r>
              <a:rPr lang="en-US" sz="2400" dirty="0" smtClean="0"/>
              <a:t> + </a:t>
            </a:r>
            <a:r>
              <a:rPr lang="en-US" sz="2400" dirty="0" err="1" smtClean="0"/>
              <a:t>ao</a:t>
            </a:r>
            <a:r>
              <a:rPr lang="en-US" sz="2400" dirty="0" smtClean="0"/>
              <a:t>(3/4) (4/9)</a:t>
            </a:r>
            <a:r>
              <a:rPr lang="en-US" sz="2400" baseline="30000" dirty="0" smtClean="0"/>
              <a:t>1 </a:t>
            </a:r>
          </a:p>
          <a:p>
            <a:pPr>
              <a:buNone/>
            </a:pPr>
            <a:r>
              <a:rPr lang="en-US" sz="2400" baseline="30000" dirty="0" smtClean="0"/>
              <a:t>  </a:t>
            </a:r>
            <a:r>
              <a:rPr lang="en-US" sz="2400" dirty="0" smtClean="0"/>
              <a:t>area of S2 = a2 = a1 + </a:t>
            </a:r>
            <a:r>
              <a:rPr lang="en-US" sz="2400" dirty="0" err="1" smtClean="0"/>
              <a:t>ao</a:t>
            </a:r>
            <a:r>
              <a:rPr lang="en-US" sz="2400" dirty="0" smtClean="0"/>
              <a:t>(3/4) (4/9)</a:t>
            </a:r>
            <a:r>
              <a:rPr lang="en-US" sz="2400" baseline="30000" dirty="0" smtClean="0"/>
              <a:t>2 </a:t>
            </a:r>
          </a:p>
          <a:p>
            <a:pPr>
              <a:buNone/>
            </a:pPr>
            <a:r>
              <a:rPr lang="en-US" sz="2400" baseline="30000" dirty="0" smtClean="0"/>
              <a:t> </a:t>
            </a:r>
            <a:r>
              <a:rPr lang="en-US" sz="2400" dirty="0" smtClean="0"/>
              <a:t> …</a:t>
            </a:r>
          </a:p>
          <a:p>
            <a:pPr>
              <a:buNone/>
            </a:pPr>
            <a:r>
              <a:rPr lang="en-US" sz="2400" dirty="0" smtClean="0"/>
              <a:t> area of </a:t>
            </a:r>
            <a:r>
              <a:rPr lang="en-US" sz="2400" dirty="0" err="1" smtClean="0"/>
              <a:t>Sn</a:t>
            </a:r>
            <a:r>
              <a:rPr lang="en-US" sz="2400" dirty="0" smtClean="0"/>
              <a:t> = an = an-1 + </a:t>
            </a:r>
            <a:r>
              <a:rPr lang="en-US" sz="2400" dirty="0" err="1" smtClean="0"/>
              <a:t>ao</a:t>
            </a:r>
            <a:r>
              <a:rPr lang="en-US" sz="2400" dirty="0" smtClean="0"/>
              <a:t>(3/4) (4/9)</a:t>
            </a:r>
            <a:r>
              <a:rPr lang="en-US" sz="2400" baseline="30000" dirty="0" smtClean="0"/>
              <a:t>n</a:t>
            </a:r>
          </a:p>
          <a:p>
            <a:pPr>
              <a:buNone/>
            </a:pPr>
            <a:r>
              <a:rPr lang="en-US" sz="2400" baseline="30000" dirty="0" smtClean="0"/>
              <a:t> </a:t>
            </a:r>
            <a:r>
              <a:rPr lang="en-US" sz="2400" dirty="0" smtClean="0"/>
              <a:t>                            = </a:t>
            </a:r>
            <a:r>
              <a:rPr lang="en-US" sz="2400" dirty="0" err="1" smtClean="0"/>
              <a:t>ao</a:t>
            </a:r>
            <a:r>
              <a:rPr lang="en-US" sz="2400" dirty="0" smtClean="0"/>
              <a:t> + ∑</a:t>
            </a:r>
            <a:r>
              <a:rPr lang="en-US" sz="2400" dirty="0" err="1" smtClean="0"/>
              <a:t>ao</a:t>
            </a:r>
            <a:r>
              <a:rPr lang="en-US" sz="2400" dirty="0" smtClean="0"/>
              <a:t>(3/4) (4/9)</a:t>
            </a:r>
            <a:r>
              <a:rPr lang="en-US" sz="2400" baseline="30000" dirty="0" smtClean="0"/>
              <a:t>k  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                         = </a:t>
            </a:r>
            <a:r>
              <a:rPr lang="en-US" sz="2400" dirty="0" err="1" smtClean="0"/>
              <a:t>ao</a:t>
            </a:r>
            <a:r>
              <a:rPr lang="en-US" sz="2400" dirty="0" smtClean="0"/>
              <a:t>(1+3/4 ∑ (4/9)</a:t>
            </a:r>
            <a:r>
              <a:rPr lang="en-US" sz="2400" baseline="30000" dirty="0" smtClean="0"/>
              <a:t>n </a:t>
            </a:r>
            <a:r>
              <a:rPr lang="en-US" sz="2400" dirty="0" smtClean="0"/>
              <a:t>)</a:t>
            </a:r>
            <a:endParaRPr lang="en-US" sz="2400" baseline="30000" dirty="0" smtClean="0"/>
          </a:p>
          <a:p>
            <a:pPr>
              <a:buNone/>
            </a:pPr>
            <a:endParaRPr lang="en-US" sz="2400" baseline="30000" dirty="0" smtClean="0"/>
          </a:p>
        </p:txBody>
      </p:sp>
      <p:pic>
        <p:nvPicPr>
          <p:cNvPr id="27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r="54472" b="56098"/>
          <a:stretch>
            <a:fillRect/>
          </a:stretch>
        </p:blipFill>
        <p:spPr bwMode="auto">
          <a:xfrm>
            <a:off x="6705600" y="1752600"/>
            <a:ext cx="2133600" cy="2057400"/>
          </a:xfrm>
          <a:prstGeom prst="rect">
            <a:avLst/>
          </a:prstGeom>
          <a:noFill/>
        </p:spPr>
      </p:pic>
      <p:pic>
        <p:nvPicPr>
          <p:cNvPr id="28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52033" r="12195" b="52846"/>
          <a:stretch>
            <a:fillRect/>
          </a:stretch>
        </p:blipFill>
        <p:spPr bwMode="auto">
          <a:xfrm>
            <a:off x="7239000" y="2971800"/>
            <a:ext cx="1676400" cy="2209800"/>
          </a:xfrm>
          <a:prstGeom prst="rect">
            <a:avLst/>
          </a:prstGeom>
          <a:noFill/>
        </p:spPr>
      </p:pic>
      <p:pic>
        <p:nvPicPr>
          <p:cNvPr id="29" name="Picture 2" descr="E:\anne docs\cse 409\fractal\280px-KochFlake.svg.png"/>
          <p:cNvPicPr>
            <a:picLocks noChangeAspect="1" noChangeArrowheads="1"/>
          </p:cNvPicPr>
          <p:nvPr/>
        </p:nvPicPr>
        <p:blipFill>
          <a:blip r:embed="rId2" cstate="print"/>
          <a:srcRect l="11330" t="48780" r="56098" b="12982"/>
          <a:stretch>
            <a:fillRect/>
          </a:stretch>
        </p:blipFill>
        <p:spPr bwMode="auto">
          <a:xfrm>
            <a:off x="7162800" y="4800600"/>
            <a:ext cx="1752600" cy="20574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4554" t="50000" r="52562" b="41667"/>
          <a:stretch>
            <a:fillRect/>
          </a:stretch>
        </p:blipFill>
        <p:spPr bwMode="auto">
          <a:xfrm>
            <a:off x="2286000" y="5867399"/>
            <a:ext cx="2133600" cy="7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48600" y="274320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5257800"/>
            <a:ext cx="12192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k= 1 to 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5715000"/>
            <a:ext cx="12192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k= 1 to 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Curve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Starting from a base segment, replace each segment by </a:t>
            </a:r>
            <a:r>
              <a:rPr lang="en-US" sz="2400" b="1" dirty="0" smtClean="0"/>
              <a:t>2 segments with a right angle</a:t>
            </a:r>
            <a:r>
              <a:rPr lang="en-US" sz="2400" dirty="0" smtClean="0"/>
              <a:t> and with a rotation of 45° alternatively to the right and to the left:</a:t>
            </a:r>
            <a:endParaRPr lang="en-US" sz="2400" dirty="0"/>
          </a:p>
        </p:txBody>
      </p:sp>
      <p:pic>
        <p:nvPicPr>
          <p:cNvPr id="1026" name="Picture 2" descr="D:\Job\BUET\teaching\feb 15\cse 409\fractal\img98.gif"/>
          <p:cNvPicPr>
            <a:picLocks noChangeAspect="1" noChangeArrowheads="1"/>
          </p:cNvPicPr>
          <p:nvPr/>
        </p:nvPicPr>
        <p:blipFill>
          <a:blip r:embed="rId2" cstate="print"/>
          <a:srcRect t="45083"/>
          <a:stretch>
            <a:fillRect/>
          </a:stretch>
        </p:blipFill>
        <p:spPr bwMode="auto">
          <a:xfrm>
            <a:off x="5029200" y="3657600"/>
            <a:ext cx="3657600" cy="2877457"/>
          </a:xfrm>
          <a:prstGeom prst="rect">
            <a:avLst/>
          </a:prstGeom>
          <a:noFill/>
        </p:spPr>
      </p:pic>
      <p:pic>
        <p:nvPicPr>
          <p:cNvPr id="19" name="Picture 2" descr="D:\Job\BUET\teaching\feb 15\cse 409\fractal\img98.gif"/>
          <p:cNvPicPr>
            <a:picLocks noChangeAspect="1" noChangeArrowheads="1"/>
          </p:cNvPicPr>
          <p:nvPr/>
        </p:nvPicPr>
        <p:blipFill>
          <a:blip r:embed="rId2" cstate="print"/>
          <a:srcRect b="78186"/>
          <a:stretch>
            <a:fillRect/>
          </a:stretch>
        </p:blipFill>
        <p:spPr bwMode="auto">
          <a:xfrm>
            <a:off x="609600" y="3962400"/>
            <a:ext cx="3657600" cy="11430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2286000" y="3275012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7200" y="3048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Gen 0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D:\Job\BUET\teaching\feb 15\cse 409\fractal\img98.gif"/>
          <p:cNvPicPr>
            <a:picLocks noChangeAspect="1" noChangeArrowheads="1"/>
          </p:cNvPicPr>
          <p:nvPr/>
        </p:nvPicPr>
        <p:blipFill>
          <a:blip r:embed="rId2" cstate="print"/>
          <a:srcRect t="20360" b="54917"/>
          <a:stretch>
            <a:fillRect/>
          </a:stretch>
        </p:blipFill>
        <p:spPr bwMode="auto">
          <a:xfrm>
            <a:off x="685800" y="5181600"/>
            <a:ext cx="3657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Hilbert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Hilbert proved that, as the order tends to infinity, the infinitely thin, continuous line of the curve passes </a:t>
            </a:r>
            <a:r>
              <a:rPr lang="en-US" sz="2400" i="1" dirty="0" smtClean="0"/>
              <a:t>through every point of the unit square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000" dirty="0" smtClean="0"/>
              <a:t>[Drawing technique: Self Study]</a:t>
            </a:r>
          </a:p>
        </p:txBody>
      </p:sp>
      <p:pic>
        <p:nvPicPr>
          <p:cNvPr id="2050" name="Picture 2" descr="D:\Job\BUET\teaching\feb 15\cse 409\fractal\hilbert-cur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47" y="1524000"/>
            <a:ext cx="805365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of fractals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Fractals have infinite length but occupied in finite region</a:t>
            </a:r>
          </a:p>
          <a:p>
            <a:r>
              <a:rPr lang="en-US" sz="2400" dirty="0" smtClean="0"/>
              <a:t>Lets apply this concept for simple line, square, and cube. </a:t>
            </a:r>
          </a:p>
          <a:p>
            <a:r>
              <a:rPr lang="en-US" sz="2400" dirty="0" smtClean="0"/>
              <a:t>A straight line having unit length is divided into N equal segments, then length of each side is r = 1/N</a:t>
            </a:r>
          </a:p>
          <a:p>
            <a:r>
              <a:rPr lang="en-US" sz="2400" dirty="0" smtClean="0"/>
              <a:t>A square having unit length sides, divided into N equal squares, then side of each small squares is r = 1/(N)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 </a:t>
            </a:r>
          </a:p>
          <a:p>
            <a:pPr>
              <a:buNone/>
            </a:pPr>
            <a:r>
              <a:rPr lang="en-US" sz="2400" dirty="0" smtClean="0"/>
              <a:t>      For N=4, we see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Similarly, a cube having unit length sides if divided into N equal cubes, then each side will have length r = 1/(N)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0" y="4571206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4571206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 rot="16200000" flipH="1">
            <a:off x="4000500" y="49141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 rot="10800000" flipH="1">
            <a:off x="3962400" y="49141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3276600" y="4799806"/>
            <a:ext cx="4572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647406"/>
            <a:ext cx="381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495006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½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 1/(4)</a:t>
            </a:r>
            <a:r>
              <a:rPr lang="en-US" sz="2400" b="1" baseline="30000" dirty="0" smtClean="0">
                <a:solidFill>
                  <a:schemeClr val="tx1"/>
                </a:solidFill>
                <a:sym typeface="Wingdings" pitchFamily="2" charset="2"/>
              </a:rPr>
              <a:t>1/2</a:t>
            </a:r>
            <a:endParaRPr lang="en-US" sz="2400" b="1" baseline="30000" dirty="0">
              <a:solidFill>
                <a:schemeClr val="tx1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1752600" y="4571206"/>
            <a:ext cx="381000" cy="685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800600" y="4571206"/>
            <a:ext cx="152400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8194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62600" y="3505200"/>
            <a:ext cx="1676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5638800"/>
            <a:ext cx="1676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34200" y="4267200"/>
            <a:ext cx="1981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 = 1 / N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1/D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D= Dimension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of fractals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r = 1/N</a:t>
            </a:r>
            <a:r>
              <a:rPr lang="en-US" sz="2800" baseline="30000" dirty="0" smtClean="0"/>
              <a:t>1/D</a:t>
            </a:r>
          </a:p>
          <a:p>
            <a:r>
              <a:rPr lang="en-US" sz="2800" baseline="30000" dirty="0" smtClean="0"/>
              <a:t> </a:t>
            </a:r>
            <a:r>
              <a:rPr lang="en-US" sz="2800" dirty="0" smtClean="0"/>
              <a:t> N</a:t>
            </a:r>
            <a:r>
              <a:rPr lang="en-US" sz="2800" baseline="30000" dirty="0" smtClean="0"/>
              <a:t>1/D</a:t>
            </a:r>
            <a:r>
              <a:rPr lang="en-US" sz="2800" dirty="0" smtClean="0"/>
              <a:t> = 1/r</a:t>
            </a:r>
            <a:endParaRPr lang="en-US" sz="2800" baseline="30000" dirty="0" smtClean="0"/>
          </a:p>
          <a:p>
            <a:r>
              <a:rPr lang="en-US" sz="2800" dirty="0" smtClean="0"/>
              <a:t>log N</a:t>
            </a:r>
            <a:r>
              <a:rPr lang="en-US" sz="2800" baseline="30000" dirty="0" smtClean="0"/>
              <a:t>1/D</a:t>
            </a:r>
            <a:r>
              <a:rPr lang="en-US" sz="2800" dirty="0" smtClean="0"/>
              <a:t> = log (1/r) </a:t>
            </a:r>
          </a:p>
          <a:p>
            <a:r>
              <a:rPr lang="en-US" sz="2800" dirty="0" smtClean="0"/>
              <a:t>(1/D)log N = log (1/r) </a:t>
            </a:r>
          </a:p>
          <a:p>
            <a:r>
              <a:rPr lang="en-US" sz="2800" dirty="0" smtClean="0"/>
              <a:t>D = log N / log (1/r)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38200" y="3657600"/>
            <a:ext cx="3124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of fractals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Koch Curve:</a:t>
            </a:r>
          </a:p>
          <a:p>
            <a:pPr>
              <a:buNone/>
            </a:pPr>
            <a:r>
              <a:rPr lang="en-US" sz="2400" dirty="0" smtClean="0"/>
              <a:t>K0 to k1 </a:t>
            </a:r>
            <a:r>
              <a:rPr lang="en-US" sz="2400" dirty="0" smtClean="0">
                <a:sym typeface="Wingdings" pitchFamily="2" charset="2"/>
              </a:rPr>
              <a:t> the base segment is divided into </a:t>
            </a:r>
            <a:r>
              <a:rPr lang="en-US" sz="2400" b="1" dirty="0" smtClean="0">
                <a:sym typeface="Wingdings" pitchFamily="2" charset="2"/>
              </a:rPr>
              <a:t>N = 4 </a:t>
            </a:r>
            <a:r>
              <a:rPr lang="en-US" sz="2400" dirty="0" smtClean="0">
                <a:sym typeface="Wingdings" pitchFamily="2" charset="2"/>
              </a:rPr>
              <a:t>equal segments each having length </a:t>
            </a:r>
            <a:r>
              <a:rPr lang="en-US" sz="2400" b="1" dirty="0" smtClean="0">
                <a:sym typeface="Wingdings" pitchFamily="2" charset="2"/>
              </a:rPr>
              <a:t>r = 1/3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So dimension is </a:t>
            </a:r>
            <a:r>
              <a:rPr lang="en-US" sz="2400" dirty="0" smtClean="0"/>
              <a:t>D = log N / log (1/r) = log 4 / log (3)</a:t>
            </a:r>
            <a:br>
              <a:rPr lang="en-US" sz="2400" dirty="0" smtClean="0"/>
            </a:br>
            <a:r>
              <a:rPr lang="en-US" sz="2400" dirty="0" smtClean="0"/>
              <a:t>		          = 1.26 </a:t>
            </a:r>
          </a:p>
          <a:p>
            <a:pPr>
              <a:buNone/>
            </a:pPr>
            <a:r>
              <a:rPr lang="en-US" sz="2400" b="1" dirty="0" smtClean="0"/>
              <a:t>Quadratic Koch Curve:</a:t>
            </a:r>
          </a:p>
          <a:p>
            <a:pPr>
              <a:buNone/>
            </a:pPr>
            <a:r>
              <a:rPr lang="en-US" sz="2400" dirty="0" smtClean="0"/>
              <a:t>Q0 to Q1 </a:t>
            </a:r>
            <a:r>
              <a:rPr lang="en-US" sz="2400" dirty="0" smtClean="0">
                <a:sym typeface="Wingdings" pitchFamily="2" charset="2"/>
              </a:rPr>
              <a:t> the base segment is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divided into N=8 equal segments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each having length r = 1/4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So dimension is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/>
              <a:t>D = log N / log (1/r) </a:t>
            </a:r>
            <a:br>
              <a:rPr lang="en-US" sz="2400" dirty="0" smtClean="0"/>
            </a:br>
            <a:r>
              <a:rPr lang="en-US" sz="2400" dirty="0" smtClean="0"/>
              <a:t>= log 8 / log (4) </a:t>
            </a:r>
          </a:p>
          <a:p>
            <a:pPr>
              <a:buNone/>
            </a:pPr>
            <a:r>
              <a:rPr lang="en-US" sz="2400" dirty="0" smtClean="0"/>
              <a:t>     = 1.5</a:t>
            </a:r>
          </a:p>
          <a:p>
            <a:pPr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1827212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77200" y="18272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53200" y="18272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7200900" y="13335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7581900" y="13335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Job\BUET\teaching\feb 15\cse 409\fractal\Quadratic_Koch_curve_type2_iterations.png"/>
          <p:cNvPicPr>
            <a:picLocks noChangeAspect="1" noChangeArrowheads="1"/>
          </p:cNvPicPr>
          <p:nvPr/>
        </p:nvPicPr>
        <p:blipFill>
          <a:blip r:embed="rId2" cstate="print"/>
          <a:srcRect r="67500"/>
          <a:stretch>
            <a:fillRect/>
          </a:stretch>
        </p:blipFill>
        <p:spPr bwMode="auto">
          <a:xfrm>
            <a:off x="5562600" y="3657600"/>
            <a:ext cx="1981200" cy="1318437"/>
          </a:xfrm>
          <a:prstGeom prst="rect">
            <a:avLst/>
          </a:prstGeom>
          <a:noFill/>
        </p:spPr>
      </p:pic>
      <p:pic>
        <p:nvPicPr>
          <p:cNvPr id="13" name="Picture 2" descr="D:\Job\BUET\teaching\feb 15\cse 409\fractal\Quadratic_Koch_curve_type2_iterations.png"/>
          <p:cNvPicPr>
            <a:picLocks noChangeAspect="1" noChangeArrowheads="1"/>
          </p:cNvPicPr>
          <p:nvPr/>
        </p:nvPicPr>
        <p:blipFill>
          <a:blip r:embed="rId2" cstate="print"/>
          <a:srcRect l="33750"/>
          <a:stretch>
            <a:fillRect/>
          </a:stretch>
        </p:blipFill>
        <p:spPr bwMode="auto">
          <a:xfrm>
            <a:off x="4876800" y="5181600"/>
            <a:ext cx="4038600" cy="131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of fractals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Dragon Curve:</a:t>
            </a:r>
          </a:p>
          <a:p>
            <a:pPr>
              <a:buNone/>
            </a:pPr>
            <a:r>
              <a:rPr lang="en-US" sz="2400" dirty="0" smtClean="0"/>
              <a:t>d0 to d1 </a:t>
            </a:r>
            <a:r>
              <a:rPr lang="en-US" sz="2400" dirty="0" smtClean="0">
                <a:sym typeface="Wingdings" pitchFamily="2" charset="2"/>
              </a:rPr>
              <a:t> the base segment is divided into </a:t>
            </a:r>
            <a:r>
              <a:rPr lang="en-US" sz="2400" b="1" dirty="0" smtClean="0">
                <a:sym typeface="Wingdings" pitchFamily="2" charset="2"/>
              </a:rPr>
              <a:t>N = 2 </a:t>
            </a:r>
            <a:r>
              <a:rPr lang="en-US" sz="2400" dirty="0" smtClean="0">
                <a:sym typeface="Wingdings" pitchFamily="2" charset="2"/>
              </a:rPr>
              <a:t>equal segments each having length </a:t>
            </a:r>
            <a:r>
              <a:rPr lang="en-US" sz="2400" b="1" dirty="0" smtClean="0">
                <a:sym typeface="Wingdings" pitchFamily="2" charset="2"/>
              </a:rPr>
              <a:t>r = 1/2</a:t>
            </a:r>
            <a:r>
              <a:rPr lang="en-US" sz="2400" b="1" baseline="30000" dirty="0" smtClean="0">
                <a:sym typeface="Wingdings" pitchFamily="2" charset="2"/>
              </a:rPr>
              <a:t>1/2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So dimension is </a:t>
            </a:r>
            <a:r>
              <a:rPr lang="en-US" sz="2400" dirty="0" smtClean="0"/>
              <a:t>D = log N / log (1/r) = log 2 / log (</a:t>
            </a:r>
            <a:r>
              <a:rPr lang="en-US" sz="2400" b="1" dirty="0" smtClean="0">
                <a:sym typeface="Wingdings" pitchFamily="2" charset="2"/>
              </a:rPr>
              <a:t>2</a:t>
            </a:r>
            <a:r>
              <a:rPr lang="en-US" sz="2400" b="1" baseline="30000" dirty="0" smtClean="0">
                <a:sym typeface="Wingdings" pitchFamily="2" charset="2"/>
              </a:rPr>
              <a:t>1/2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		          = 2  </a:t>
            </a:r>
            <a:r>
              <a:rPr lang="en-US" sz="2400" dirty="0" smtClean="0">
                <a:sym typeface="Wingdings" pitchFamily="2" charset="2"/>
              </a:rPr>
              <a:t> dimension of square!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1" name="Picture 2" descr="D:\Job\BUET\teaching\feb 15\cse 409\fractal\img98.gif"/>
          <p:cNvPicPr>
            <a:picLocks noChangeAspect="1" noChangeArrowheads="1"/>
          </p:cNvPicPr>
          <p:nvPr/>
        </p:nvPicPr>
        <p:blipFill>
          <a:blip r:embed="rId2" cstate="print"/>
          <a:srcRect l="43750" b="79640"/>
          <a:stretch>
            <a:fillRect/>
          </a:stretch>
        </p:blipFill>
        <p:spPr bwMode="auto">
          <a:xfrm>
            <a:off x="4572000" y="4114800"/>
            <a:ext cx="2057400" cy="10668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133600" y="44958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Job\BUET\teaching\feb 15\cse 409\fractal\Imag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38600"/>
            <a:ext cx="5091396" cy="25145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of fractals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626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So what we have learned?</a:t>
            </a:r>
          </a:p>
          <a:p>
            <a:r>
              <a:rPr lang="en-US" sz="2800" dirty="0" smtClean="0"/>
              <a:t>Koch curve has dimension 1.26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Quadratic </a:t>
            </a:r>
            <a:r>
              <a:rPr lang="en-US" sz="2800" dirty="0" err="1" smtClean="0"/>
              <a:t>koch</a:t>
            </a:r>
            <a:r>
              <a:rPr lang="en-US" sz="2800" dirty="0" smtClean="0"/>
              <a:t> curve has </a:t>
            </a:r>
            <a:br>
              <a:rPr lang="en-US" sz="2800" dirty="0" smtClean="0"/>
            </a:br>
            <a:r>
              <a:rPr lang="en-US" sz="2800" dirty="0" smtClean="0"/>
              <a:t>dimension 1.5</a:t>
            </a:r>
          </a:p>
          <a:p>
            <a:r>
              <a:rPr lang="en-US" sz="2800" dirty="0" smtClean="0"/>
              <a:t>Dragon curve has dimension 2 </a:t>
            </a:r>
            <a:endParaRPr lang="en-US" sz="2800" dirty="0"/>
          </a:p>
        </p:txBody>
      </p:sp>
      <p:pic>
        <p:nvPicPr>
          <p:cNvPr id="6" name="Picture 2" descr="E:\anne docs\cse 409\fractal\Koch.png"/>
          <p:cNvPicPr>
            <a:picLocks noChangeAspect="1" noChangeArrowheads="1"/>
          </p:cNvPicPr>
          <p:nvPr/>
        </p:nvPicPr>
        <p:blipFill>
          <a:blip r:embed="rId3" cstate="print"/>
          <a:srcRect l="17411" t="69733" r="22321" b="7122"/>
          <a:stretch>
            <a:fillRect/>
          </a:stretch>
        </p:blipFill>
        <p:spPr bwMode="auto">
          <a:xfrm>
            <a:off x="5791200" y="1447800"/>
            <a:ext cx="2637692" cy="762000"/>
          </a:xfrm>
          <a:prstGeom prst="rect">
            <a:avLst/>
          </a:prstGeom>
          <a:noFill/>
        </p:spPr>
      </p:pic>
      <p:pic>
        <p:nvPicPr>
          <p:cNvPr id="8" name="Picture 2" descr="D:\Job\BUET\teaching\feb 15\cse 409\fractal\img98.gif"/>
          <p:cNvPicPr>
            <a:picLocks noChangeAspect="1" noChangeArrowheads="1"/>
          </p:cNvPicPr>
          <p:nvPr/>
        </p:nvPicPr>
        <p:blipFill>
          <a:blip r:embed="rId4" cstate="print"/>
          <a:srcRect t="72715"/>
          <a:stretch>
            <a:fillRect/>
          </a:stretch>
        </p:blipFill>
        <p:spPr bwMode="auto">
          <a:xfrm>
            <a:off x="457200" y="4800600"/>
            <a:ext cx="2292962" cy="896257"/>
          </a:xfrm>
          <a:prstGeom prst="rect">
            <a:avLst/>
          </a:prstGeom>
          <a:noFill/>
        </p:spPr>
      </p:pic>
      <p:pic>
        <p:nvPicPr>
          <p:cNvPr id="9" name="Picture 2" descr="D:\Job\BUET\teaching\feb 15\cse 409\fractal\Quadratic_Koch_curve_type2_iterations.png"/>
          <p:cNvPicPr>
            <a:picLocks noChangeAspect="1" noChangeArrowheads="1"/>
          </p:cNvPicPr>
          <p:nvPr/>
        </p:nvPicPr>
        <p:blipFill>
          <a:blip r:embed="rId5" cstate="print"/>
          <a:srcRect l="66250"/>
          <a:stretch>
            <a:fillRect/>
          </a:stretch>
        </p:blipFill>
        <p:spPr bwMode="auto">
          <a:xfrm>
            <a:off x="6324600" y="2362200"/>
            <a:ext cx="2057400" cy="1318437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7162800" y="4800600"/>
            <a:ext cx="19812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 Dimension increases, curve becomes plane filling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Peano</a:t>
            </a:r>
            <a:r>
              <a:rPr lang="en-US" dirty="0" smtClean="0"/>
              <a:t>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Fractal curves that have dimension 2 are called </a:t>
            </a:r>
            <a:r>
              <a:rPr lang="en-US" b="1" dirty="0" err="1" smtClean="0"/>
              <a:t>Peano</a:t>
            </a:r>
            <a:r>
              <a:rPr lang="en-US" dirty="0" smtClean="0"/>
              <a:t> curves</a:t>
            </a:r>
          </a:p>
          <a:p>
            <a:pPr lvl="1"/>
            <a:r>
              <a:rPr lang="en-US" dirty="0" smtClean="0"/>
              <a:t>Dragon curve</a:t>
            </a:r>
          </a:p>
          <a:p>
            <a:pPr lvl="1"/>
            <a:r>
              <a:rPr lang="en-US" dirty="0" smtClean="0"/>
              <a:t>Gosper curve</a:t>
            </a:r>
          </a:p>
          <a:p>
            <a:pPr lvl="1"/>
            <a:r>
              <a:rPr lang="en-US" dirty="0" smtClean="0"/>
              <a:t>Hilbert curve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String production </a:t>
            </a:r>
            <a:r>
              <a:rPr lang="en-US" dirty="0" smtClean="0"/>
              <a:t>rule to draw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pseudocode</a:t>
            </a:r>
            <a:r>
              <a:rPr lang="en-US" dirty="0" smtClean="0"/>
              <a:t> can be converted to a set of String Production Rules </a:t>
            </a:r>
          </a:p>
          <a:p>
            <a:pPr lvl="1"/>
            <a:r>
              <a:rPr lang="en-US" b="1" dirty="0" smtClean="0"/>
              <a:t>L-System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Fractal curves have infinite length within a finite region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Koch curve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Koch Snowflake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Dragon Curve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Hilbert Curve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Implemented using recursive functions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Application: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Simulating </a:t>
            </a:r>
            <a:r>
              <a:rPr lang="en-US" sz="2000" dirty="0" smtClean="0"/>
              <a:t>Clouds, ferns, coastlines, mountains, veins, nerves, parotid gland ducts, etc. all possess these features</a:t>
            </a:r>
          </a:p>
          <a:p>
            <a:pPr lvl="1"/>
            <a:r>
              <a:rPr lang="en-US" sz="2000" dirty="0" smtClean="0"/>
              <a:t>fractal geometry is useful for all sorts of things from biology to physics, to cosmology, to even the stock market</a:t>
            </a:r>
          </a:p>
          <a:p>
            <a:pPr lvl="1"/>
            <a:r>
              <a:rPr lang="en-US" sz="2000" dirty="0" smtClean="0"/>
              <a:t>fractal math is involved in JPG, MP3, MPG and other digital compression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String production </a:t>
            </a:r>
            <a:r>
              <a:rPr lang="en-US" dirty="0" smtClean="0"/>
              <a:t>rule to draw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Koch Curve</a:t>
            </a:r>
          </a:p>
          <a:p>
            <a:pPr>
              <a:buNone/>
            </a:pPr>
            <a:r>
              <a:rPr lang="en-US" dirty="0" smtClean="0"/>
              <a:t>F </a:t>
            </a:r>
            <a:r>
              <a:rPr lang="en-US" dirty="0" smtClean="0">
                <a:sym typeface="Wingdings" pitchFamily="2" charset="2"/>
              </a:rPr>
              <a:t> “F – F + + F – F”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F = go forward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= turn left through angle A degrees</a:t>
            </a:r>
          </a:p>
          <a:p>
            <a:pPr>
              <a:buNone/>
            </a:pPr>
            <a:r>
              <a:rPr lang="en-US" dirty="0" smtClean="0"/>
              <a:t>+ = turn right through angle A degrees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String production </a:t>
            </a:r>
            <a:r>
              <a:rPr lang="en-US" dirty="0" smtClean="0"/>
              <a:t>rule to draw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Koch Curve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This gives us first generation</a:t>
            </a:r>
          </a:p>
          <a:p>
            <a:r>
              <a:rPr lang="en-US" sz="2600" dirty="0" smtClean="0"/>
              <a:t>S1 = </a:t>
            </a:r>
            <a:r>
              <a:rPr lang="en-US" sz="2600" dirty="0" smtClean="0">
                <a:sym typeface="Wingdings" pitchFamily="2" charset="2"/>
              </a:rPr>
              <a:t>F – F + + F – F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Replacing each F with same rules gives S2</a:t>
            </a:r>
          </a:p>
          <a:p>
            <a:r>
              <a:rPr lang="en-US" sz="2600" dirty="0" smtClean="0"/>
              <a:t>S2 = (</a:t>
            </a:r>
            <a:r>
              <a:rPr lang="en-US" sz="2600" dirty="0" smtClean="0">
                <a:sym typeface="Wingdings" pitchFamily="2" charset="2"/>
              </a:rPr>
              <a:t>F – F + + F – F</a:t>
            </a:r>
            <a:r>
              <a:rPr lang="en-US" sz="2600" dirty="0" smtClean="0"/>
              <a:t>) – (</a:t>
            </a:r>
            <a:r>
              <a:rPr lang="en-US" sz="2600" dirty="0" smtClean="0">
                <a:sym typeface="Wingdings" pitchFamily="2" charset="2"/>
              </a:rPr>
              <a:t>F – F + + F – F</a:t>
            </a:r>
            <a:r>
              <a:rPr lang="en-US" sz="2600" dirty="0" smtClean="0"/>
              <a:t>) </a:t>
            </a:r>
            <a:br>
              <a:rPr lang="en-US" sz="2600" dirty="0" smtClean="0"/>
            </a:br>
            <a:r>
              <a:rPr lang="en-US" sz="2600" dirty="0" smtClean="0"/>
              <a:t>+ + (</a:t>
            </a:r>
            <a:r>
              <a:rPr lang="en-US" sz="2600" dirty="0" smtClean="0">
                <a:sym typeface="Wingdings" pitchFamily="2" charset="2"/>
              </a:rPr>
              <a:t>F – F + + F – F</a:t>
            </a:r>
            <a:r>
              <a:rPr lang="en-US" sz="2600" dirty="0" smtClean="0"/>
              <a:t>) – (</a:t>
            </a:r>
            <a:r>
              <a:rPr lang="en-US" sz="2600" dirty="0" smtClean="0">
                <a:sym typeface="Wingdings" pitchFamily="2" charset="2"/>
              </a:rPr>
              <a:t>F – F + + F – F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Applying repeatedly gives latter generations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3427413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77000" y="3427413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53000" y="3427413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5600700" y="2933701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981700" y="2933701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–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+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+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–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22860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sym typeface="Wingdings" pitchFamily="2" charset="2"/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962400" y="3200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513696" y="3124200"/>
            <a:ext cx="685800" cy="561975"/>
            <a:chOff x="5513696" y="3124200"/>
            <a:chExt cx="685800" cy="561975"/>
          </a:xfrm>
        </p:grpSpPr>
        <p:sp>
          <p:nvSpPr>
            <p:cNvPr id="21" name="Arc 20"/>
            <p:cNvSpPr/>
            <p:nvPr/>
          </p:nvSpPr>
          <p:spPr>
            <a:xfrm>
              <a:off x="5513696" y="3152775"/>
              <a:ext cx="685800" cy="533400"/>
            </a:xfrm>
            <a:prstGeom prst="arc">
              <a:avLst>
                <a:gd name="adj1" fmla="val 18953330"/>
                <a:gd name="adj2" fmla="val 87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rot="16200000" flipV="1">
              <a:off x="5925664" y="3065936"/>
              <a:ext cx="87250" cy="2037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 flipH="1" flipV="1">
            <a:off x="5981700" y="2400300"/>
            <a:ext cx="5334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0" y="34290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038850" y="2533650"/>
            <a:ext cx="457200" cy="381000"/>
            <a:chOff x="6038850" y="2533650"/>
            <a:chExt cx="457200" cy="381000"/>
          </a:xfrm>
        </p:grpSpPr>
        <p:sp>
          <p:nvSpPr>
            <p:cNvPr id="33" name="Arc 32"/>
            <p:cNvSpPr/>
            <p:nvPr/>
          </p:nvSpPr>
          <p:spPr>
            <a:xfrm>
              <a:off x="6038850" y="2533650"/>
              <a:ext cx="457200" cy="381000"/>
            </a:xfrm>
            <a:prstGeom prst="arc">
              <a:avLst>
                <a:gd name="adj1" fmla="val 16200000"/>
                <a:gd name="adj2" fmla="val 1877273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6200000" flipH="1">
              <a:off x="6324600" y="2647950"/>
              <a:ext cx="228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6096000" y="2819400"/>
            <a:ext cx="762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119952" y="2798234"/>
            <a:ext cx="396134" cy="457200"/>
            <a:chOff x="6119952" y="2798234"/>
            <a:chExt cx="396134" cy="457200"/>
          </a:xfrm>
        </p:grpSpPr>
        <p:cxnSp>
          <p:nvCxnSpPr>
            <p:cNvPr id="38" name="Straight Arrow Connector 37"/>
            <p:cNvCxnSpPr>
              <a:stCxn id="40" idx="2"/>
            </p:cNvCxnSpPr>
            <p:nvPr/>
          </p:nvCxnSpPr>
          <p:spPr>
            <a:xfrm rot="5400000">
              <a:off x="6351428" y="2883342"/>
              <a:ext cx="61631" cy="2676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/>
            <p:cNvSpPr/>
            <p:nvPr/>
          </p:nvSpPr>
          <p:spPr>
            <a:xfrm rot="18468890">
              <a:off x="6081852" y="2836334"/>
              <a:ext cx="457200" cy="381000"/>
            </a:xfrm>
            <a:prstGeom prst="arc">
              <a:avLst>
                <a:gd name="adj1" fmla="val 21054583"/>
                <a:gd name="adj2" fmla="val 246315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 rot="16200000" flipH="1">
            <a:off x="6362700" y="3543300"/>
            <a:ext cx="5334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5748330">
            <a:off x="6558309" y="3491258"/>
            <a:ext cx="3048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15000" y="3200400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24600" y="23622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24600" y="2971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60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77000" y="3429001"/>
            <a:ext cx="457200" cy="380999"/>
            <a:chOff x="6477000" y="3429001"/>
            <a:chExt cx="457200" cy="380999"/>
          </a:xfrm>
        </p:grpSpPr>
        <p:cxnSp>
          <p:nvCxnSpPr>
            <p:cNvPr id="48" name="Straight Arrow Connector 47"/>
            <p:cNvCxnSpPr/>
            <p:nvPr/>
          </p:nvCxnSpPr>
          <p:spPr>
            <a:xfrm rot="16200000" flipV="1">
              <a:off x="6667501" y="3467101"/>
              <a:ext cx="228599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477000" y="3505200"/>
              <a:ext cx="457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60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6226455" y="5638801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36055" y="5638801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01000" y="5638801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610600" y="5638801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7102755" y="5448301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7407555" y="4991101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7864755" y="5448301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7559955" y="4991101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6515100" y="5449889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6667500" y="5449889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 rot="18527315">
            <a:off x="7118764" y="5106883"/>
            <a:ext cx="304800" cy="228600"/>
            <a:chOff x="6858000" y="5181600"/>
            <a:chExt cx="304800" cy="228600"/>
          </a:xfrm>
        </p:grpSpPr>
        <p:cxnSp>
          <p:nvCxnSpPr>
            <p:cNvPr id="72" name="Straight Connector 71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3568069">
            <a:off x="7777525" y="5135085"/>
            <a:ext cx="304800" cy="228600"/>
            <a:chOff x="6858000" y="5181600"/>
            <a:chExt cx="304800" cy="228600"/>
          </a:xfrm>
        </p:grpSpPr>
        <p:cxnSp>
          <p:nvCxnSpPr>
            <p:cNvPr id="75" name="Straight Connector 74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305800" y="5411789"/>
            <a:ext cx="304800" cy="228600"/>
            <a:chOff x="6858000" y="5181600"/>
            <a:chExt cx="304800" cy="228600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51" grpId="0" animBg="1"/>
      <p:bldP spid="53" grpId="0"/>
      <p:bldP spid="54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String production </a:t>
            </a:r>
            <a:r>
              <a:rPr lang="en-US" dirty="0" smtClean="0"/>
              <a:t>rule to draw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This technique is called </a:t>
            </a:r>
            <a:r>
              <a:rPr lang="en-US" sz="2800" dirty="0" smtClean="0">
                <a:sym typeface="Wingdings" pitchFamily="2" charset="2"/>
              </a:rPr>
              <a:t>Iterated Function System (</a:t>
            </a:r>
            <a:r>
              <a:rPr lang="en-US" sz="2800" dirty="0" smtClean="0"/>
              <a:t>IFS)</a:t>
            </a:r>
          </a:p>
          <a:p>
            <a:pPr lvl="1"/>
            <a:r>
              <a:rPr lang="en-US" dirty="0" smtClean="0"/>
              <a:t>A string is repeatedly fed back into the same function to produce the next higher order object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067" t="47916" r="30307" b="15625"/>
          <a:stretch>
            <a:fillRect/>
          </a:stretch>
        </p:blipFill>
        <p:spPr bwMode="auto">
          <a:xfrm>
            <a:off x="2362200" y="3505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Allowing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String production rule with special symbol for saving current state and restore to saved state</a:t>
            </a:r>
          </a:p>
          <a:p>
            <a:r>
              <a:rPr lang="en-US" sz="2400" dirty="0" smtClean="0"/>
              <a:t>Current State</a:t>
            </a:r>
          </a:p>
          <a:p>
            <a:pPr lvl="1"/>
            <a:r>
              <a:rPr lang="en-US" sz="2400" dirty="0" smtClean="0"/>
              <a:t>Current position, CP</a:t>
            </a:r>
          </a:p>
          <a:p>
            <a:pPr lvl="1"/>
            <a:r>
              <a:rPr lang="en-US" sz="2400" dirty="0" smtClean="0"/>
              <a:t>Current  direction, CD</a:t>
            </a:r>
          </a:p>
          <a:p>
            <a:r>
              <a:rPr lang="en-US" sz="2400" dirty="0" smtClean="0"/>
              <a:t>Saving current state: [</a:t>
            </a:r>
          </a:p>
          <a:p>
            <a:r>
              <a:rPr lang="en-US" sz="2400" dirty="0" smtClean="0"/>
              <a:t>Restore the last saved state: ]</a:t>
            </a:r>
          </a:p>
          <a:p>
            <a:r>
              <a:rPr lang="en-US" sz="2400" dirty="0" smtClean="0"/>
              <a:t>Implementation: Using Stack</a:t>
            </a:r>
          </a:p>
          <a:p>
            <a:pPr lvl="1"/>
            <a:r>
              <a:rPr lang="en-US" sz="2000" dirty="0" smtClean="0"/>
              <a:t>Save state: Push</a:t>
            </a:r>
          </a:p>
          <a:p>
            <a:pPr lvl="1"/>
            <a:r>
              <a:rPr lang="en-US" sz="2000" dirty="0" smtClean="0"/>
              <a:t>Restore last saved state: Pop</a:t>
            </a:r>
            <a:endParaRPr lang="en-US" sz="2000" dirty="0"/>
          </a:p>
        </p:txBody>
      </p:sp>
      <p:pic>
        <p:nvPicPr>
          <p:cNvPr id="15362" name="Picture 2" descr="http://mirvcvete.ru/wp-content/uploads/2012/05/fractal-tre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590800"/>
            <a:ext cx="41433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Allowing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Fractal Tree</a:t>
            </a:r>
          </a:p>
          <a:p>
            <a:endParaRPr lang="en-US" sz="2400" dirty="0" smtClean="0"/>
          </a:p>
          <a:p>
            <a:r>
              <a:rPr lang="en-US" sz="2400" dirty="0" smtClean="0"/>
              <a:t>F </a:t>
            </a:r>
            <a:r>
              <a:rPr lang="en-US" sz="2400" dirty="0" smtClean="0">
                <a:sym typeface="Wingdings" pitchFamily="2" charset="2"/>
              </a:rPr>
              <a:t> “FF – [ - F + F + F ] + [ + F – F – F ] ”</a:t>
            </a:r>
            <a:endParaRPr lang="en-US" sz="2400" dirty="0" smtClean="0"/>
          </a:p>
          <a:p>
            <a:r>
              <a:rPr lang="en-US" sz="2400" dirty="0" smtClean="0"/>
              <a:t>Atom : F</a:t>
            </a:r>
          </a:p>
          <a:p>
            <a:r>
              <a:rPr lang="en-US" sz="2000" dirty="0" smtClean="0"/>
              <a:t>Angle A: 22</a:t>
            </a:r>
            <a:r>
              <a:rPr lang="en-US" sz="2000" baseline="30000" dirty="0" smtClean="0"/>
              <a:t>o</a:t>
            </a:r>
            <a:endParaRPr lang="en-US" sz="2000" baseline="30000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1523603" y="5791597"/>
            <a:ext cx="45799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524397" y="5333603"/>
            <a:ext cx="45799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1371203" y="4724797"/>
            <a:ext cx="381794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408906" y="4762500"/>
            <a:ext cx="686594" cy="79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1295400" y="4572000"/>
            <a:ext cx="609600" cy="304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800" y="6248400"/>
            <a:ext cx="1371600" cy="38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Saved State: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0" y="624840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P1, D1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838200" y="4191000"/>
            <a:ext cx="53340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990203" y="4343797"/>
            <a:ext cx="534194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762000" y="3810000"/>
            <a:ext cx="533400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837804" y="3886596"/>
            <a:ext cx="61039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1599804" y="4724798"/>
            <a:ext cx="534194" cy="2285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219200" y="42672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219200" y="50292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3000" y="41148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24000" y="4114800"/>
            <a:ext cx="60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28800" y="624840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P1, D2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1828403" y="4191397"/>
            <a:ext cx="534194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1714103" y="4305697"/>
            <a:ext cx="53419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1599009" y="3658791"/>
            <a:ext cx="534194" cy="227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1637506" y="3694906"/>
            <a:ext cx="686594" cy="79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1714500" y="47625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1509650" y="2094706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1662844" y="2094706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1867694" y="2094706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2094706" y="2094706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248694" y="2094706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2401094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2629694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2856706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3085306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3239294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467894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3694905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3848894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4075905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4229894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4456906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4687094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4914106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5142706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5295106" y="2119250"/>
            <a:ext cx="228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/>
          <p:nvPr/>
        </p:nvSpPr>
        <p:spPr>
          <a:xfrm rot="18867664">
            <a:off x="1451990" y="4646426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18548320">
            <a:off x="1295400" y="4724400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18548320">
            <a:off x="856597" y="4296602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18548320">
            <a:off x="856597" y="3839402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20359449">
            <a:off x="1618597" y="4618798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 rot="20048278">
            <a:off x="1847197" y="4161598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18548320">
            <a:off x="1658003" y="3551998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rot="18867664">
            <a:off x="1423290" y="4546476"/>
            <a:ext cx="381000" cy="228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5955507" y="4951412"/>
            <a:ext cx="457200" cy="1373188"/>
            <a:chOff x="6171406" y="2971801"/>
            <a:chExt cx="838994" cy="2516188"/>
          </a:xfrm>
        </p:grpSpPr>
        <p:cxnSp>
          <p:nvCxnSpPr>
            <p:cNvPr id="114" name="Straight Connector 113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5955507" y="4419600"/>
            <a:ext cx="457200" cy="1373188"/>
            <a:chOff x="6171406" y="2971801"/>
            <a:chExt cx="838994" cy="2516188"/>
          </a:xfrm>
        </p:grpSpPr>
        <p:cxnSp>
          <p:nvCxnSpPr>
            <p:cNvPr id="141" name="Straight Connector 140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 rot="19029512">
            <a:off x="5494490" y="4181071"/>
            <a:ext cx="457200" cy="1373188"/>
            <a:chOff x="6171406" y="2971801"/>
            <a:chExt cx="838994" cy="2516188"/>
          </a:xfrm>
        </p:grpSpPr>
        <p:cxnSp>
          <p:nvCxnSpPr>
            <p:cNvPr id="150" name="Straight Connector 149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 rot="20645350">
            <a:off x="5413548" y="3606404"/>
            <a:ext cx="457200" cy="1373188"/>
            <a:chOff x="6171406" y="2971801"/>
            <a:chExt cx="838994" cy="2516188"/>
          </a:xfrm>
        </p:grpSpPr>
        <p:cxnSp>
          <p:nvCxnSpPr>
            <p:cNvPr id="159" name="Straight Connector 158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 rot="448032">
            <a:off x="5563416" y="3002467"/>
            <a:ext cx="457200" cy="1373188"/>
            <a:chOff x="6171406" y="2971801"/>
            <a:chExt cx="838994" cy="2516188"/>
          </a:xfrm>
        </p:grpSpPr>
        <p:cxnSp>
          <p:nvCxnSpPr>
            <p:cNvPr id="168" name="Straight Connector 167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 rot="1525411">
            <a:off x="6280578" y="3917848"/>
            <a:ext cx="457200" cy="1373188"/>
            <a:chOff x="6171406" y="2971801"/>
            <a:chExt cx="838994" cy="2516188"/>
          </a:xfrm>
        </p:grpSpPr>
        <p:cxnSp>
          <p:nvCxnSpPr>
            <p:cNvPr id="177" name="Straight Connector 176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6195982" y="3454016"/>
            <a:ext cx="457200" cy="1373188"/>
            <a:chOff x="6171406" y="2971801"/>
            <a:chExt cx="838994" cy="2516188"/>
          </a:xfrm>
        </p:grpSpPr>
        <p:cxnSp>
          <p:nvCxnSpPr>
            <p:cNvPr id="186" name="Straight Connector 185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 rot="21210346">
            <a:off x="6119792" y="2982233"/>
            <a:ext cx="457200" cy="1373188"/>
            <a:chOff x="6171406" y="2971801"/>
            <a:chExt cx="838994" cy="2516188"/>
          </a:xfrm>
        </p:grpSpPr>
        <p:cxnSp>
          <p:nvCxnSpPr>
            <p:cNvPr id="195" name="Straight Connector 194"/>
            <p:cNvCxnSpPr/>
            <p:nvPr/>
          </p:nvCxnSpPr>
          <p:spPr>
            <a:xfrm rot="5400000" flipH="1" flipV="1">
              <a:off x="6552009" y="5258198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6552803" y="4800204"/>
              <a:ext cx="4579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V="1">
              <a:off x="6399609" y="4191398"/>
              <a:ext cx="381794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6200000" flipV="1">
              <a:off x="6018609" y="3810398"/>
              <a:ext cx="53419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6200000" flipV="1">
              <a:off x="5866210" y="3353197"/>
              <a:ext cx="61039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 flipH="1" flipV="1">
              <a:off x="6628210" y="4191399"/>
              <a:ext cx="534194" cy="228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6742509" y="3772298"/>
              <a:ext cx="53419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V="1">
              <a:off x="6627415" y="3125392"/>
              <a:ext cx="534194" cy="2270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ight Arrow 202"/>
          <p:cNvSpPr/>
          <p:nvPr/>
        </p:nvSpPr>
        <p:spPr>
          <a:xfrm>
            <a:off x="3429000" y="4495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685800" y="54102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5029200" y="56388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971800" y="3810000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Replace each </a:t>
            </a:r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by the same rule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40" grpId="0"/>
      <p:bldP spid="41" grpId="0"/>
      <p:bldP spid="42" grpId="0"/>
      <p:bldP spid="44" grpId="0"/>
      <p:bldP spid="44" grpId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203" grpId="0" animBg="1"/>
      <p:bldP spid="204" grpId="0" animBg="1"/>
      <p:bldP spid="205" grpId="0" animBg="1"/>
      <p:bldP spid="2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Mandelbrot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cse 409\fractal\Mandelbrot_zo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0"/>
            <a:ext cx="2286000" cy="2286000"/>
          </a:xfrm>
          <a:prstGeom prst="rect">
            <a:avLst/>
          </a:prstGeom>
          <a:noFill/>
        </p:spPr>
      </p:pic>
      <p:pic>
        <p:nvPicPr>
          <p:cNvPr id="1027" name="Picture 3" descr="E:\cse 409\fractal\Blue_Mandelbrot_Z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8643471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E:\cse 409\fractal\JuliaSets_85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362200"/>
            <a:ext cx="5257800" cy="3446780"/>
          </a:xfrm>
          <a:prstGeom prst="rect">
            <a:avLst/>
          </a:prstGeom>
          <a:noFill/>
        </p:spPr>
      </p:pic>
      <p:pic>
        <p:nvPicPr>
          <p:cNvPr id="2052" name="Picture 4" descr="E:\cse 409\fractal\800px-Julia_set_(ice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Iterated function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Iterated function system produce </a:t>
            </a:r>
            <a:r>
              <a:rPr lang="en-US" b="1" dirty="0" smtClean="0"/>
              <a:t>Mandelbrot</a:t>
            </a:r>
            <a:r>
              <a:rPr lang="en-US" dirty="0" smtClean="0"/>
              <a:t> set and </a:t>
            </a:r>
            <a:r>
              <a:rPr lang="en-US" b="1" dirty="0" smtClean="0"/>
              <a:t>Julia</a:t>
            </a:r>
            <a:r>
              <a:rPr lang="en-US" dirty="0" smtClean="0"/>
              <a:t> set from following function:</a:t>
            </a:r>
          </a:p>
          <a:p>
            <a:r>
              <a:rPr lang="en-US" dirty="0" smtClean="0"/>
              <a:t>f (z) = z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</a:p>
          <a:p>
            <a:pPr>
              <a:buNone/>
            </a:pPr>
            <a:r>
              <a:rPr lang="en-US" dirty="0" smtClean="0"/>
              <a:t>Let us choose starting value z=s</a:t>
            </a:r>
          </a:p>
          <a:p>
            <a:pPr>
              <a:buNone/>
            </a:pPr>
            <a:r>
              <a:rPr lang="en-US" dirty="0" smtClean="0"/>
              <a:t>Then the sequence of values is:</a:t>
            </a:r>
          </a:p>
          <a:p>
            <a:pPr>
              <a:buNone/>
            </a:pPr>
            <a:r>
              <a:rPr lang="en-US" dirty="0" smtClean="0"/>
              <a:t> d</a:t>
            </a:r>
            <a:r>
              <a:rPr lang="en-US" baseline="-25000" dirty="0" smtClean="0"/>
              <a:t>1</a:t>
            </a:r>
            <a:r>
              <a:rPr lang="en-US" dirty="0" smtClean="0"/>
              <a:t>= (s)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</a:p>
          <a:p>
            <a:pPr>
              <a:buNone/>
            </a:pPr>
            <a:r>
              <a:rPr lang="en-US" dirty="0" smtClean="0"/>
              <a:t> d</a:t>
            </a:r>
            <a:r>
              <a:rPr lang="en-US" baseline="-25000" dirty="0" smtClean="0"/>
              <a:t>2</a:t>
            </a:r>
            <a:r>
              <a:rPr lang="en-US" dirty="0" smtClean="0"/>
              <a:t>= ((s)</a:t>
            </a:r>
            <a:r>
              <a:rPr lang="en-US" baseline="30000" dirty="0" smtClean="0"/>
              <a:t>2</a:t>
            </a:r>
            <a:r>
              <a:rPr lang="en-US" dirty="0" smtClean="0"/>
              <a:t> + c)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</a:p>
          <a:p>
            <a:pPr>
              <a:buNone/>
            </a:pPr>
            <a:r>
              <a:rPr lang="en-US" dirty="0" smtClean="0"/>
              <a:t> d</a:t>
            </a:r>
            <a:r>
              <a:rPr lang="en-US" baseline="-25000" dirty="0" smtClean="0"/>
              <a:t>3</a:t>
            </a:r>
            <a:r>
              <a:rPr lang="en-US" dirty="0" smtClean="0"/>
              <a:t>= (((s)</a:t>
            </a:r>
            <a:r>
              <a:rPr lang="en-US" baseline="30000" dirty="0" smtClean="0"/>
              <a:t>2</a:t>
            </a:r>
            <a:r>
              <a:rPr lang="en-US" dirty="0" smtClean="0"/>
              <a:t> + c)</a:t>
            </a:r>
            <a:r>
              <a:rPr lang="en-US" baseline="30000" dirty="0" smtClean="0"/>
              <a:t>2</a:t>
            </a:r>
            <a:r>
              <a:rPr lang="en-US" dirty="0" smtClean="0"/>
              <a:t> + c)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</a:p>
          <a:p>
            <a:pPr>
              <a:buNone/>
            </a:pPr>
            <a:r>
              <a:rPr lang="en-US" dirty="0" smtClean="0"/>
              <a:t> d</a:t>
            </a:r>
            <a:r>
              <a:rPr lang="en-US" baseline="-25000" dirty="0" smtClean="0"/>
              <a:t>4</a:t>
            </a:r>
            <a:r>
              <a:rPr lang="en-US" dirty="0" smtClean="0"/>
              <a:t>= ((((s)</a:t>
            </a:r>
            <a:r>
              <a:rPr lang="en-US" baseline="30000" dirty="0" smtClean="0"/>
              <a:t>2</a:t>
            </a:r>
            <a:r>
              <a:rPr lang="en-US" dirty="0" smtClean="0"/>
              <a:t> + c)</a:t>
            </a:r>
            <a:r>
              <a:rPr lang="en-US" baseline="30000" dirty="0" smtClean="0"/>
              <a:t>2</a:t>
            </a:r>
            <a:r>
              <a:rPr lang="en-US" dirty="0" smtClean="0"/>
              <a:t> + c)</a:t>
            </a:r>
            <a:r>
              <a:rPr lang="en-US" baseline="30000" dirty="0" smtClean="0"/>
              <a:t>2</a:t>
            </a:r>
            <a:r>
              <a:rPr lang="en-US" dirty="0" smtClean="0"/>
              <a:t> + c)</a:t>
            </a:r>
            <a:r>
              <a:rPr lang="en-US" baseline="30000" dirty="0" smtClean="0"/>
              <a:t>2</a:t>
            </a:r>
            <a:r>
              <a:rPr lang="en-US" dirty="0" smtClean="0"/>
              <a:t> + 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105400" y="4114800"/>
            <a:ext cx="1066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4419600"/>
            <a:ext cx="2590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sequence is called </a:t>
            </a:r>
            <a:r>
              <a:rPr lang="en-US" sz="2400" b="1" dirty="0" smtClean="0">
                <a:solidFill>
                  <a:schemeClr val="tx1"/>
                </a:solidFill>
              </a:rPr>
              <a:t>orbit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97" t="44792" r="40263" b="26042"/>
          <a:stretch>
            <a:fillRect/>
          </a:stretch>
        </p:blipFill>
        <p:spPr bwMode="auto">
          <a:xfrm>
            <a:off x="5943600" y="2667000"/>
            <a:ext cx="274047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Orbit depends 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Starting value 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Constant c</a:t>
            </a:r>
          </a:p>
          <a:p>
            <a:pPr marL="571500" indent="-514350">
              <a:buNone/>
            </a:pPr>
            <a:r>
              <a:rPr lang="en-US" sz="2400" dirty="0" smtClean="0"/>
              <a:t>How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acts with the given value of s and c as k increases?</a:t>
            </a:r>
          </a:p>
          <a:p>
            <a:pPr marL="571500" indent="-514350"/>
            <a:r>
              <a:rPr lang="en-US" sz="2400" dirty="0" smtClean="0"/>
              <a:t>Either remains finite </a:t>
            </a:r>
            <a:r>
              <a:rPr lang="en-US" sz="2400" dirty="0" smtClean="0">
                <a:sym typeface="Wingdings" pitchFamily="2" charset="2"/>
              </a:rPr>
              <a:t> all points are in a finite distance from 0</a:t>
            </a:r>
          </a:p>
          <a:p>
            <a:pPr marL="571500" indent="-514350"/>
            <a:r>
              <a:rPr lang="en-US" sz="2400" dirty="0" smtClean="0">
                <a:sym typeface="Wingdings" pitchFamily="2" charset="2"/>
              </a:rPr>
              <a:t>Or they explode  shoot of to infinity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Orbit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Example: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c= 0; s=1 : orbit contains: {1, 1, 1, 1, 1, …}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c= 0; s=1/2 : orbit contains: {1/2, 1/4, 1/8, 1/16, 1, …}  (converging to zero)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C=-1; s=0: orbit contains: {0, -1, 0, -1, 0, -1, …}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C=-1.3; s=0: orbit contains: {0, -1.3, …, -1.148665, 0.019430, -1.299622, 0.389018, …} after 50 steps, converges to a periodic sequence of four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anne docs\cse 409\fractal\Koch.png"/>
          <p:cNvPicPr>
            <a:picLocks noChangeAspect="1" noChangeArrowheads="1"/>
          </p:cNvPicPr>
          <p:nvPr/>
        </p:nvPicPr>
        <p:blipFill>
          <a:blip r:embed="rId2" cstate="print"/>
          <a:srcRect l="25447" r="22321"/>
          <a:stretch>
            <a:fillRect/>
          </a:stretch>
        </p:blipFill>
        <p:spPr bwMode="auto">
          <a:xfrm>
            <a:off x="3048000" y="1752600"/>
            <a:ext cx="2971800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Exploding Orbit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Example: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c= 1; s=0 : orbit contains: 0, 1, 2, 5, 26, 677, … </a:t>
            </a:r>
            <a:r>
              <a:rPr lang="en-US" sz="2400" dirty="0" smtClean="0">
                <a:sym typeface="Wingdings" pitchFamily="2" charset="2"/>
              </a:rPr>
              <a:t> explodes!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if s and c are complex?</a:t>
            </a:r>
          </a:p>
          <a:p>
            <a:pPr lvl="1"/>
            <a:r>
              <a:rPr lang="en-US" sz="2000" dirty="0" smtClean="0"/>
              <a:t>Can result in Mandelbrot set and </a:t>
            </a:r>
            <a:r>
              <a:rPr lang="en-US" sz="2000" dirty="0" err="1" smtClean="0"/>
              <a:t>julia</a:t>
            </a:r>
            <a:r>
              <a:rPr lang="en-US" sz="2000" dirty="0" smtClean="0"/>
              <a:t> sets </a:t>
            </a:r>
          </a:p>
          <a:p>
            <a:r>
              <a:rPr lang="en-US" sz="2400" dirty="0" smtClean="0"/>
              <a:t>In graphics, the complex numbers are displayed using a diagram</a:t>
            </a:r>
          </a:p>
          <a:p>
            <a:pPr lvl="1"/>
            <a:r>
              <a:rPr lang="en-US" sz="2000" dirty="0" smtClean="0"/>
              <a:t>each complex number z= x+ </a:t>
            </a:r>
            <a:r>
              <a:rPr lang="en-US" sz="2000" dirty="0" err="1" smtClean="0"/>
              <a:t>yi</a:t>
            </a:r>
            <a:r>
              <a:rPr lang="en-US" sz="2000" dirty="0" smtClean="0"/>
              <a:t> is displayed at position (x, y)</a:t>
            </a:r>
          </a:p>
          <a:p>
            <a:r>
              <a:rPr lang="en-US" sz="2400" dirty="0" smtClean="0"/>
              <a:t>Squaring a complex number gives another complex number</a:t>
            </a:r>
          </a:p>
          <a:p>
            <a:pPr lvl="1"/>
            <a:r>
              <a:rPr lang="en-US" sz="2000" dirty="0" smtClean="0"/>
              <a:t>(</a:t>
            </a:r>
            <a:r>
              <a:rPr lang="en-US" sz="2000" dirty="0" err="1" smtClean="0"/>
              <a:t>x+yi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(x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– y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+ (2xy)</a:t>
            </a:r>
            <a:r>
              <a:rPr lang="en-US" sz="2000" dirty="0" err="1" smtClean="0"/>
              <a:t>i</a:t>
            </a:r>
            <a:endParaRPr lang="en-US" sz="2000" baseline="300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Mandelbrot set &amp; Julia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Application:</a:t>
            </a:r>
          </a:p>
          <a:p>
            <a:r>
              <a:rPr lang="en-US" dirty="0" smtClean="0"/>
              <a:t>Study of phase transitions, In physics</a:t>
            </a:r>
          </a:p>
          <a:p>
            <a:r>
              <a:rPr lang="en-US" dirty="0" smtClean="0"/>
              <a:t>It appears in some sort of electrical circuits</a:t>
            </a:r>
          </a:p>
          <a:p>
            <a:pPr>
              <a:buNone/>
            </a:pPr>
            <a:r>
              <a:rPr lang="en-US" dirty="0" smtClean="0"/>
              <a:t>And many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Mandelbrot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Mandelbrot set M </a:t>
            </a:r>
            <a:r>
              <a:rPr lang="en-US" sz="2400" dirty="0" smtClean="0"/>
              <a:t>is the set of all</a:t>
            </a:r>
            <a:r>
              <a:rPr lang="en-US" sz="2400" b="1" dirty="0" smtClean="0"/>
              <a:t> complex numbers c</a:t>
            </a:r>
            <a:r>
              <a:rPr lang="en-US" sz="2400" dirty="0" smtClean="0"/>
              <a:t> which produce finite orbit with s=0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s=0</a:t>
            </a:r>
          </a:p>
          <a:p>
            <a:r>
              <a:rPr lang="en-US" sz="2400" dirty="0" smtClean="0"/>
              <a:t>c= -0.2 + 0.5i</a:t>
            </a:r>
          </a:p>
          <a:p>
            <a:pPr>
              <a:buNone/>
            </a:pPr>
            <a:r>
              <a:rPr lang="en-US" sz="2400" dirty="0" smtClean="0"/>
              <a:t> 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 -0.2+ 0.5i</a:t>
            </a:r>
          </a:p>
          <a:p>
            <a:pPr>
              <a:buNone/>
            </a:pPr>
            <a:r>
              <a:rPr lang="en-US" sz="2400" dirty="0" smtClean="0"/>
              <a:t> 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 -0.41 + 0.3i</a:t>
            </a:r>
          </a:p>
          <a:p>
            <a:pPr>
              <a:buNone/>
            </a:pPr>
            <a:r>
              <a:rPr lang="en-US" sz="2400" dirty="0" smtClean="0"/>
              <a:t>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 -0.1219 + 0.254i</a:t>
            </a:r>
          </a:p>
          <a:p>
            <a:pPr>
              <a:buNone/>
            </a:pPr>
            <a:r>
              <a:rPr lang="en-US" sz="2400" dirty="0" smtClean="0"/>
              <a:t> d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= -0.2497 + 0.4381i</a:t>
            </a:r>
          </a:p>
          <a:p>
            <a:pPr>
              <a:buNone/>
            </a:pPr>
            <a:r>
              <a:rPr lang="en-US" sz="2400" dirty="0" smtClean="0"/>
              <a:t>…</a:t>
            </a:r>
          </a:p>
          <a:p>
            <a:pPr>
              <a:buNone/>
            </a:pPr>
            <a:r>
              <a:rPr lang="en-US" sz="2400" dirty="0" smtClean="0"/>
              <a:t>After about 80 iterations, the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’s converges to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= -0.249227 + 0.333677i </a:t>
            </a:r>
            <a:r>
              <a:rPr lang="en-US" sz="2400" dirty="0" smtClean="0">
                <a:sym typeface="Wingdings" pitchFamily="2" charset="2"/>
              </a:rPr>
              <a:t> fixed point of the function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Filled in Julia set, </a:t>
            </a:r>
            <a:r>
              <a:rPr lang="en-US" sz="2400" b="1" u="sng" dirty="0" err="1" smtClean="0"/>
              <a:t>Kc</a:t>
            </a:r>
            <a:r>
              <a:rPr lang="en-US" sz="2400" b="1" u="sng" dirty="0" smtClean="0"/>
              <a:t> :</a:t>
            </a:r>
          </a:p>
          <a:p>
            <a:r>
              <a:rPr lang="en-US" sz="2400" dirty="0" smtClean="0"/>
              <a:t>C = fixed</a:t>
            </a:r>
          </a:p>
          <a:p>
            <a:r>
              <a:rPr lang="en-US" sz="2400" dirty="0" smtClean="0"/>
              <a:t>S= variable</a:t>
            </a:r>
          </a:p>
          <a:p>
            <a:pPr>
              <a:buNone/>
            </a:pPr>
            <a:r>
              <a:rPr lang="en-US" sz="2400" dirty="0" smtClean="0"/>
              <a:t>At constant c, the </a:t>
            </a:r>
            <a:r>
              <a:rPr lang="en-US" sz="2400" b="1" dirty="0" err="1" smtClean="0"/>
              <a:t>Kc</a:t>
            </a:r>
            <a:r>
              <a:rPr lang="en-US" sz="2400" b="1" dirty="0" smtClean="0"/>
              <a:t> </a:t>
            </a:r>
            <a:r>
              <a:rPr lang="en-US" sz="2400" dirty="0" smtClean="0"/>
              <a:t>is the set of all starting points </a:t>
            </a:r>
            <a:r>
              <a:rPr lang="en-US" sz="2400" b="1" dirty="0" smtClean="0"/>
              <a:t>s</a:t>
            </a:r>
            <a:r>
              <a:rPr lang="en-US" sz="2400" dirty="0" smtClean="0"/>
              <a:t> whose orbits are finite</a:t>
            </a:r>
          </a:p>
          <a:p>
            <a:pPr>
              <a:buNone/>
            </a:pPr>
            <a:r>
              <a:rPr lang="en-US" sz="2400" b="1" u="sng" dirty="0" smtClean="0"/>
              <a:t>Julia set, </a:t>
            </a:r>
            <a:r>
              <a:rPr lang="en-US" sz="2400" b="1" u="sng" dirty="0" err="1" smtClean="0"/>
              <a:t>Jc</a:t>
            </a:r>
            <a:r>
              <a:rPr lang="en-US" sz="2400" b="1" u="sng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At constant </a:t>
            </a:r>
            <a:r>
              <a:rPr lang="en-US" sz="2400" b="1" dirty="0" smtClean="0"/>
              <a:t>c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Jc</a:t>
            </a:r>
            <a:r>
              <a:rPr lang="en-US" sz="2400" dirty="0" smtClean="0"/>
              <a:t> is the</a:t>
            </a:r>
            <a:r>
              <a:rPr lang="en-US" sz="2400" b="1" dirty="0" smtClean="0"/>
              <a:t> boundary </a:t>
            </a:r>
            <a:r>
              <a:rPr lang="en-US" sz="2400" dirty="0" smtClean="0"/>
              <a:t>of </a:t>
            </a:r>
            <a:r>
              <a:rPr lang="en-US" sz="2400" b="1" dirty="0" smtClean="0"/>
              <a:t>Kc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Starting points s which are outside the boundary </a:t>
            </a:r>
            <a:r>
              <a:rPr lang="en-US" sz="2400" dirty="0" smtClean="0">
                <a:sym typeface="Wingdings" pitchFamily="2" charset="2"/>
              </a:rPr>
              <a:t> explode</a:t>
            </a:r>
          </a:p>
          <a:p>
            <a:pPr>
              <a:buNone/>
            </a:pPr>
            <a:r>
              <a:rPr lang="en-US" sz="2400" dirty="0" smtClean="0"/>
              <a:t>Starting points s which are inside the boundary </a:t>
            </a:r>
            <a:r>
              <a:rPr lang="en-US" sz="2400" dirty="0" smtClean="0">
                <a:sym typeface="Wingdings" pitchFamily="2" charset="2"/>
              </a:rPr>
              <a:t> remains finite</a:t>
            </a:r>
          </a:p>
          <a:p>
            <a:pPr>
              <a:buNone/>
            </a:pPr>
            <a:r>
              <a:rPr lang="en-US" sz="2400" dirty="0" smtClean="0"/>
              <a:t>Starting points s which lies on the boundary </a:t>
            </a:r>
            <a:r>
              <a:rPr lang="en-US" sz="2400" dirty="0" smtClean="0">
                <a:sym typeface="Wingdings" pitchFamily="2" charset="2"/>
              </a:rPr>
              <a:t> on the fence  Julia set </a:t>
            </a:r>
            <a:r>
              <a:rPr lang="en-US" sz="2400" dirty="0" err="1" smtClean="0">
                <a:sym typeface="Wingdings" pitchFamily="2" charset="2"/>
              </a:rPr>
              <a:t>Jc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Mandelbrot &amp; Julia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Both lives in complex plane and thus studied in 'complex dynamics'</a:t>
            </a:r>
          </a:p>
          <a:p>
            <a:r>
              <a:rPr lang="en-US" sz="2400" dirty="0" smtClean="0"/>
              <a:t>In Mandelbrot set </a:t>
            </a:r>
            <a:r>
              <a:rPr lang="en-US" sz="2400" b="1" dirty="0" smtClean="0"/>
              <a:t>M</a:t>
            </a:r>
            <a:r>
              <a:rPr lang="en-US" sz="2400" dirty="0" smtClean="0"/>
              <a:t>, </a:t>
            </a:r>
            <a:r>
              <a:rPr lang="en-US" sz="2400" b="1" dirty="0" smtClean="0"/>
              <a:t>S</a:t>
            </a:r>
            <a:r>
              <a:rPr lang="en-US" sz="2400" dirty="0" smtClean="0"/>
              <a:t> is zero and  </a:t>
            </a:r>
            <a:r>
              <a:rPr lang="en-US" sz="2400" b="1" dirty="0" smtClean="0"/>
              <a:t>C</a:t>
            </a:r>
            <a:r>
              <a:rPr lang="en-US" sz="2400" dirty="0" smtClean="0"/>
              <a:t> varies. 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b="1" dirty="0" err="1" smtClean="0"/>
              <a:t>Jc</a:t>
            </a:r>
            <a:r>
              <a:rPr lang="en-US" sz="2400" dirty="0" smtClean="0"/>
              <a:t>, </a:t>
            </a:r>
            <a:r>
              <a:rPr lang="en-US" sz="2400" b="1" dirty="0" smtClean="0"/>
              <a:t>c</a:t>
            </a:r>
            <a:r>
              <a:rPr lang="en-US" sz="2400" dirty="0" smtClean="0"/>
              <a:t> is given constant , and </a:t>
            </a:r>
            <a:r>
              <a:rPr lang="en-US" sz="2400" b="1" dirty="0" smtClean="0"/>
              <a:t>s</a:t>
            </a:r>
            <a:r>
              <a:rPr lang="en-US" sz="2400" dirty="0" smtClean="0"/>
              <a:t> varies.  </a:t>
            </a:r>
            <a:br>
              <a:rPr lang="en-US" sz="2400" dirty="0" smtClean="0"/>
            </a:br>
            <a:r>
              <a:rPr lang="en-US" sz="2400" dirty="0" smtClean="0"/>
              <a:t>But in both case, </a:t>
            </a:r>
            <a:r>
              <a:rPr lang="en-US" sz="2400" b="1" dirty="0" smtClean="0"/>
              <a:t>c is complex number</a:t>
            </a:r>
          </a:p>
          <a:p>
            <a:r>
              <a:rPr lang="en-US" sz="2400" dirty="0" smtClean="0"/>
              <a:t>If the Mandelbrot set near a specific complex number </a:t>
            </a:r>
            <a:r>
              <a:rPr lang="en-US" sz="2400" b="1" dirty="0" smtClean="0"/>
              <a:t>z</a:t>
            </a:r>
            <a:r>
              <a:rPr lang="en-US" sz="2400" dirty="0" smtClean="0"/>
              <a:t> is zoomed enough, it tends to look at lot like the Julia set for that number!</a:t>
            </a:r>
          </a:p>
          <a:p>
            <a:r>
              <a:rPr lang="en-US" sz="2400" dirty="0" smtClean="0"/>
              <a:t>For example, </a:t>
            </a:r>
            <a:r>
              <a:rPr lang="en-US" sz="2400" b="1" dirty="0" smtClean="0"/>
              <a:t>c=z=−0.743643887037151+0.131825904205330i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1026" name="Picture 2" descr="http://qph.is.quoracdn.net/main-qimg-9d438059fb7c3f56ffbc21b5f190b51e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2108959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4812268"/>
            <a:ext cx="253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Julia set for that number </a:t>
            </a:r>
            <a:endParaRPr lang="en-US" dirty="0"/>
          </a:p>
        </p:txBody>
      </p:sp>
      <p:pic>
        <p:nvPicPr>
          <p:cNvPr id="6" name="Picture 2" descr="http://qph.is.quoracdn.net/main-qimg-4365534a0245f1a266aa23efae47843e?convert_to_webp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269897"/>
            <a:ext cx="2133600" cy="15881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4763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ultra-</a:t>
            </a:r>
            <a:r>
              <a:rPr lang="en-US" dirty="0" err="1" smtClean="0"/>
              <a:t>closeup</a:t>
            </a:r>
            <a:r>
              <a:rPr lang="en-US" dirty="0" smtClean="0"/>
              <a:t> of the Mandelbrot set near that number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 (2</a:t>
            </a:r>
            <a:r>
              <a:rPr lang="en-US" baseline="30000" dirty="0" smtClean="0"/>
              <a:t>nd</a:t>
            </a:r>
            <a:r>
              <a:rPr lang="en-US" dirty="0" smtClean="0"/>
              <a:t> Edition): </a:t>
            </a:r>
            <a:r>
              <a:rPr lang="en-US" smtClean="0"/>
              <a:t>9.1 </a:t>
            </a:r>
            <a:r>
              <a:rPr lang="en-US" smtClean="0"/>
              <a:t>to </a:t>
            </a:r>
            <a:r>
              <a:rPr lang="en-US" dirty="0" smtClean="0"/>
              <a:t>9.3, 9.6, 9.7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Initial line: 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o</a:t>
            </a:r>
            <a:r>
              <a:rPr lang="en-US" sz="2400" baseline="-25000" dirty="0" smtClean="0"/>
              <a:t> </a:t>
            </a:r>
          </a:p>
          <a:p>
            <a:pPr lvl="1"/>
            <a:r>
              <a:rPr lang="en-US" sz="2400" dirty="0" smtClean="0"/>
              <a:t>horizontal line having unit length</a:t>
            </a:r>
          </a:p>
          <a:p>
            <a:r>
              <a:rPr lang="en-US" sz="2400" baseline="-25000" dirty="0" smtClean="0"/>
              <a:t> </a:t>
            </a:r>
            <a:r>
              <a:rPr lang="en-US" sz="2400" dirty="0" smtClean="0"/>
              <a:t>1st Generation: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divide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o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in three equal parts</a:t>
            </a:r>
          </a:p>
          <a:p>
            <a:pPr lvl="1"/>
            <a:r>
              <a:rPr lang="en-US" sz="2400" dirty="0" smtClean="0"/>
              <a:t>Replace the middle section with </a:t>
            </a:r>
            <a:br>
              <a:rPr lang="en-US" sz="2400" dirty="0" smtClean="0"/>
            </a:br>
            <a:r>
              <a:rPr lang="en-US" sz="2400" dirty="0" smtClean="0"/>
              <a:t>triangular bump each side having </a:t>
            </a:r>
            <a:br>
              <a:rPr lang="en-US" sz="2400" dirty="0" smtClean="0"/>
            </a:br>
            <a:r>
              <a:rPr lang="en-US" sz="2400" dirty="0" smtClean="0"/>
              <a:t>length 1/3</a:t>
            </a:r>
            <a:endParaRPr lang="en-US" sz="2400" baseline="-25000" dirty="0" smtClean="0"/>
          </a:p>
          <a:p>
            <a:r>
              <a:rPr lang="en-US" baseline="-25000" dirty="0" smtClean="0"/>
              <a:t> 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generation: k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baseline="-25000" dirty="0" smtClean="0"/>
              <a:t> </a:t>
            </a:r>
            <a:r>
              <a:rPr lang="en-US" dirty="0" smtClean="0"/>
              <a:t> repeat the process for each</a:t>
            </a:r>
            <a:br>
              <a:rPr lang="en-US" dirty="0" smtClean="0"/>
            </a:br>
            <a:r>
              <a:rPr lang="en-US" dirty="0" smtClean="0"/>
              <a:t>of the four line segments</a:t>
            </a:r>
            <a:endParaRPr lang="en-US" baseline="-25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77000" y="2133600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36560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24600" y="36560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3656012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972300" y="31623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7353300" y="31623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74055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83655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78855" y="5942012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48600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458200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53400" y="5942012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950355" y="57515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7255155" y="52943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7102755" y="5522912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7712355" y="57515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07555" y="52943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7559955" y="5522912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6362700" y="5753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6515100" y="5753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 rot="18527315">
            <a:off x="6966364" y="5410094"/>
            <a:ext cx="304800" cy="228600"/>
            <a:chOff x="6858000" y="5181600"/>
            <a:chExt cx="304800" cy="228600"/>
          </a:xfrm>
        </p:grpSpPr>
        <p:cxnSp>
          <p:nvCxnSpPr>
            <p:cNvPr id="71" name="Straight Connector 70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3568069">
            <a:off x="7625125" y="5438296"/>
            <a:ext cx="304800" cy="228600"/>
            <a:chOff x="6858000" y="5181600"/>
            <a:chExt cx="304800" cy="228600"/>
          </a:xfrm>
        </p:grpSpPr>
        <p:cxnSp>
          <p:nvCxnSpPr>
            <p:cNvPr id="75" name="Straight Connector 74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153400" y="5715000"/>
            <a:ext cx="304800" cy="228600"/>
            <a:chOff x="6858000" y="5181600"/>
            <a:chExt cx="304800" cy="228600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draw </a:t>
            </a:r>
            <a:r>
              <a:rPr lang="en-US" dirty="0" err="1" smtClean="0"/>
              <a:t>koch</a:t>
            </a:r>
            <a:r>
              <a:rPr lang="en-US" dirty="0" smtClean="0"/>
              <a:t> curve?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generation consists of four versions of the k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 generation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 draw k2</a:t>
            </a:r>
          </a:p>
          <a:p>
            <a:pPr lvl="1"/>
            <a:r>
              <a:rPr lang="en-US" sz="2000" dirty="0" smtClean="0"/>
              <a:t>draw a smaller version of k1</a:t>
            </a:r>
          </a:p>
          <a:p>
            <a:pPr lvl="1"/>
            <a:r>
              <a:rPr lang="en-US" sz="2000" dirty="0" smtClean="0"/>
              <a:t>Turn left 60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, and again draw a smaller version of k1</a:t>
            </a:r>
          </a:p>
          <a:p>
            <a:pPr lvl="1"/>
            <a:r>
              <a:rPr lang="en-US" sz="2000" baseline="30000" dirty="0" smtClean="0"/>
              <a:t> </a:t>
            </a:r>
            <a:r>
              <a:rPr lang="en-US" sz="2000" dirty="0" smtClean="0"/>
              <a:t> Turn right 120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, and again draw a smaller version of k1</a:t>
            </a:r>
          </a:p>
          <a:p>
            <a:pPr lvl="1"/>
            <a:r>
              <a:rPr lang="en-US" sz="2000" baseline="30000" dirty="0" smtClean="0"/>
              <a:t> </a:t>
            </a:r>
            <a:r>
              <a:rPr lang="en-US" sz="2000" dirty="0" smtClean="0"/>
              <a:t>Turn left 60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, and again draw a smaller version of k1</a:t>
            </a:r>
            <a:endParaRPr lang="en-US" sz="2000" baseline="30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19400" y="27432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5400" y="27432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943100" y="2249488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324100" y="2249488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27432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27432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70345" y="27432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9945" y="27432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372100" y="25527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5676900" y="20955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6134100" y="25527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5829300" y="20955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784445" y="25542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936845" y="25542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18527315">
            <a:off x="5388109" y="2211282"/>
            <a:ext cx="304800" cy="228600"/>
            <a:chOff x="6858000" y="5181600"/>
            <a:chExt cx="304800" cy="228600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3568069">
            <a:off x="6046870" y="2239484"/>
            <a:ext cx="304800" cy="228600"/>
            <a:chOff x="6858000" y="5181600"/>
            <a:chExt cx="304800" cy="2286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575145" y="2516188"/>
            <a:ext cx="304800" cy="228600"/>
            <a:chOff x="6858000" y="5181600"/>
            <a:chExt cx="304800" cy="228600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197255" y="2897188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Length = (4/3)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4400" y="29718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Length = (4/3)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9000" y="4343400"/>
            <a:ext cx="16002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Recursive!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95800" y="22860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29200" y="18288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15000" y="19050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24600" y="23622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draw </a:t>
            </a:r>
            <a:r>
              <a:rPr lang="en-US" dirty="0" err="1" smtClean="0"/>
              <a:t>koch</a:t>
            </a:r>
            <a:r>
              <a:rPr lang="en-US" dirty="0" smtClean="0"/>
              <a:t> curve?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k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generation consists of four versions of the k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 generation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To draw </a:t>
            </a:r>
            <a:r>
              <a:rPr lang="en-US" sz="2400" dirty="0" err="1" smtClean="0"/>
              <a:t>Kn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If(n equals 0) Draw a straight line;</a:t>
            </a:r>
          </a:p>
          <a:p>
            <a:pPr>
              <a:buNone/>
            </a:pP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Draw K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 ;</a:t>
            </a:r>
          </a:p>
          <a:p>
            <a:pPr>
              <a:buNone/>
            </a:pPr>
            <a:r>
              <a:rPr lang="en-US" sz="2400" dirty="0" smtClean="0"/>
              <a:t>    Turn left 60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;</a:t>
            </a:r>
            <a:endParaRPr lang="en-US" sz="2400" baseline="30000" dirty="0" smtClean="0"/>
          </a:p>
          <a:p>
            <a:pPr>
              <a:buNone/>
            </a:pPr>
            <a:r>
              <a:rPr lang="en-US" sz="2400" baseline="30000" dirty="0" smtClean="0"/>
              <a:t>      </a:t>
            </a:r>
            <a:r>
              <a:rPr lang="en-US" sz="2400" dirty="0" smtClean="0"/>
              <a:t>Draw K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 ;</a:t>
            </a:r>
          </a:p>
          <a:p>
            <a:pPr>
              <a:buNone/>
            </a:pPr>
            <a:r>
              <a:rPr lang="en-US" sz="2400" dirty="0" smtClean="0"/>
              <a:t>    Turn left 120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;</a:t>
            </a:r>
            <a:endParaRPr lang="en-US" sz="2400" baseline="30000" dirty="0" smtClean="0"/>
          </a:p>
          <a:p>
            <a:pPr>
              <a:buNone/>
            </a:pPr>
            <a:r>
              <a:rPr lang="en-US" sz="2400" baseline="30000" dirty="0" smtClean="0"/>
              <a:t>       </a:t>
            </a:r>
            <a:r>
              <a:rPr lang="en-US" sz="2400" dirty="0" smtClean="0"/>
              <a:t>Draw K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 ;</a:t>
            </a:r>
          </a:p>
          <a:p>
            <a:pPr>
              <a:buNone/>
            </a:pPr>
            <a:r>
              <a:rPr lang="en-US" sz="2400" dirty="0" smtClean="0"/>
              <a:t>    Turn left 60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;</a:t>
            </a:r>
            <a:endParaRPr lang="en-US" sz="2400" baseline="30000" dirty="0" smtClean="0"/>
          </a:p>
          <a:p>
            <a:pPr>
              <a:buNone/>
            </a:pPr>
            <a:r>
              <a:rPr lang="en-US" sz="2400" baseline="30000" dirty="0" smtClean="0"/>
              <a:t>       </a:t>
            </a:r>
            <a:r>
              <a:rPr lang="en-US" sz="2400" dirty="0" smtClean="0"/>
              <a:t>Draw K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 ;</a:t>
            </a:r>
          </a:p>
          <a:p>
            <a:pPr>
              <a:buNone/>
            </a:pPr>
            <a:r>
              <a:rPr lang="en-US" sz="2400" dirty="0" smtClean="0"/>
              <a:t>    </a:t>
            </a:r>
            <a:endParaRPr lang="en-US" sz="2400" baseline="30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15200" y="30480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91200" y="30480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6438900" y="2554288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819900" y="2554288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0" y="4876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24600" y="4876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89545" y="4876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99145" y="48768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591300" y="46863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896100" y="42291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7353300" y="46863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7048500" y="42291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003645" y="46878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156045" y="46878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18527315">
            <a:off x="6607309" y="4344882"/>
            <a:ext cx="304800" cy="228600"/>
            <a:chOff x="6858000" y="5181600"/>
            <a:chExt cx="304800" cy="228600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3568069">
            <a:off x="7266070" y="4373084"/>
            <a:ext cx="304800" cy="228600"/>
            <a:chOff x="6858000" y="5181600"/>
            <a:chExt cx="304800" cy="2286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794345" y="4649788"/>
            <a:ext cx="304800" cy="228600"/>
            <a:chOff x="6858000" y="5181600"/>
            <a:chExt cx="304800" cy="228600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5693055" y="3201988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Length = (4/3)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3600" y="51054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Length = (4/3)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Koch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Length of curve for </a:t>
            </a:r>
            <a:r>
              <a:rPr lang="en-US" sz="2400" b="1" dirty="0" err="1" smtClean="0"/>
              <a:t>kn</a:t>
            </a:r>
            <a:r>
              <a:rPr lang="en-US" sz="2400" b="1" dirty="0" smtClean="0"/>
              <a:t> is (4/3)</a:t>
            </a:r>
            <a:r>
              <a:rPr lang="en-US" sz="2400" b="1" baseline="30000" dirty="0" smtClean="0"/>
              <a:t>n</a:t>
            </a:r>
          </a:p>
          <a:p>
            <a:pPr lvl="1"/>
            <a:r>
              <a:rPr lang="en-US" sz="2400" dirty="0" smtClean="0"/>
              <a:t>How? 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 </a:t>
            </a:r>
            <a:r>
              <a:rPr lang="en-US" sz="2400" dirty="0" smtClean="0"/>
              <a:t> Length of K0 = 1</a:t>
            </a:r>
          </a:p>
          <a:p>
            <a:pPr>
              <a:buNone/>
            </a:pPr>
            <a:r>
              <a:rPr lang="en-US" sz="2400" dirty="0" smtClean="0"/>
              <a:t> Length of K1 = 4 x 1/3 = 4/3</a:t>
            </a:r>
          </a:p>
          <a:p>
            <a:pPr>
              <a:buNone/>
            </a:pPr>
            <a:r>
              <a:rPr lang="en-US" sz="2400" dirty="0" smtClean="0"/>
              <a:t>Length of K2 = 4 (4 x (1/3)/3) = 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(1/3)</a:t>
            </a:r>
            <a:r>
              <a:rPr lang="en-US" sz="2400" baseline="30000" dirty="0" smtClean="0"/>
              <a:t>2</a:t>
            </a:r>
          </a:p>
          <a:p>
            <a:pPr>
              <a:buNone/>
            </a:pPr>
            <a:r>
              <a:rPr lang="en-US" sz="2400" dirty="0" smtClean="0"/>
              <a:t>Length of K3 = 4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(1/3)</a:t>
            </a:r>
            <a:r>
              <a:rPr lang="en-US" sz="2400" baseline="30000" dirty="0" smtClean="0"/>
              <a:t>3</a:t>
            </a:r>
          </a:p>
          <a:p>
            <a:pPr>
              <a:buNone/>
            </a:pPr>
            <a:r>
              <a:rPr lang="en-US" sz="2400" dirty="0" smtClean="0"/>
              <a:t> …</a:t>
            </a:r>
            <a:endParaRPr lang="en-US" sz="2400" baseline="30000" dirty="0" smtClean="0"/>
          </a:p>
          <a:p>
            <a:pPr>
              <a:buNone/>
            </a:pPr>
            <a:r>
              <a:rPr lang="en-US" sz="2400" dirty="0" smtClean="0"/>
              <a:t>Length of </a:t>
            </a:r>
            <a:r>
              <a:rPr lang="en-US" sz="2400" dirty="0" err="1" smtClean="0"/>
              <a:t>Ki</a:t>
            </a:r>
            <a:r>
              <a:rPr lang="en-US" sz="2400" dirty="0" smtClean="0"/>
              <a:t> = 4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(1/3)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  = (4/3)</a:t>
            </a:r>
            <a:r>
              <a:rPr lang="en-US" sz="2400" baseline="30000" dirty="0" err="1" smtClean="0"/>
              <a:t>i</a:t>
            </a:r>
            <a:r>
              <a:rPr lang="en-US" sz="2400" dirty="0" smtClean="0"/>
              <a:t>; </a:t>
            </a:r>
          </a:p>
          <a:p>
            <a:pPr>
              <a:buNone/>
            </a:pPr>
            <a:r>
              <a:rPr lang="en-US" sz="2400" dirty="0" smtClean="0"/>
              <a:t>if </a:t>
            </a:r>
            <a:r>
              <a:rPr lang="en-US" sz="2400" dirty="0" err="1" smtClean="0"/>
              <a:t>i</a:t>
            </a:r>
            <a:r>
              <a:rPr lang="en-US" sz="2400" dirty="0" smtClean="0"/>
              <a:t> tends to infinity, length tends to infinity</a:t>
            </a:r>
            <a:endParaRPr lang="en-US" sz="2400" baseline="30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77000" y="3200400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848600" y="47228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24600" y="47228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972300" y="42291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7353300" y="42291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4055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83655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48600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58200" y="594201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6950355" y="57515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7255155" y="52943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7712355" y="57515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7407555" y="5294312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6362700" y="5753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6515100" y="5753100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 rot="18527315">
            <a:off x="6966364" y="5410094"/>
            <a:ext cx="304800" cy="228600"/>
            <a:chOff x="6858000" y="5181600"/>
            <a:chExt cx="304800" cy="228600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3568069">
            <a:off x="7625125" y="5438296"/>
            <a:ext cx="304800" cy="228600"/>
            <a:chOff x="6858000" y="5181600"/>
            <a:chExt cx="304800" cy="228600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153400" y="5715000"/>
            <a:ext cx="304800" cy="228600"/>
            <a:chOff x="6858000" y="5181600"/>
            <a:chExt cx="304800" cy="228600"/>
          </a:xfrm>
        </p:grpSpPr>
        <p:cxnSp>
          <p:nvCxnSpPr>
            <p:cNvPr id="31" name="Straight Connector 30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 of length L is </a:t>
            </a:r>
            <a:r>
              <a:rPr lang="en-US" dirty="0" err="1" smtClean="0"/>
              <a:t>koched</a:t>
            </a:r>
            <a:endParaRPr lang="en-US" dirty="0" smtClean="0"/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o</a:t>
            </a:r>
            <a:r>
              <a:rPr lang="en-US" baseline="-25000" dirty="0" smtClean="0"/>
              <a:t> </a:t>
            </a:r>
            <a:r>
              <a:rPr lang="en-US" dirty="0" smtClean="0"/>
              <a:t> has length L instead of unit length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74745" y="3046412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46345" y="44180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22345" y="4418012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870045" y="39243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251045" y="3924300"/>
            <a:ext cx="6096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60960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60960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46345" y="60960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55945" y="6096000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848100" y="59055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152900" y="54483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4610100" y="59055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305300" y="54483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260445" y="59070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412845" y="5907088"/>
            <a:ext cx="2286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0"/>
          <p:cNvGrpSpPr/>
          <p:nvPr/>
        </p:nvGrpSpPr>
        <p:grpSpPr>
          <a:xfrm rot="18527315">
            <a:off x="3864109" y="5564082"/>
            <a:ext cx="304800" cy="228600"/>
            <a:chOff x="6858000" y="5181600"/>
            <a:chExt cx="304800" cy="2286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 rot="3568069">
            <a:off x="4522870" y="5592284"/>
            <a:ext cx="304800" cy="228600"/>
            <a:chOff x="6858000" y="5181600"/>
            <a:chExt cx="304800" cy="228600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6"/>
          <p:cNvGrpSpPr/>
          <p:nvPr/>
        </p:nvGrpSpPr>
        <p:grpSpPr>
          <a:xfrm>
            <a:off x="5051145" y="5868988"/>
            <a:ext cx="304800" cy="228600"/>
            <a:chOff x="6858000" y="5181600"/>
            <a:chExt cx="304800" cy="228600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68199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6972300" y="5219700"/>
              <a:ext cx="228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3352800" y="31242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Length = 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4200" y="4572000"/>
            <a:ext cx="2286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Length = 4(L/3)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0800" y="6248400"/>
            <a:ext cx="3657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Length =4x(4x(L/3)/3 ) = L (4/3)</a:t>
            </a:r>
            <a:r>
              <a:rPr lang="en-US" b="1" baseline="30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914900" y="40005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62600" y="54102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(L/3)/3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200" y="3505200"/>
            <a:ext cx="68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(L/3)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51054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4x(L/3)/3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5" idx="2"/>
          </p:cNvCxnSpPr>
          <p:nvPr/>
        </p:nvCxnSpPr>
        <p:spPr>
          <a:xfrm rot="5400000">
            <a:off x="5638800" y="56388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914900" y="552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724400" y="5715000"/>
            <a:ext cx="1066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1917</Words>
  <Application>Microsoft Office PowerPoint</Application>
  <PresentationFormat>On-screen Show (4:3)</PresentationFormat>
  <Paragraphs>357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Approaches To Infinity</vt:lpstr>
      <vt:lpstr>Fractals</vt:lpstr>
      <vt:lpstr>Fractals</vt:lpstr>
      <vt:lpstr>Koch curve</vt:lpstr>
      <vt:lpstr>Koch Curve</vt:lpstr>
      <vt:lpstr>How to draw koch curve?</vt:lpstr>
      <vt:lpstr>How to draw koch curve?</vt:lpstr>
      <vt:lpstr>Length of Koch Curve</vt:lpstr>
      <vt:lpstr>Koch Curve</vt:lpstr>
      <vt:lpstr>Koch Curve</vt:lpstr>
      <vt:lpstr>Koch Snowflake Curve</vt:lpstr>
      <vt:lpstr>Perimeter of Koch Snowflake Curve</vt:lpstr>
      <vt:lpstr>Perimeter Koch Snowflake Curve</vt:lpstr>
      <vt:lpstr>Number of Sides of koch snow flake curve</vt:lpstr>
      <vt:lpstr>Size of the sides of Koch Snow Flake</vt:lpstr>
      <vt:lpstr>Area of Koch Snow Flake</vt:lpstr>
      <vt:lpstr>Area of Koch Snow Flake</vt:lpstr>
      <vt:lpstr>Area of Koch Snow Flake</vt:lpstr>
      <vt:lpstr>Area of Koch Snow Flake</vt:lpstr>
      <vt:lpstr>Area of Koch Snow Flake</vt:lpstr>
      <vt:lpstr>Dragon Curve</vt:lpstr>
      <vt:lpstr>Hilbert Curve</vt:lpstr>
      <vt:lpstr>Dimension of fractals </vt:lpstr>
      <vt:lpstr>Dimension of fractals </vt:lpstr>
      <vt:lpstr>Dimension of fractals </vt:lpstr>
      <vt:lpstr>Dimension of fractals </vt:lpstr>
      <vt:lpstr>Dimension of fractals </vt:lpstr>
      <vt:lpstr>Peano curves</vt:lpstr>
      <vt:lpstr>String production rule to draw fractals</vt:lpstr>
      <vt:lpstr>String production rule to draw fractals</vt:lpstr>
      <vt:lpstr>String production rule to draw fractals</vt:lpstr>
      <vt:lpstr>String production rule to draw fractals</vt:lpstr>
      <vt:lpstr>Allowing branching</vt:lpstr>
      <vt:lpstr>Allowing branching</vt:lpstr>
      <vt:lpstr>Mandelbrot Set</vt:lpstr>
      <vt:lpstr>Julia set</vt:lpstr>
      <vt:lpstr>Iterated function system</vt:lpstr>
      <vt:lpstr>Orbit</vt:lpstr>
      <vt:lpstr>Finite Orbit </vt:lpstr>
      <vt:lpstr>Exploding Orbit </vt:lpstr>
      <vt:lpstr>Complex numbers</vt:lpstr>
      <vt:lpstr>Mandelbrot set &amp; Julia Set</vt:lpstr>
      <vt:lpstr>Mandelbrot set</vt:lpstr>
      <vt:lpstr>Julia set</vt:lpstr>
      <vt:lpstr>Mandelbrot &amp; Julia set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Anne</cp:lastModifiedBy>
  <cp:revision>109</cp:revision>
  <dcterms:created xsi:type="dcterms:W3CDTF">2006-08-16T00:00:00Z</dcterms:created>
  <dcterms:modified xsi:type="dcterms:W3CDTF">2015-05-21T14:20:09Z</dcterms:modified>
</cp:coreProperties>
</file>