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9" r:id="rId3"/>
    <p:sldId id="257" r:id="rId4"/>
    <p:sldId id="258" r:id="rId5"/>
    <p:sldId id="259" r:id="rId6"/>
    <p:sldId id="260" r:id="rId7"/>
    <p:sldId id="270" r:id="rId8"/>
    <p:sldId id="262" r:id="rId9"/>
    <p:sldId id="267" r:id="rId10"/>
    <p:sldId id="263" r:id="rId11"/>
    <p:sldId id="264" r:id="rId12"/>
    <p:sldId id="265" r:id="rId13"/>
    <p:sldId id="266" r:id="rId14"/>
    <p:sldId id="268" r:id="rId15"/>
    <p:sldId id="26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97" r:id="rId25"/>
    <p:sldId id="280" r:id="rId26"/>
    <p:sldId id="281" r:id="rId27"/>
    <p:sldId id="278" r:id="rId28"/>
    <p:sldId id="282" r:id="rId29"/>
    <p:sldId id="283" r:id="rId30"/>
    <p:sldId id="284" r:id="rId31"/>
    <p:sldId id="285" r:id="rId32"/>
    <p:sldId id="286" r:id="rId33"/>
    <p:sldId id="295" r:id="rId34"/>
    <p:sldId id="294" r:id="rId35"/>
    <p:sldId id="289" r:id="rId36"/>
    <p:sldId id="288" r:id="rId37"/>
    <p:sldId id="291" r:id="rId38"/>
    <p:sldId id="292" r:id="rId39"/>
    <p:sldId id="293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1E07-3F2A-4EEF-A3EA-B7928AF2E52D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3C30A-4940-45A1-ACFA-F9EC7D96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3C30A-4940-45A1-ACFA-F9EC7D968A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Clipping Primitives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956" t="30208" r="29722" b="26042"/>
          <a:stretch>
            <a:fillRect/>
          </a:stretch>
        </p:blipFill>
        <p:spPr bwMode="auto">
          <a:xfrm>
            <a:off x="609600" y="3657600"/>
            <a:ext cx="784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Cohen-Sutherland Line Clipping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Example: Consider IE</a:t>
            </a:r>
          </a:p>
          <a:p>
            <a:pPr marL="514350" indent="-514350"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Iteration 1: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E=0100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I=1010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endpoint are not 0000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cannot be trivially accepted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gives zero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Cannot trivially rejected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outcode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that lies outside the clip rectangle: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E=0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00 (or I)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leftmost set bit: second bit = bottom edge for subdivision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 end point F is found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Assign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outcode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0000 to F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 to next iteration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12" t="47917" r="43778" b="14584"/>
          <a:stretch>
            <a:fillRect/>
          </a:stretch>
        </p:blipFill>
        <p:spPr bwMode="auto">
          <a:xfrm>
            <a:off x="4495800" y="13716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8382000" y="21336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96332" y="317226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3505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Cohen-Sutherland Line Clipping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Example: Consider IE</a:t>
            </a:r>
          </a:p>
          <a:p>
            <a:pPr marL="514350" indent="-514350"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Iteration 2: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F=0000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I=1010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endpoint are not 0000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cannot be trivially accepted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gives zero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Cannot trivially rejected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outcode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that lies outside the clip rectangle: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I=1010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leftmost set bit: first bit = top edge for subdivision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new end point H is found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Assign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outcode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0010 to 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 to next iteration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12" t="47917" r="43778" b="14584"/>
          <a:stretch>
            <a:fillRect/>
          </a:stretch>
        </p:blipFill>
        <p:spPr bwMode="auto">
          <a:xfrm>
            <a:off x="4495800" y="13716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8382000" y="21336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96332" y="3172264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34996" y="241026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Cohen-Sutherland Line Clipping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Example: Consider IE</a:t>
            </a:r>
          </a:p>
          <a:p>
            <a:pPr marL="514350" indent="-514350"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Iteration 3: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F=0000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0010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endpoints are not 0000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cannot be trivially accepted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gives zero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Cannot trivially rejected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outcode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that lies outside the clip rectangle: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0010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leftmost set bit: third bit = right edge for subdivision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new end point G is found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Assign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outcode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0000 to 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 to next iteration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12" t="47917" r="43778" b="14584"/>
          <a:stretch>
            <a:fillRect/>
          </a:stretch>
        </p:blipFill>
        <p:spPr bwMode="auto">
          <a:xfrm>
            <a:off x="4495800" y="13716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5438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96332" y="3172264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34996" y="2410264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Cohen-Sutherland Line Clipping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Example: Consider IE</a:t>
            </a:r>
          </a:p>
          <a:p>
            <a:pPr marL="514350" indent="-514350"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Iteration 4: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F=0000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0000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endpoints are 0000</a:t>
            </a:r>
          </a:p>
          <a:p>
            <a:pPr marL="514350" indent="-51435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Trivially accepted.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12" t="47917" r="43778" b="14584"/>
          <a:stretch>
            <a:fillRect/>
          </a:stretch>
        </p:blipFill>
        <p:spPr bwMode="auto">
          <a:xfrm>
            <a:off x="4495800" y="13716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543800" y="28194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96332" y="3172264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Cohen-Sutherland Line Clipping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Works well for two cases: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Very large clip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Very small clip region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-- Why?</a:t>
            </a:r>
          </a:p>
          <a:p>
            <a:pPr marL="514350" indent="-514350">
              <a:buNone/>
            </a:pP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Where is the problem?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Unnecessary clipping is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done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clipping order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take less iterations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finish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12" t="47917" r="43778" b="14584"/>
          <a:stretch>
            <a:fillRect/>
          </a:stretch>
        </p:blipFill>
        <p:spPr bwMode="auto">
          <a:xfrm>
            <a:off x="4495800" y="13716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7581900" y="1866900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7048500" y="2324100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Parametric presentation of a line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p(t) = 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(p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)t;   t = [0,1]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Extend the clip edges and the line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line is not parallel to any edge, it will eventually intersect all four edges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Four intersection points, that is 4 values of t for the line will be found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valid intersection points are considered to clip the line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Intersection points presenting line segment inside the clip rectangle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8331" t="52083" r="27745" b="15625"/>
          <a:stretch>
            <a:fillRect/>
          </a:stretch>
        </p:blipFill>
        <p:spPr bwMode="auto">
          <a:xfrm>
            <a:off x="1600200" y="4495800"/>
            <a:ext cx="571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 rot="20886583">
            <a:off x="3650180" y="5675639"/>
            <a:ext cx="1143000" cy="439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886583">
            <a:off x="3545178" y="5133107"/>
            <a:ext cx="491977" cy="439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6324600" y="1295400"/>
            <a:ext cx="12954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3600" y="17526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0" y="11430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Parametric presentation of a line from 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P(t) = 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(P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)t;   t = [0,1]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us consider the left edge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 a point, say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on that edge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can get the vectors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the line by P(t)-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based on values of 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310" t="55208" r="35578" b="10417"/>
          <a:stretch>
            <a:fillRect/>
          </a:stretch>
        </p:blipFill>
        <p:spPr bwMode="auto">
          <a:xfrm>
            <a:off x="2590800" y="4038600"/>
            <a:ext cx="410094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8923" t="87725" r="52198" b="9488"/>
          <a:stretch>
            <a:fillRect/>
          </a:stretch>
        </p:blipFill>
        <p:spPr bwMode="auto">
          <a:xfrm>
            <a:off x="2971801" y="64770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962400" y="4495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can get the vectors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the line by P(t)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based on values of t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= 0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= 1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= ?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for intersecting point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310" t="55208" r="35578" b="10417"/>
          <a:stretch>
            <a:fillRect/>
          </a:stretch>
        </p:blipFill>
        <p:spPr bwMode="auto">
          <a:xfrm>
            <a:off x="2590800" y="4038600"/>
            <a:ext cx="410094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8923" t="87725" r="52198" b="9488"/>
          <a:stretch>
            <a:fillRect/>
          </a:stretch>
        </p:blipFill>
        <p:spPr bwMode="auto">
          <a:xfrm>
            <a:off x="2971801" y="64770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>
            <a:off x="3366868" y="4738468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71800" y="45720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baseline="-25000" dirty="0" smtClean="0">
                <a:solidFill>
                  <a:schemeClr val="tx1"/>
                </a:solidFill>
              </a:rPr>
              <a:t>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200400" y="4876800"/>
            <a:ext cx="12192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7200" y="4724400"/>
            <a:ext cx="1295400" cy="3048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62168" y="5143500"/>
            <a:ext cx="83820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How to know whether we are outside or inside the clip region? 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Consider a normal vector N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Consider the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angle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between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Ni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vector: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P(t) – P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310" t="55208" r="35578" b="10417"/>
          <a:stretch>
            <a:fillRect/>
          </a:stretch>
        </p:blipFill>
        <p:spPr bwMode="auto">
          <a:xfrm>
            <a:off x="2209800" y="3048000"/>
            <a:ext cx="543098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8923" t="87725" r="52198" b="9488"/>
          <a:stretch>
            <a:fillRect/>
          </a:stretch>
        </p:blipFill>
        <p:spPr bwMode="auto">
          <a:xfrm>
            <a:off x="2971801" y="64770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>
            <a:off x="3505200" y="39624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24200" y="38862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baseline="-25000" dirty="0" smtClean="0">
                <a:solidFill>
                  <a:schemeClr val="tx1"/>
                </a:solidFill>
              </a:rPr>
              <a:t>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38923" t="87725" r="52198" b="9488"/>
          <a:stretch>
            <a:fillRect/>
          </a:stretch>
        </p:blipFill>
        <p:spPr bwMode="auto">
          <a:xfrm>
            <a:off x="2819400" y="6194612"/>
            <a:ext cx="1600200" cy="28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 rot="19848148">
            <a:off x="3262979" y="4978209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2200" y="4648200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Angle &lt;= 90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o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1103618">
            <a:off x="4083009" y="3460121"/>
            <a:ext cx="751623" cy="1040190"/>
          </a:xfrm>
          <a:prstGeom prst="arc">
            <a:avLst>
              <a:gd name="adj1" fmla="val 15827418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1107667">
            <a:off x="3778781" y="3460508"/>
            <a:ext cx="751623" cy="1040190"/>
          </a:xfrm>
          <a:prstGeom prst="arc">
            <a:avLst>
              <a:gd name="adj1" fmla="val 16002445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9919597">
            <a:off x="4234289" y="3354834"/>
            <a:ext cx="751623" cy="1040190"/>
          </a:xfrm>
          <a:prstGeom prst="arc">
            <a:avLst>
              <a:gd name="adj1" fmla="val 14206571"/>
              <a:gd name="adj2" fmla="val 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0041471">
            <a:off x="4401268" y="4538247"/>
            <a:ext cx="1371600" cy="5805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57800" y="4953000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Angle &gt; 90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o</a:t>
            </a:r>
            <a:endParaRPr lang="en-US" sz="2000" b="1" baseline="30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Angle between Ni and the vector at the intersection point is 90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Solve the equation: Ni . [P(t) 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PEi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] = 0 </a:t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the value of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intersection point</a:t>
            </a:r>
          </a:p>
          <a:p>
            <a:pPr>
              <a:buNone/>
            </a:pP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310" t="55208" r="35578" b="10417"/>
          <a:stretch>
            <a:fillRect/>
          </a:stretch>
        </p:blipFill>
        <p:spPr bwMode="auto">
          <a:xfrm>
            <a:off x="2209800" y="3048000"/>
            <a:ext cx="543098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8923" t="87725" r="52198" b="9488"/>
          <a:stretch>
            <a:fillRect/>
          </a:stretch>
        </p:blipFill>
        <p:spPr bwMode="auto">
          <a:xfrm>
            <a:off x="2971801" y="64770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>
            <a:off x="3505200" y="39624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24200" y="38862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baseline="-25000" dirty="0" smtClean="0">
                <a:solidFill>
                  <a:schemeClr val="tx1"/>
                </a:solidFill>
              </a:rPr>
              <a:t>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38923" t="87725" r="52198" b="9488"/>
          <a:stretch>
            <a:fillRect/>
          </a:stretch>
        </p:blipFill>
        <p:spPr bwMode="auto">
          <a:xfrm>
            <a:off x="2819400" y="6194612"/>
            <a:ext cx="1600200" cy="28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Arc 17"/>
          <p:cNvSpPr/>
          <p:nvPr/>
        </p:nvSpPr>
        <p:spPr>
          <a:xfrm rot="11103618">
            <a:off x="4083009" y="3460121"/>
            <a:ext cx="751623" cy="1040190"/>
          </a:xfrm>
          <a:prstGeom prst="arc">
            <a:avLst>
              <a:gd name="adj1" fmla="val 15827418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5257800"/>
            <a:ext cx="198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6" idx="1"/>
          </p:cNvCxnSpPr>
          <p:nvPr/>
        </p:nvCxnSpPr>
        <p:spPr>
          <a:xfrm rot="10800000">
            <a:off x="4495800" y="5105400"/>
            <a:ext cx="3048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667000" y="4114800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Angle = 90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o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Clipping 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Clipping rectangle: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point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lies within a clip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rectangle and thus displayed if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following conditions are hold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&lt;= x &lt;=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&lt;= y &lt;=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741" t="39583" r="56529" b="17726"/>
          <a:stretch>
            <a:fillRect/>
          </a:stretch>
        </p:blipFill>
        <p:spPr bwMode="auto">
          <a:xfrm>
            <a:off x="5334000" y="1219200"/>
            <a:ext cx="3352800" cy="32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0869" t="48861" r="37660" b="28075"/>
          <a:stretch>
            <a:fillRect/>
          </a:stretch>
        </p:blipFill>
        <p:spPr bwMode="auto">
          <a:xfrm>
            <a:off x="6248400" y="45720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Angle between Ni and the vector at the intersection point is 90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Solve the equation: Ni . [P(t) 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PEi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] = 0 </a:t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the value of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intersection point</a:t>
            </a:r>
          </a:p>
          <a:p>
            <a:pPr>
              <a:buNone/>
            </a:pP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310" t="55208" r="35578" b="10417"/>
          <a:stretch>
            <a:fillRect/>
          </a:stretch>
        </p:blipFill>
        <p:spPr bwMode="auto">
          <a:xfrm>
            <a:off x="2209800" y="3048000"/>
            <a:ext cx="543098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8923" t="87725" r="52198" b="9488"/>
          <a:stretch>
            <a:fillRect/>
          </a:stretch>
        </p:blipFill>
        <p:spPr bwMode="auto">
          <a:xfrm>
            <a:off x="2971801" y="64770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>
            <a:off x="3505200" y="39624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24200" y="38862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baseline="-25000" dirty="0" smtClean="0">
                <a:solidFill>
                  <a:schemeClr val="tx1"/>
                </a:solidFill>
              </a:rPr>
              <a:t>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38923" t="87725" r="52198" b="9488"/>
          <a:stretch>
            <a:fillRect/>
          </a:stretch>
        </p:blipFill>
        <p:spPr bwMode="auto">
          <a:xfrm>
            <a:off x="2819400" y="6194612"/>
            <a:ext cx="1600200" cy="28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Arc 17"/>
          <p:cNvSpPr/>
          <p:nvPr/>
        </p:nvSpPr>
        <p:spPr>
          <a:xfrm rot="11103618">
            <a:off x="4083009" y="3460121"/>
            <a:ext cx="751623" cy="1040190"/>
          </a:xfrm>
          <a:prstGeom prst="arc">
            <a:avLst>
              <a:gd name="adj1" fmla="val 15827418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5257800"/>
            <a:ext cx="198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6" idx="1"/>
          </p:cNvCxnSpPr>
          <p:nvPr/>
        </p:nvCxnSpPr>
        <p:spPr>
          <a:xfrm rot="10800000">
            <a:off x="4495800" y="5105400"/>
            <a:ext cx="3048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667000" y="4114800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Angle = 90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o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940" t="38542" r="51977" b="56249"/>
          <a:stretch>
            <a:fillRect/>
          </a:stretch>
        </p:blipFill>
        <p:spPr bwMode="auto">
          <a:xfrm>
            <a:off x="2438400" y="15240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199" t="46042" r="41435" b="44791"/>
          <a:stretch>
            <a:fillRect/>
          </a:stretch>
        </p:blipFill>
        <p:spPr bwMode="auto">
          <a:xfrm>
            <a:off x="762000" y="22860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199" t="55209" r="41435" b="34374"/>
          <a:stretch>
            <a:fillRect/>
          </a:stretch>
        </p:blipFill>
        <p:spPr bwMode="auto">
          <a:xfrm>
            <a:off x="838200" y="33528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8199" t="66667" r="41435" b="20833"/>
          <a:stretch>
            <a:fillRect/>
          </a:stretch>
        </p:blipFill>
        <p:spPr bwMode="auto">
          <a:xfrm>
            <a:off x="762000" y="4572000"/>
            <a:ext cx="723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470" t="40495" r="13324" b="46302"/>
          <a:stretch>
            <a:fillRect/>
          </a:stretch>
        </p:blipFill>
        <p:spPr bwMode="auto">
          <a:xfrm>
            <a:off x="0" y="3048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199" t="66667" r="41435" b="20833"/>
          <a:stretch>
            <a:fillRect/>
          </a:stretch>
        </p:blipFill>
        <p:spPr bwMode="auto">
          <a:xfrm>
            <a:off x="533400" y="1600200"/>
            <a:ext cx="723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91200" y="5181600"/>
            <a:ext cx="18288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257800" y="5410200"/>
            <a:ext cx="5334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600700" y="5829300"/>
            <a:ext cx="990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00600" y="53340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baseline="-25000" dirty="0" smtClean="0">
                <a:solidFill>
                  <a:schemeClr val="tx1"/>
                </a:solidFill>
              </a:rPr>
              <a:t>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52578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60960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13470" t="52682" r="13324" b="31250"/>
          <a:stretch>
            <a:fillRect/>
          </a:stretch>
        </p:blipFill>
        <p:spPr bwMode="auto">
          <a:xfrm>
            <a:off x="0" y="3962400"/>
            <a:ext cx="9144000" cy="120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equation can be used to find intersection of P</a:t>
            </a:r>
            <a:r>
              <a:rPr lang="en-US" baseline="-25000" dirty="0" smtClean="0"/>
              <a:t>0</a:t>
            </a: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with each clip edge</a:t>
            </a:r>
          </a:p>
          <a:p>
            <a:pPr lvl="1"/>
            <a:r>
              <a:rPr lang="en-US" dirty="0" smtClean="0"/>
              <a:t>Consider any arbitrary point, say endpoint of each edge as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Outward Normal N</a:t>
            </a:r>
            <a:r>
              <a:rPr lang="en-US" baseline="-25000" dirty="0" smtClean="0"/>
              <a:t>i</a:t>
            </a:r>
            <a:r>
              <a:rPr lang="en-US" dirty="0" smtClean="0"/>
              <a:t> for that edge.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199" t="66667" r="41435" b="20833"/>
          <a:stretch>
            <a:fillRect/>
          </a:stretch>
        </p:blipFill>
        <p:spPr bwMode="auto">
          <a:xfrm>
            <a:off x="533400" y="1600200"/>
            <a:ext cx="723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Find the intersection points as shown in the table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183" t="39583" r="23280" b="17708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Trivial Rejection: </a:t>
            </a:r>
          </a:p>
          <a:p>
            <a:pPr>
              <a:buNone/>
            </a:pPr>
            <a:r>
              <a:rPr lang="en-US" sz="2800" dirty="0" smtClean="0"/>
              <a:t>Intersection points which has t = [0,1] 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199" t="66667" r="41435" b="20833"/>
          <a:stretch>
            <a:fillRect/>
          </a:stretch>
        </p:blipFill>
        <p:spPr bwMode="auto">
          <a:xfrm>
            <a:off x="533400" y="1600200"/>
            <a:ext cx="723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114800" y="4800600"/>
            <a:ext cx="1828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0"/>
          </p:cNvCxnSpPr>
          <p:nvPr/>
        </p:nvCxnSpPr>
        <p:spPr>
          <a:xfrm rot="16200000" flipH="1" flipV="1">
            <a:off x="4152900" y="4914900"/>
            <a:ext cx="3810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4200" y="49530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baseline="-25000" dirty="0" smtClean="0">
                <a:solidFill>
                  <a:schemeClr val="tx1"/>
                </a:solidFill>
              </a:rPr>
              <a:t>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57912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54102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286000" y="4572000"/>
            <a:ext cx="5486400" cy="1642404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3009106" y="5372100"/>
            <a:ext cx="2210594" cy="794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800600" y="5410200"/>
            <a:ext cx="2286000" cy="158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438400" y="4724400"/>
            <a:ext cx="5410200" cy="7620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14600" y="6019800"/>
            <a:ext cx="5410200" cy="7620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114800" y="45720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Ei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43600" y="57912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Ei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67400" y="5029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6600" y="4648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38600" y="5562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33004" y="597173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4919004" y="4038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What about remaining points? </a:t>
            </a:r>
          </a:p>
          <a:p>
            <a:pPr>
              <a:buNone/>
            </a:pPr>
            <a:r>
              <a:rPr lang="en-US" sz="2800" dirty="0" smtClean="0"/>
              <a:t>Remaining points might not always give the internal segment 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199" t="66667" r="41435" b="20833"/>
          <a:stretch>
            <a:fillRect/>
          </a:stretch>
        </p:blipFill>
        <p:spPr bwMode="auto">
          <a:xfrm>
            <a:off x="533400" y="1600200"/>
            <a:ext cx="723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114800" y="4800600"/>
            <a:ext cx="1828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0"/>
          </p:cNvCxnSpPr>
          <p:nvPr/>
        </p:nvCxnSpPr>
        <p:spPr>
          <a:xfrm rot="16200000" flipH="1" flipV="1">
            <a:off x="4152900" y="4914900"/>
            <a:ext cx="3810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4200" y="49530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baseline="-25000" dirty="0" smtClean="0">
                <a:solidFill>
                  <a:schemeClr val="tx1"/>
                </a:solidFill>
              </a:rPr>
              <a:t>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57912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54102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286000" y="4572000"/>
            <a:ext cx="5486400" cy="1642404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3009106" y="5372100"/>
            <a:ext cx="2210594" cy="794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800600" y="5410200"/>
            <a:ext cx="2286000" cy="158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438400" y="4724400"/>
            <a:ext cx="5410200" cy="7620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14600" y="6019800"/>
            <a:ext cx="5410200" cy="7620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114800" y="45720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Ei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43600" y="57912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Ei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38600" y="5562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111" t="46875" r="25622" b="17708"/>
          <a:stretch>
            <a:fillRect/>
          </a:stretch>
        </p:blipFill>
        <p:spPr bwMode="auto">
          <a:xfrm>
            <a:off x="-15688" y="1981200"/>
            <a:ext cx="9159688" cy="39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0" y="3200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847593">
            <a:off x="1636678" y="2901376"/>
            <a:ext cx="149887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0847593">
            <a:off x="2085631" y="3454769"/>
            <a:ext cx="5922245" cy="1041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New idea!</a:t>
            </a:r>
          </a:p>
          <a:p>
            <a:r>
              <a:rPr lang="en-US" sz="2400" dirty="0" smtClean="0"/>
              <a:t>PE = Potentially entering the clip rectangle </a:t>
            </a:r>
            <a:br>
              <a:rPr lang="en-US" sz="2400" dirty="0" smtClean="0"/>
            </a:br>
            <a:r>
              <a:rPr lang="en-US" sz="2400" dirty="0" smtClean="0"/>
              <a:t>      = Moving from Po to P1 causes us to cross a particular 	edge to </a:t>
            </a:r>
            <a:r>
              <a:rPr lang="en-US" sz="2400" b="1" dirty="0" smtClean="0">
                <a:solidFill>
                  <a:srgbClr val="0070C0"/>
                </a:solidFill>
              </a:rPr>
              <a:t>enter the edge’s inside half plane   </a:t>
            </a:r>
          </a:p>
          <a:p>
            <a:r>
              <a:rPr lang="en-US" sz="2400" dirty="0" smtClean="0"/>
              <a:t>PL = Potentially leaving the clip rectangle</a:t>
            </a:r>
            <a:br>
              <a:rPr lang="en-US" sz="2400" dirty="0" smtClean="0"/>
            </a:br>
            <a:r>
              <a:rPr lang="en-US" sz="2400" dirty="0" smtClean="0"/>
              <a:t>      = Moving from Po to P1 causes us to cross a particular 	edge to </a:t>
            </a:r>
            <a:r>
              <a:rPr lang="en-US" sz="2400" b="1" dirty="0" smtClean="0">
                <a:solidFill>
                  <a:srgbClr val="0070C0"/>
                </a:solidFill>
              </a:rPr>
              <a:t>leave the edge’s inside half plane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111" t="46875" r="25622" b="17708"/>
          <a:stretch>
            <a:fillRect/>
          </a:stretch>
        </p:blipFill>
        <p:spPr bwMode="auto">
          <a:xfrm>
            <a:off x="838200" y="4724400"/>
            <a:ext cx="762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905000" y="5181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4953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New idea!</a:t>
            </a:r>
          </a:p>
          <a:p>
            <a:r>
              <a:rPr lang="en-US" sz="2400" dirty="0" smtClean="0"/>
              <a:t>PE = Angle of the line with the outward normal at that intersection point is &gt; 90</a:t>
            </a:r>
            <a:r>
              <a:rPr lang="en-US" sz="2400" b="1" dirty="0" smtClean="0">
                <a:solidFill>
                  <a:srgbClr val="0070C0"/>
                </a:solidFill>
              </a:rPr>
              <a:t>   </a:t>
            </a:r>
          </a:p>
          <a:p>
            <a:r>
              <a:rPr lang="en-US" sz="2400" dirty="0" smtClean="0"/>
              <a:t>PL = Angle of the line with the outward normal at that intersection point is &lt; 90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111" t="46875" r="25622" b="17708"/>
          <a:stretch>
            <a:fillRect/>
          </a:stretch>
        </p:blipFill>
        <p:spPr bwMode="auto">
          <a:xfrm>
            <a:off x="838200" y="35814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941512" y="4305300"/>
            <a:ext cx="6873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0483985">
            <a:off x="2051262" y="4359904"/>
            <a:ext cx="751623" cy="1040190"/>
          </a:xfrm>
          <a:prstGeom prst="arc">
            <a:avLst>
              <a:gd name="adj1" fmla="val 16465524"/>
              <a:gd name="adj2" fmla="val 1972581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971800" y="4323472"/>
            <a:ext cx="609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9456277">
            <a:off x="3357178" y="4083968"/>
            <a:ext cx="751623" cy="1040190"/>
          </a:xfrm>
          <a:prstGeom prst="arc">
            <a:avLst>
              <a:gd name="adj1" fmla="val 15118844"/>
              <a:gd name="adj2" fmla="val 1972581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782111" y="6133291"/>
            <a:ext cx="685801" cy="162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9456277">
            <a:off x="3031778" y="5452766"/>
            <a:ext cx="439689" cy="1040190"/>
          </a:xfrm>
          <a:prstGeom prst="arc">
            <a:avLst>
              <a:gd name="adj1" fmla="val 9371168"/>
              <a:gd name="adj2" fmla="val 1972581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103812" y="5257800"/>
            <a:ext cx="1525588" cy="15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2049634">
            <a:off x="4951601" y="5046153"/>
            <a:ext cx="751623" cy="1040190"/>
          </a:xfrm>
          <a:prstGeom prst="arc">
            <a:avLst>
              <a:gd name="adj1" fmla="val 15827418"/>
              <a:gd name="adj2" fmla="val 1731186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Cohen-Sutherland Line Clipping Algorithm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End points are checked to for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trivial acceptance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both endpoints are inside the clip rectangle boundary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not trivially accepted,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region check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done for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trivial rejection</a:t>
            </a:r>
          </a:p>
          <a:p>
            <a:pPr marL="514350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Both endpoints have x co-ordinate less than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region to the left edge of clip rectangle</a:t>
            </a:r>
          </a:p>
          <a:p>
            <a:pPr marL="514350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Both endpoints have x co-ordinate greater than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region to the right edge of clip rectangle</a:t>
            </a:r>
          </a:p>
          <a:p>
            <a:pPr marL="514350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Both endpoints have y co-ordinate less than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region below the bottom edge of clip rectangle</a:t>
            </a:r>
          </a:p>
          <a:p>
            <a:pPr marL="514350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Both endpoints have y co-ordinate greater than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region above the top edge of clip rectangle</a:t>
            </a:r>
          </a:p>
          <a:p>
            <a:pPr marL="914400" lvl="1" indent="-51435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6172200" y="5561806"/>
            <a:ext cx="167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124700" y="5523706"/>
            <a:ext cx="175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24600" y="5257006"/>
            <a:ext cx="228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4600" y="6095206"/>
            <a:ext cx="228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19800" y="4876800"/>
            <a:ext cx="11430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7886700" y="5219700"/>
            <a:ext cx="838200" cy="152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200900" y="4533900"/>
            <a:ext cx="609600" cy="533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53200" y="6248400"/>
            <a:ext cx="1143000" cy="3048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7162800" y="5562600"/>
            <a:ext cx="5334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How to know if an intersection point is a PL or PE ?</a:t>
            </a:r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111" t="46875" r="25622" b="17708"/>
          <a:stretch>
            <a:fillRect/>
          </a:stretch>
        </p:blipFill>
        <p:spPr bwMode="auto">
          <a:xfrm>
            <a:off x="838200" y="35814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941512" y="4305300"/>
            <a:ext cx="6873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0483985">
            <a:off x="2051262" y="4359904"/>
            <a:ext cx="751623" cy="1040190"/>
          </a:xfrm>
          <a:prstGeom prst="arc">
            <a:avLst>
              <a:gd name="adj1" fmla="val 16465524"/>
              <a:gd name="adj2" fmla="val 1972581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971800" y="4323472"/>
            <a:ext cx="609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9456277">
            <a:off x="3357178" y="4083968"/>
            <a:ext cx="751623" cy="1040190"/>
          </a:xfrm>
          <a:prstGeom prst="arc">
            <a:avLst>
              <a:gd name="adj1" fmla="val 15118844"/>
              <a:gd name="adj2" fmla="val 1972581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782111" y="6133291"/>
            <a:ext cx="685801" cy="162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9456277">
            <a:off x="3031778" y="5452766"/>
            <a:ext cx="439689" cy="1040190"/>
          </a:xfrm>
          <a:prstGeom prst="arc">
            <a:avLst>
              <a:gd name="adj1" fmla="val 9371168"/>
              <a:gd name="adj2" fmla="val 1972581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103812" y="5257800"/>
            <a:ext cx="1525588" cy="15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2049634">
            <a:off x="4951601" y="5046153"/>
            <a:ext cx="751623" cy="1040190"/>
          </a:xfrm>
          <a:prstGeom prst="arc">
            <a:avLst>
              <a:gd name="adj1" fmla="val 15827418"/>
              <a:gd name="adj2" fmla="val 1731186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37335" t="55208" r="38067" b="38542"/>
          <a:stretch>
            <a:fillRect/>
          </a:stretch>
        </p:blipFill>
        <p:spPr bwMode="auto">
          <a:xfrm>
            <a:off x="4876800" y="22860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30466" t="71272" r="53629" b="20833"/>
          <a:stretch>
            <a:fillRect/>
          </a:stretch>
        </p:blipFill>
        <p:spPr bwMode="auto">
          <a:xfrm>
            <a:off x="1371600" y="22860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How to get a PE,PL pair presenting a segment inside clip rectangle?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tE</a:t>
            </a:r>
            <a:r>
              <a:rPr lang="en-US" sz="2400" dirty="0" smtClean="0"/>
              <a:t> = t value of the PE point having highest value of 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tL</a:t>
            </a:r>
            <a:r>
              <a:rPr lang="en-US" sz="2400" dirty="0" smtClean="0"/>
              <a:t> = t value of the PL point having lowest value of 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tE</a:t>
            </a:r>
            <a:r>
              <a:rPr lang="en-US" sz="2400" dirty="0" smtClean="0"/>
              <a:t> &lt; </a:t>
            </a:r>
            <a:r>
              <a:rPr lang="en-US" sz="2400" dirty="0" err="1" smtClean="0"/>
              <a:t>tL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111" t="46875" r="25622" b="17708"/>
          <a:stretch>
            <a:fillRect/>
          </a:stretch>
        </p:blipFill>
        <p:spPr bwMode="auto">
          <a:xfrm>
            <a:off x="838200" y="35814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2743200" y="5334000"/>
            <a:ext cx="1371600" cy="76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00600" y="4419600"/>
            <a:ext cx="3276600" cy="1219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9000" y="4876800"/>
            <a:ext cx="1981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3276600" y="5943600"/>
            <a:ext cx="83820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4876800" y="5562600"/>
            <a:ext cx="83820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How to get a PE,PL pair presenting a segment inside clip rectangle?</a:t>
            </a:r>
          </a:p>
          <a:p>
            <a:pPr marL="457200" indent="-457200"/>
            <a:r>
              <a:rPr lang="en-US" sz="2400" dirty="0" smtClean="0"/>
              <a:t>If </a:t>
            </a:r>
            <a:r>
              <a:rPr lang="en-US" sz="2400" dirty="0" err="1" smtClean="0"/>
              <a:t>tE</a:t>
            </a:r>
            <a:r>
              <a:rPr lang="en-US" sz="2400" dirty="0" smtClean="0"/>
              <a:t> &gt; </a:t>
            </a:r>
            <a:r>
              <a:rPr lang="en-US" sz="2400" dirty="0" err="1" smtClean="0"/>
              <a:t>tL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reject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111" t="46875" r="25622" b="17708"/>
          <a:stretch>
            <a:fillRect/>
          </a:stretch>
        </p:blipFill>
        <p:spPr bwMode="auto">
          <a:xfrm>
            <a:off x="838200" y="35814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 rot="20599134">
            <a:off x="2133600" y="4038600"/>
            <a:ext cx="1676400" cy="76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Cyrus-Beck Parametric Line Clipping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Problem: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Does not work with convex polygon clip region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1447800" y="3505200"/>
            <a:ext cx="83820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0" y="3505200"/>
            <a:ext cx="7620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048000" y="3124200"/>
            <a:ext cx="83820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819400" y="4114800"/>
            <a:ext cx="2057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7800" y="4343400"/>
            <a:ext cx="236220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90600" y="3276600"/>
            <a:ext cx="4267200" cy="685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1524000" y="3581400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667000" y="3304736"/>
            <a:ext cx="3810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3200400" y="33528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86200" y="35052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1752600" y="3581400"/>
            <a:ext cx="609600" cy="533400"/>
          </a:xfrm>
          <a:prstGeom prst="arc">
            <a:avLst>
              <a:gd name="adj1" fmla="val 12621667"/>
              <a:gd name="adj2" fmla="val 204772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822414">
            <a:off x="2612697" y="3490915"/>
            <a:ext cx="609600" cy="533400"/>
          </a:xfrm>
          <a:prstGeom prst="arc">
            <a:avLst>
              <a:gd name="adj1" fmla="val 13457221"/>
              <a:gd name="adj2" fmla="val 168548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2822414">
            <a:off x="3146097" y="3414714"/>
            <a:ext cx="609600" cy="533400"/>
          </a:xfrm>
          <a:prstGeom prst="arc">
            <a:avLst>
              <a:gd name="adj1" fmla="val 11007923"/>
              <a:gd name="adj2" fmla="val 168548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2822414">
            <a:off x="4136697" y="3414715"/>
            <a:ext cx="609600" cy="533400"/>
          </a:xfrm>
          <a:prstGeom prst="arc">
            <a:avLst>
              <a:gd name="adj1" fmla="val 13457221"/>
              <a:gd name="adj2" fmla="val 168548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52600" y="38862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0" y="37338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00400" y="36576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10000" y="35052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6400" y="32766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38400" y="32766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6600" y="30480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86200" y="30480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91200" y="2514600"/>
            <a:ext cx="27432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</a:t>
            </a:r>
            <a:r>
              <a:rPr lang="en-US" b="1" dirty="0" smtClean="0">
                <a:solidFill>
                  <a:schemeClr val="tx1"/>
                </a:solidFill>
              </a:rPr>
              <a:t>=t3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tL</a:t>
            </a:r>
            <a:r>
              <a:rPr lang="en-US" b="1" dirty="0" smtClean="0">
                <a:solidFill>
                  <a:schemeClr val="tx1"/>
                </a:solidFill>
              </a:rPr>
              <a:t>=t2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b="1" dirty="0" err="1" smtClean="0">
                <a:solidFill>
                  <a:schemeClr val="tx1"/>
                </a:solidFill>
              </a:rPr>
              <a:t>tL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 the AB is discarded though some segments should be displayed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Sutherland-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Hodgman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Polygon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327" t="21875" r="19180" b="13542"/>
          <a:stretch>
            <a:fillRect/>
          </a:stretch>
        </p:blipFill>
        <p:spPr bwMode="auto">
          <a:xfrm>
            <a:off x="762000" y="15240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Sutherland-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Hodgman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Polygon Clipping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u="sng" dirty="0" smtClean="0"/>
              <a:t>Input: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Polygon described by an input of list of vertices: v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 v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 …,</a:t>
            </a:r>
            <a:r>
              <a:rPr lang="en-US" sz="1200" dirty="0" err="1" smtClean="0"/>
              <a:t>v</a:t>
            </a:r>
            <a:r>
              <a:rPr lang="en-US" sz="1200" baseline="-25000" dirty="0" err="1" smtClean="0"/>
              <a:t>n</a:t>
            </a:r>
            <a:endParaRPr lang="en-US" sz="1200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Convex clip region C</a:t>
            </a:r>
          </a:p>
          <a:p>
            <a:pPr marL="514350" indent="-514350">
              <a:buNone/>
            </a:pPr>
            <a:r>
              <a:rPr lang="en-US" sz="1200" u="sng" dirty="0" smtClean="0"/>
              <a:t>Algorithm:</a:t>
            </a:r>
          </a:p>
          <a:p>
            <a:pPr marL="514350" indent="-514350">
              <a:buNone/>
            </a:pPr>
            <a:r>
              <a:rPr lang="en-US" sz="1200" dirty="0" err="1" smtClean="0"/>
              <a:t>Inputlist</a:t>
            </a:r>
            <a:r>
              <a:rPr lang="en-US" sz="1200" dirty="0" smtClean="0"/>
              <a:t> : v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 v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 …,</a:t>
            </a:r>
            <a:r>
              <a:rPr lang="en-US" sz="1200" dirty="0" err="1" smtClean="0"/>
              <a:t>v</a:t>
            </a:r>
            <a:r>
              <a:rPr lang="en-US" sz="1200" baseline="-25000" dirty="0" err="1" smtClean="0"/>
              <a:t>n</a:t>
            </a:r>
            <a:endParaRPr lang="en-US" sz="1200" dirty="0" smtClean="0"/>
          </a:p>
          <a:p>
            <a:pPr marL="514350" indent="-514350">
              <a:buNone/>
            </a:pPr>
            <a:r>
              <a:rPr lang="en-US" sz="1200" dirty="0" smtClean="0"/>
              <a:t>For each clip edge e in E do</a:t>
            </a:r>
          </a:p>
          <a:p>
            <a:pPr marL="914400" lvl="1" indent="-514350">
              <a:buNone/>
            </a:pPr>
            <a:r>
              <a:rPr lang="en-US" sz="1200" dirty="0" smtClean="0"/>
              <a:t>S </a:t>
            </a:r>
            <a:r>
              <a:rPr lang="en-US" sz="1200" dirty="0" smtClean="0">
                <a:sym typeface="Wingdings" pitchFamily="2" charset="2"/>
              </a:rPr>
              <a:t> </a:t>
            </a:r>
            <a:r>
              <a:rPr lang="en-US" sz="1200" dirty="0" err="1" smtClean="0">
                <a:sym typeface="Wingdings" pitchFamily="2" charset="2"/>
              </a:rPr>
              <a:t>v</a:t>
            </a:r>
            <a:r>
              <a:rPr lang="en-US" sz="1200" baseline="-25000" dirty="0" err="1" smtClean="0">
                <a:sym typeface="Wingdings" pitchFamily="2" charset="2"/>
              </a:rPr>
              <a:t>n</a:t>
            </a:r>
            <a:endParaRPr lang="en-US" sz="1200" baseline="-25000" dirty="0" smtClean="0">
              <a:sym typeface="Wingdings" pitchFamily="2" charset="2"/>
            </a:endParaRPr>
          </a:p>
          <a:p>
            <a:pPr marL="914400" lvl="1" indent="-514350">
              <a:buNone/>
            </a:pPr>
            <a:r>
              <a:rPr lang="en-US" sz="1200" dirty="0" smtClean="0">
                <a:sym typeface="Wingdings" pitchFamily="2" charset="2"/>
              </a:rPr>
              <a:t>P  v</a:t>
            </a:r>
            <a:r>
              <a:rPr lang="en-US" sz="1200" baseline="-25000" dirty="0" smtClean="0">
                <a:sym typeface="Wingdings" pitchFamily="2" charset="2"/>
              </a:rPr>
              <a:t>1</a:t>
            </a:r>
          </a:p>
          <a:p>
            <a:pPr marL="914400" lvl="1" indent="-514350">
              <a:buNone/>
            </a:pPr>
            <a:r>
              <a:rPr lang="en-US" sz="1200" dirty="0" smtClean="0">
                <a:sym typeface="Wingdings" pitchFamily="2" charset="2"/>
              </a:rPr>
              <a:t>j  1</a:t>
            </a:r>
            <a:endParaRPr lang="en-US" sz="1200" dirty="0" smtClean="0"/>
          </a:p>
          <a:p>
            <a:pPr marL="914400" lvl="1" indent="-514350">
              <a:buNone/>
            </a:pPr>
            <a:r>
              <a:rPr lang="en-US" sz="1200" dirty="0" smtClean="0"/>
              <a:t>While (j&lt;n)</a:t>
            </a:r>
          </a:p>
          <a:p>
            <a:pPr marL="914400" lvl="1" indent="-514350">
              <a:buNone/>
            </a:pPr>
            <a:r>
              <a:rPr lang="en-US" sz="1200" dirty="0" smtClean="0"/>
              <a:t>	 do, if both S &amp; P inside the clip region, </a:t>
            </a:r>
          </a:p>
          <a:p>
            <a:pPr marL="914400" lvl="1" indent="-514350">
              <a:buNone/>
            </a:pPr>
            <a:r>
              <a:rPr lang="en-US" sz="1200" dirty="0" smtClean="0"/>
              <a:t>      	            Add p to output list </a:t>
            </a:r>
            <a:br>
              <a:rPr lang="en-US" sz="1200" dirty="0" smtClean="0"/>
            </a:br>
            <a:r>
              <a:rPr lang="en-US" sz="1200" dirty="0" smtClean="0"/>
              <a:t>else if S inside &amp; P outside, then </a:t>
            </a:r>
            <a:br>
              <a:rPr lang="en-US" sz="1200" dirty="0" smtClean="0"/>
            </a:br>
            <a:r>
              <a:rPr lang="en-US" sz="1200" dirty="0" smtClean="0"/>
              <a:t>            Find intersection point </a:t>
            </a:r>
            <a:r>
              <a:rPr lang="en-US" sz="1200" dirty="0" err="1" smtClean="0"/>
              <a:t>i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           Add </a:t>
            </a:r>
            <a:r>
              <a:rPr lang="en-US" sz="1200" dirty="0" err="1" smtClean="0"/>
              <a:t>i</a:t>
            </a:r>
            <a:r>
              <a:rPr lang="en-US" sz="1200" dirty="0" smtClean="0"/>
              <a:t> to output list</a:t>
            </a:r>
            <a:br>
              <a:rPr lang="en-US" sz="1200" dirty="0" smtClean="0"/>
            </a:br>
            <a:r>
              <a:rPr lang="en-US" sz="1200" dirty="0" smtClean="0"/>
              <a:t>else if S outside and P inside, then</a:t>
            </a:r>
            <a:br>
              <a:rPr lang="en-US" sz="1200" dirty="0" smtClean="0"/>
            </a:br>
            <a:r>
              <a:rPr lang="en-US" sz="1200" dirty="0" smtClean="0"/>
              <a:t>            find intersection point </a:t>
            </a:r>
            <a:r>
              <a:rPr lang="en-US" sz="1200" dirty="0" err="1" smtClean="0"/>
              <a:t>i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           add </a:t>
            </a:r>
            <a:r>
              <a:rPr lang="en-US" sz="1200" dirty="0" err="1" smtClean="0"/>
              <a:t>i</a:t>
            </a:r>
            <a:r>
              <a:rPr lang="en-US" sz="1200" dirty="0" smtClean="0"/>
              <a:t> to output list</a:t>
            </a:r>
            <a:br>
              <a:rPr lang="en-US" sz="1200" dirty="0" smtClean="0"/>
            </a:br>
            <a:r>
              <a:rPr lang="en-US" sz="1200" dirty="0" smtClean="0"/>
              <a:t>            add P to output list</a:t>
            </a:r>
            <a:br>
              <a:rPr lang="en-US" sz="1200" dirty="0" smtClean="0"/>
            </a:br>
            <a:r>
              <a:rPr lang="en-US" sz="1200" dirty="0" smtClean="0"/>
              <a:t>else if S and P both outside</a:t>
            </a:r>
            <a:br>
              <a:rPr lang="en-US" sz="1200" dirty="0" smtClean="0"/>
            </a:br>
            <a:r>
              <a:rPr lang="en-US" sz="1200" dirty="0" smtClean="0"/>
              <a:t>            do nothing</a:t>
            </a:r>
          </a:p>
          <a:p>
            <a:pPr marL="914400" lvl="1" indent="-514350">
              <a:buNone/>
            </a:pPr>
            <a:r>
              <a:rPr lang="en-US" sz="1200" dirty="0" smtClean="0"/>
              <a:t>   	S </a:t>
            </a:r>
            <a:r>
              <a:rPr lang="en-US" sz="1200" dirty="0" smtClean="0">
                <a:sym typeface="Wingdings" pitchFamily="2" charset="2"/>
              </a:rPr>
              <a:t> </a:t>
            </a:r>
            <a:r>
              <a:rPr lang="en-US" sz="1200" dirty="0" err="1" smtClean="0">
                <a:sym typeface="Wingdings" pitchFamily="2" charset="2"/>
              </a:rPr>
              <a:t>v</a:t>
            </a:r>
            <a:r>
              <a:rPr lang="en-US" sz="1200" baseline="-25000" dirty="0" err="1" smtClean="0">
                <a:sym typeface="Wingdings" pitchFamily="2" charset="2"/>
              </a:rPr>
              <a:t>j</a:t>
            </a:r>
            <a:r>
              <a:rPr lang="en-US" sz="1200" baseline="-25000" dirty="0" smtClean="0">
                <a:sym typeface="Wingdings" pitchFamily="2" charset="2"/>
              </a:rPr>
              <a:t> </a:t>
            </a:r>
          </a:p>
          <a:p>
            <a:pPr marL="914400" lvl="1" indent="-514350">
              <a:buNone/>
            </a:pPr>
            <a:r>
              <a:rPr lang="en-US" sz="1200" baseline="-25000" dirty="0" smtClean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 	P  v</a:t>
            </a:r>
            <a:r>
              <a:rPr lang="en-US" sz="1200" baseline="-25000" dirty="0" smtClean="0">
                <a:sym typeface="Wingdings" pitchFamily="2" charset="2"/>
              </a:rPr>
              <a:t>j+1</a:t>
            </a:r>
          </a:p>
          <a:p>
            <a:pPr marL="914400" lvl="1" indent="-514350">
              <a:buNone/>
            </a:pPr>
            <a:r>
              <a:rPr lang="en-US" sz="1200" baseline="-25000" dirty="0" smtClean="0">
                <a:sym typeface="Wingdings" pitchFamily="2" charset="2"/>
              </a:rPr>
              <a:t>            </a:t>
            </a:r>
            <a:r>
              <a:rPr lang="en-US" sz="1200" dirty="0" smtClean="0">
                <a:sym typeface="Wingdings" pitchFamily="2" charset="2"/>
              </a:rPr>
              <a:t>      </a:t>
            </a:r>
            <a:r>
              <a:rPr lang="en-US" sz="1200" dirty="0" err="1" smtClean="0">
                <a:sym typeface="Wingdings" pitchFamily="2" charset="2"/>
              </a:rPr>
              <a:t>i</a:t>
            </a:r>
            <a:r>
              <a:rPr lang="en-US" sz="1200" dirty="0" smtClean="0">
                <a:sym typeface="Wingdings" pitchFamily="2" charset="2"/>
              </a:rPr>
              <a:t> ++</a:t>
            </a:r>
            <a:endParaRPr lang="en-US" sz="1200" baseline="-250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1200" baseline="-25000" dirty="0" smtClean="0">
                <a:sym typeface="Wingdings" pitchFamily="2" charset="2"/>
              </a:rPr>
              <a:t>     </a:t>
            </a:r>
            <a:r>
              <a:rPr lang="en-US" sz="1200" dirty="0" smtClean="0">
                <a:sym typeface="Wingdings" pitchFamily="2" charset="2"/>
              </a:rPr>
              <a:t>      </a:t>
            </a:r>
            <a:r>
              <a:rPr lang="en-US" sz="1200" dirty="0" err="1" smtClean="0">
                <a:sym typeface="Wingdings" pitchFamily="2" charset="2"/>
              </a:rPr>
              <a:t>inputlist</a:t>
            </a:r>
            <a:r>
              <a:rPr lang="en-US" sz="1200" dirty="0" smtClean="0">
                <a:sym typeface="Wingdings" pitchFamily="2" charset="2"/>
              </a:rPr>
              <a:t>  current output list</a:t>
            </a:r>
            <a:endParaRPr lang="en-US" sz="1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4876800" y="1524000"/>
            <a:ext cx="426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Sutherland-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Hodgman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Polygon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a, b, c, e, f, g </a:t>
            </a:r>
          </a:p>
          <a:p>
            <a:r>
              <a:rPr lang="en-US" sz="2800" dirty="0" smtClean="0"/>
              <a:t>S=g</a:t>
            </a:r>
          </a:p>
          <a:p>
            <a:r>
              <a:rPr lang="en-US" sz="2800" dirty="0" smtClean="0"/>
              <a:t>P=a</a:t>
            </a:r>
          </a:p>
          <a:p>
            <a:r>
              <a:rPr lang="en-US" sz="2800" dirty="0" smtClean="0"/>
              <a:t>Output: 1, 2, c, d, e, f, g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1524000"/>
            <a:ext cx="4038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800" y="2590800"/>
            <a:ext cx="411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495800" y="2132806"/>
            <a:ext cx="2895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172994" y="2132806"/>
            <a:ext cx="2895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81800" y="1295400"/>
            <a:ext cx="1143000" cy="838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81800" y="1295400"/>
            <a:ext cx="17526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582694" y="2247106"/>
            <a:ext cx="1905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5181600" y="3200400"/>
            <a:ext cx="33528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105400" y="2133600"/>
            <a:ext cx="1143000" cy="990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1"/>
          </p:cNvCxnSpPr>
          <p:nvPr/>
        </p:nvCxnSpPr>
        <p:spPr>
          <a:xfrm rot="10800000" flipV="1">
            <a:off x="6172200" y="2057400"/>
            <a:ext cx="1588" cy="76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172200" y="2133600"/>
            <a:ext cx="1752600" cy="685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324600" y="11430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10600" y="1066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8600" y="20574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72200" y="19050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48400" y="2819400"/>
            <a:ext cx="152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76800" y="28194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86800" y="2971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524000" y="3657600"/>
          <a:ext cx="662940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57"/>
                <a:gridCol w="1567543"/>
                <a:gridCol w="1143000"/>
                <a:gridCol w="2971801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Intersection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Output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Comments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g, 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 inside,</a:t>
                      </a:r>
                      <a:r>
                        <a:rPr lang="en-US" sz="2000" baseline="0" dirty="0" smtClean="0"/>
                        <a:t> a outside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a, 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Both outside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b, 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 outside, c inside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c, 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Both</a:t>
                      </a:r>
                      <a:r>
                        <a:rPr lang="en-US" sz="2000" baseline="0" dirty="0" smtClean="0"/>
                        <a:t> inside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d, 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Both inside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e, 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Both inside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f, 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Both inside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" name="Rectangle 81"/>
          <p:cNvSpPr/>
          <p:nvPr/>
        </p:nvSpPr>
        <p:spPr>
          <a:xfrm>
            <a:off x="6858000" y="15240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534400" y="15240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524000" y="4114800"/>
            <a:ext cx="6553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765E-6 L 0 0.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55 L 0 0.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11 L 0 0.1776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7761 L 0 0.233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3311 L 0 0.288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8862 L 0 0.344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7" grpId="6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 rot="5400000">
            <a:off x="6172200" y="22098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Sutherland-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Hodgman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Polygon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Output of previous iteration</a:t>
            </a:r>
            <a:br>
              <a:rPr lang="en-US" sz="2800" dirty="0" smtClean="0"/>
            </a:br>
            <a:r>
              <a:rPr lang="en-US" sz="2800" dirty="0" smtClean="0"/>
              <a:t>1, 2, c, d, e, f, g </a:t>
            </a:r>
          </a:p>
          <a:p>
            <a:r>
              <a:rPr lang="en-US" sz="2800" dirty="0" smtClean="0"/>
              <a:t>S=g</a:t>
            </a:r>
          </a:p>
          <a:p>
            <a:r>
              <a:rPr lang="en-US" sz="2800" dirty="0" smtClean="0"/>
              <a:t>P=1</a:t>
            </a:r>
          </a:p>
          <a:p>
            <a:r>
              <a:rPr lang="en-US" sz="2800" dirty="0" smtClean="0"/>
              <a:t>Output: 3, 1, 4, 5, d, e, f, 6 </a:t>
            </a:r>
            <a:endParaRPr lang="en-US" sz="2800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524000" y="3657600"/>
          <a:ext cx="662940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57"/>
                <a:gridCol w="1567543"/>
                <a:gridCol w="1143000"/>
                <a:gridCol w="2971801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Intersection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Output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Comments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g,1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3,1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 outside,</a:t>
                      </a:r>
                      <a:r>
                        <a:rPr lang="en-US" sz="2000" baseline="0" dirty="0" smtClean="0"/>
                        <a:t> 1 inside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inside,</a:t>
                      </a:r>
                      <a:r>
                        <a:rPr lang="en-US" sz="2000" baseline="0" dirty="0" smtClean="0"/>
                        <a:t> 2 outside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 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Both outside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c, 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5,d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 inside,</a:t>
                      </a:r>
                      <a:r>
                        <a:rPr lang="en-US" sz="2000" baseline="0" dirty="0" smtClean="0"/>
                        <a:t> c outside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d, 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Both inside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e, 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Both inside</a:t>
                      </a:r>
                      <a:endParaRPr lang="en-US" sz="2000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f, 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 inside,</a:t>
                      </a:r>
                      <a:r>
                        <a:rPr lang="en-US" sz="2000" baseline="0" dirty="0" smtClean="0"/>
                        <a:t> g outside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5029200" y="1524000"/>
            <a:ext cx="4038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76800" y="2590800"/>
            <a:ext cx="411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495800" y="2132806"/>
            <a:ext cx="2895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172994" y="2132806"/>
            <a:ext cx="2895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81800" y="1295400"/>
            <a:ext cx="1143000" cy="838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81800" y="1295400"/>
            <a:ext cx="17526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582694" y="2247106"/>
            <a:ext cx="1905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5181600" y="3200400"/>
            <a:ext cx="33528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5105400" y="2133600"/>
            <a:ext cx="1143000" cy="990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5" idx="1"/>
          </p:cNvCxnSpPr>
          <p:nvPr/>
        </p:nvCxnSpPr>
        <p:spPr>
          <a:xfrm rot="10800000" flipV="1">
            <a:off x="6172200" y="2057400"/>
            <a:ext cx="1588" cy="76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172200" y="2133600"/>
            <a:ext cx="1752600" cy="685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324600" y="11430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10600" y="1066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48600" y="20574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72200" y="19050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48400" y="2819400"/>
            <a:ext cx="152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76800" y="28194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686800" y="2971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58000" y="15240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534400" y="15240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20000" y="16764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15200" y="12954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39000" y="28956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39000" y="20574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24000" y="4114800"/>
            <a:ext cx="6553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765E-6 L 0 0.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55 L 0 0.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11 L 0 0.177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7761 L 0 0.233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3311 L 0 0.288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8862 L 0 0.344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953000" y="2589212"/>
            <a:ext cx="4038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Sutherland-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Hodgman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Polygon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Output of previous iteration</a:t>
            </a:r>
            <a:br>
              <a:rPr lang="en-US" sz="2800" dirty="0" smtClean="0"/>
            </a:br>
            <a:r>
              <a:rPr lang="en-US" sz="2800" dirty="0" smtClean="0"/>
              <a:t> 3, 1, 4, 5, d, e, f, 6 </a:t>
            </a:r>
          </a:p>
          <a:p>
            <a:r>
              <a:rPr lang="en-US" sz="2800" dirty="0" smtClean="0"/>
              <a:t>S=6</a:t>
            </a:r>
          </a:p>
          <a:p>
            <a:r>
              <a:rPr lang="en-US" sz="2800" dirty="0" smtClean="0"/>
              <a:t>P=3</a:t>
            </a:r>
          </a:p>
          <a:p>
            <a:r>
              <a:rPr lang="en-US" sz="2800" dirty="0" smtClean="0"/>
              <a:t>Output:  3,1,4,7,8,e,9,10,6</a:t>
            </a:r>
            <a:endParaRPr lang="en-US" sz="2800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524000" y="3429000"/>
          <a:ext cx="66294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57"/>
                <a:gridCol w="1567543"/>
                <a:gridCol w="1143000"/>
                <a:gridCol w="2971801"/>
              </a:tblGrid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Intersection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Output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6, 3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Both inside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3, 1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Both inside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1, 4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Both inside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4, 5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 inside,</a:t>
                      </a:r>
                      <a:r>
                        <a:rPr lang="en-US" sz="1800" baseline="0" dirty="0" smtClean="0"/>
                        <a:t> 5 outside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5, 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Both outside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d, 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8, 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 inside, d outside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e, 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 inside,</a:t>
                      </a:r>
                      <a:r>
                        <a:rPr lang="en-US" sz="1800" baseline="0" dirty="0" smtClean="0"/>
                        <a:t> f outside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f, 6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10, 6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 inside, f outside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5029200" y="1524000"/>
            <a:ext cx="4038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76800" y="2590800"/>
            <a:ext cx="411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572397" y="2057003"/>
            <a:ext cx="27432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249194" y="2056606"/>
            <a:ext cx="2743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81800" y="1295400"/>
            <a:ext cx="1143000" cy="838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81800" y="1295400"/>
            <a:ext cx="17526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582694" y="2247106"/>
            <a:ext cx="1905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5181600" y="3200400"/>
            <a:ext cx="33528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5105400" y="2133600"/>
            <a:ext cx="1143000" cy="990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5" idx="1"/>
          </p:cNvCxnSpPr>
          <p:nvPr/>
        </p:nvCxnSpPr>
        <p:spPr>
          <a:xfrm rot="10800000" flipV="1">
            <a:off x="6172200" y="2057400"/>
            <a:ext cx="1588" cy="76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172200" y="2133600"/>
            <a:ext cx="1752600" cy="685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324600" y="11430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10600" y="1066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48600" y="20574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72200" y="19050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48400" y="2819400"/>
            <a:ext cx="152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76800" y="28194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686800" y="2971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58000" y="15240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534400" y="15240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20000" y="16764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15200" y="12954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39000" y="28956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39000" y="20574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00" y="25908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57800" y="25146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96000" y="23622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705600" y="25908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24000" y="3810000"/>
            <a:ext cx="6553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765E-6 L 0 0.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55 L 0 0.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11 L 0 0.177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7761 L 0 0.233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3311 L 0 0.288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8862 L 0 0.344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2193 L 0 0.377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59" grpId="7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/>
          <p:cNvCxnSpPr/>
          <p:nvPr/>
        </p:nvCxnSpPr>
        <p:spPr>
          <a:xfrm rot="5400000">
            <a:off x="4571206" y="1828006"/>
            <a:ext cx="2743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Sutherland-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Hodgman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Polygon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Output of previous iteration</a:t>
            </a:r>
            <a:br>
              <a:rPr lang="en-US" sz="2400" dirty="0" smtClean="0"/>
            </a:br>
            <a:r>
              <a:rPr lang="en-US" sz="2400" dirty="0" smtClean="0"/>
              <a:t>  3,1,4,7,8,e,9,10,6</a:t>
            </a:r>
          </a:p>
          <a:p>
            <a:r>
              <a:rPr lang="en-US" sz="2400" dirty="0" smtClean="0"/>
              <a:t>S=6</a:t>
            </a:r>
          </a:p>
          <a:p>
            <a:r>
              <a:rPr lang="en-US" sz="2400" dirty="0" smtClean="0"/>
              <a:t>P=3</a:t>
            </a:r>
          </a:p>
          <a:p>
            <a:r>
              <a:rPr lang="en-US" sz="2400" dirty="0" smtClean="0"/>
              <a:t>Output: 3,1,4,7,11,12,e,9,10,6</a:t>
            </a:r>
            <a:endParaRPr lang="en-US" sz="2400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524000" y="3124200"/>
          <a:ext cx="662940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57"/>
                <a:gridCol w="1567543"/>
                <a:gridCol w="1143000"/>
                <a:gridCol w="2971801"/>
              </a:tblGrid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Intersection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Output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6, 3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Both inside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3, 1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Both inside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1, 4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Both inside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4, 7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Both inside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7, 8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 inside, 8 outside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8, 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12, 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 inside, 8 outside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e, 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Both inside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9, 10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Both inside</a:t>
                      </a:r>
                      <a:endParaRPr lang="en-US" sz="1800" dirty="0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10, 6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Both inside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5029200" y="1219200"/>
            <a:ext cx="4038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876800" y="2286000"/>
            <a:ext cx="4114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572397" y="1752203"/>
            <a:ext cx="2743200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249194" y="1751806"/>
            <a:ext cx="2743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81800" y="990600"/>
            <a:ext cx="1143000" cy="838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781800" y="990600"/>
            <a:ext cx="17526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7582694" y="1942306"/>
            <a:ext cx="1905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5181600" y="2895600"/>
            <a:ext cx="33528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5105400" y="1828800"/>
            <a:ext cx="1143000" cy="990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9" idx="1"/>
          </p:cNvCxnSpPr>
          <p:nvPr/>
        </p:nvCxnSpPr>
        <p:spPr>
          <a:xfrm rot="10800000" flipV="1">
            <a:off x="6172200" y="1752600"/>
            <a:ext cx="1588" cy="76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6172200" y="1828800"/>
            <a:ext cx="1752600" cy="685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324600" y="8382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10600" y="7620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848600" y="17526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172200" y="16002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248400" y="2514600"/>
            <a:ext cx="152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876800" y="25146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686800" y="26670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58000" y="12192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534400" y="12192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620000" y="13716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15200" y="9906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239000" y="25908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239000" y="17526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620000" y="22860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57800" y="22098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096000" y="20574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705600" y="22860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638800" y="22860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486400" y="17526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524000" y="3505200"/>
            <a:ext cx="6553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765E-6 L 0 0.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55 L 0 0.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1101 L 0 0.166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6651 L 0 0.21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1092 L 0 0.266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6642 L 0 0.321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2193 L 0 0.377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7743 L 0 0.4329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6" grpId="8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Cohen-Sutherland Line Clipping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neither trivially accepted, nor trivially rejected</a:t>
            </a:r>
          </a:p>
          <a:p>
            <a:pPr marL="914400" lvl="1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Divided into two segments at the intersection point of a clip edge, such that </a:t>
            </a:r>
          </a:p>
          <a:p>
            <a:pPr marL="1314450" lvl="2" indent="-5143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segment can be trivially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rejected/accepted</a:t>
            </a:r>
          </a:p>
          <a:p>
            <a:pPr marL="1314450" lvl="2" indent="-5143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Another segment is subdivided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iteratively  until cannot be trivially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rejected or accepted.</a:t>
            </a:r>
          </a:p>
          <a:p>
            <a:pPr marL="514350" indent="-51435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the trivial acceptance/rejection test is done?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what order the intersections with the clip edges are considered?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172200" y="3809206"/>
            <a:ext cx="167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124700" y="3771106"/>
            <a:ext cx="175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24600" y="3504406"/>
            <a:ext cx="228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24600" y="4342606"/>
            <a:ext cx="228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6629400" y="2895600"/>
            <a:ext cx="167640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6972300" y="3009900"/>
            <a:ext cx="914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9494691">
            <a:off x="7461621" y="2881348"/>
            <a:ext cx="914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9494691">
            <a:off x="6451314" y="3581013"/>
            <a:ext cx="1131278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Foley: 3.12, 3.14.1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Cohen-Sutherland Line Clipping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Extend the edges of the clip rectangle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Divide the plane into 9 regions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region is assigned a 4 bit code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outcode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First bit is 1 if the region is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above the top edge, 0 otherwise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Second bit is 1 if the region is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below the bottom edge, 0 otherwise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Third bit is 1 if the region is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right to the right edge, 0 otherwise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Fourth bit is 1 if the region is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left to the left edge, 0 otherwise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868" t="35417" r="49048" b="19792"/>
          <a:stretch>
            <a:fillRect/>
          </a:stretch>
        </p:blipFill>
        <p:spPr bwMode="auto">
          <a:xfrm>
            <a:off x="5714999" y="1619249"/>
            <a:ext cx="3429001" cy="40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6781800" y="1371600"/>
            <a:ext cx="838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810500" y="1333500"/>
            <a:ext cx="838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Cohen-Sutherland Line Clipping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endpoint of the line segment is assigned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outcode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both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endcodes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0000 then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completely lies inside the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clip rectangle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trivial acceptance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A:0000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B:0000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Otherwise perform the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logical AND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outcodes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results in non zero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trivial rejection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C:1000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D:1010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endParaRPr lang="en-US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868" t="35417" r="49048" b="19792"/>
          <a:stretch>
            <a:fillRect/>
          </a:stretch>
        </p:blipFill>
        <p:spPr bwMode="auto">
          <a:xfrm>
            <a:off x="5714999" y="2133600"/>
            <a:ext cx="3429001" cy="40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6705600" y="3810000"/>
            <a:ext cx="6858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0" y="3048000"/>
            <a:ext cx="8382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34200" y="3352800"/>
            <a:ext cx="228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0" y="4114800"/>
            <a:ext cx="228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3048000"/>
            <a:ext cx="228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5800" y="3352800"/>
            <a:ext cx="228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2514600" y="5867400"/>
            <a:ext cx="2286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5943600"/>
            <a:ext cx="457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AND gives 1000 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 above the top edge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Cohen-Sutherland Line Clipping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If neither trivially accepted nor rejected, subdivide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based on a intersecting edge</a:t>
            </a:r>
          </a:p>
          <a:p>
            <a:pPr marL="914400" lvl="1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outcode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endpoint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lies outside</a:t>
            </a:r>
          </a:p>
          <a:p>
            <a:pPr marL="914400" lvl="1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Choose a set bit in that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outcode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selecting the edge for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subdivision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us choose: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bottom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order</a:t>
            </a: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leftmost set bit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outcode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used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selecting the edge for subdivision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868" t="35417" r="49048" b="19792"/>
          <a:stretch>
            <a:fillRect/>
          </a:stretch>
        </p:blipFill>
        <p:spPr bwMode="auto">
          <a:xfrm>
            <a:off x="5714999" y="2133600"/>
            <a:ext cx="3429001" cy="40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6400800" y="2895600"/>
            <a:ext cx="14478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Cohen-Sutherland Line Clipping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Example: Consider AD</a:t>
            </a:r>
          </a:p>
          <a:p>
            <a:pPr marL="514350" indent="-514350"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Iteration 1: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A=0000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D=1001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endpoints are not 0000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cannot be trivially accepted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gives zero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Cannot trivially rejected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outcode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that lies outside: D=1001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leftmost set bit: first bit = top edge for subdivision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new end point B is found</a:t>
            </a:r>
          </a:p>
          <a:p>
            <a:pPr marL="914400" lvl="1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Assign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outcode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0000 to B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 to next iteration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12" t="47917" r="43778" b="14584"/>
          <a:stretch>
            <a:fillRect/>
          </a:stretch>
        </p:blipFill>
        <p:spPr bwMode="auto">
          <a:xfrm>
            <a:off x="4495800" y="14478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Cohen-Sutherland Line Clipping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Example: Consider AD</a:t>
            </a:r>
          </a:p>
          <a:p>
            <a:pPr marL="514350" indent="-514350"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Iteration 2: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A=0000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B=0000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endpoints are 0000</a:t>
            </a:r>
          </a:p>
          <a:p>
            <a:pPr marL="514350" indent="-51435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Trivially accepted.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12" t="47917" r="43778" b="14584"/>
          <a:stretch>
            <a:fillRect/>
          </a:stretch>
        </p:blipFill>
        <p:spPr bwMode="auto">
          <a:xfrm>
            <a:off x="4495800" y="14478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 rot="18578329">
            <a:off x="6792216" y="2397677"/>
            <a:ext cx="427637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1194</Words>
  <Application>Microsoft Office PowerPoint</Application>
  <PresentationFormat>On-screen Show (4:3)</PresentationFormat>
  <Paragraphs>469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Clipping Primitives</vt:lpstr>
      <vt:lpstr>Clipping line</vt:lpstr>
      <vt:lpstr>Cohen-Sutherland Line Clipping Algorithm</vt:lpstr>
      <vt:lpstr>Cohen-Sutherland Line Clipping Algorithm</vt:lpstr>
      <vt:lpstr>Cohen-Sutherland Line Clipping Algorithm</vt:lpstr>
      <vt:lpstr>Cohen-Sutherland Line Clipping Algorithm</vt:lpstr>
      <vt:lpstr>Cohen-Sutherland Line Clipping Algorithm</vt:lpstr>
      <vt:lpstr>Cohen-Sutherland Line Clipping Algorithm</vt:lpstr>
      <vt:lpstr>Cohen-Sutherland Line Clipping Algorithm</vt:lpstr>
      <vt:lpstr>Cohen-Sutherland Line Clipping Algorithm</vt:lpstr>
      <vt:lpstr>Cohen-Sutherland Line Clipping Algorithm</vt:lpstr>
      <vt:lpstr>Cohen-Sutherland Line Clipping Algorithm</vt:lpstr>
      <vt:lpstr>Cohen-Sutherland Line Clipping Algorithm</vt:lpstr>
      <vt:lpstr>Cohen-Sutherland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Cyrus-Beck Parametric Line Clipping Algorithm</vt:lpstr>
      <vt:lpstr>Sutherland-Hodgman Polygon Clipping</vt:lpstr>
      <vt:lpstr>Sutherland-Hodgman Polygon Clipping</vt:lpstr>
      <vt:lpstr>Sutherland-Hodgman Polygon Clipping</vt:lpstr>
      <vt:lpstr>Sutherland-Hodgman Polygon Clipping</vt:lpstr>
      <vt:lpstr>Sutherland-Hodgman Polygon Clipping</vt:lpstr>
      <vt:lpstr>Sutherland-Hodgman Polygon Clipping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</dc:creator>
  <cp:lastModifiedBy>yser</cp:lastModifiedBy>
  <cp:revision>122</cp:revision>
  <dcterms:created xsi:type="dcterms:W3CDTF">2006-08-16T00:00:00Z</dcterms:created>
  <dcterms:modified xsi:type="dcterms:W3CDTF">2015-10-18T03:00:43Z</dcterms:modified>
</cp:coreProperties>
</file>