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70" r:id="rId13"/>
    <p:sldId id="269" r:id="rId14"/>
    <p:sldId id="271" r:id="rId15"/>
    <p:sldId id="272" r:id="rId16"/>
    <p:sldId id="263" r:id="rId17"/>
    <p:sldId id="273" r:id="rId18"/>
    <p:sldId id="274" r:id="rId19"/>
    <p:sldId id="275" r:id="rId20"/>
    <p:sldId id="276" r:id="rId21"/>
    <p:sldId id="278" r:id="rId22"/>
    <p:sldId id="294" r:id="rId23"/>
    <p:sldId id="295" r:id="rId24"/>
    <p:sldId id="296" r:id="rId25"/>
    <p:sldId id="297" r:id="rId26"/>
    <p:sldId id="298" r:id="rId27"/>
    <p:sldId id="277" r:id="rId28"/>
    <p:sldId id="281" r:id="rId29"/>
    <p:sldId id="280" r:id="rId30"/>
    <p:sldId id="282" r:id="rId31"/>
    <p:sldId id="283" r:id="rId32"/>
    <p:sldId id="284" r:id="rId33"/>
    <p:sldId id="312" r:id="rId34"/>
    <p:sldId id="285" r:id="rId35"/>
    <p:sldId id="287" r:id="rId36"/>
    <p:sldId id="288" r:id="rId37"/>
    <p:sldId id="279" r:id="rId38"/>
    <p:sldId id="289" r:id="rId39"/>
    <p:sldId id="292" r:id="rId40"/>
    <p:sldId id="286" r:id="rId41"/>
    <p:sldId id="290" r:id="rId42"/>
    <p:sldId id="291" r:id="rId43"/>
    <p:sldId id="293" r:id="rId44"/>
    <p:sldId id="299" r:id="rId45"/>
    <p:sldId id="300" r:id="rId46"/>
    <p:sldId id="302" r:id="rId47"/>
    <p:sldId id="301" r:id="rId48"/>
    <p:sldId id="306" r:id="rId49"/>
    <p:sldId id="304" r:id="rId50"/>
    <p:sldId id="307" r:id="rId51"/>
    <p:sldId id="305" r:id="rId52"/>
    <p:sldId id="309" r:id="rId53"/>
    <p:sldId id="308" r:id="rId54"/>
    <p:sldId id="310" r:id="rId55"/>
    <p:sldId id="303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495" autoAdjust="0"/>
  </p:normalViewPr>
  <p:slideViewPr>
    <p:cSldViewPr>
      <p:cViewPr>
        <p:scale>
          <a:sx n="70" d="100"/>
          <a:sy n="70" d="100"/>
        </p:scale>
        <p:origin x="-8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8AB6-C913-4484-AC8B-A7FBBEAEFA9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9BEDC-ABE6-4ABD-9792-A0D9586D5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9BEDC-ABE6-4ABD-9792-A0D9586D59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9BEDC-ABE6-4ABD-9792-A0D9586D59C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9BEDC-ABE6-4ABD-9792-A0D9586D59C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9BEDC-ABE6-4ABD-9792-A0D9586D59C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9BEDC-ABE6-4ABD-9792-A0D9586D59C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ea typeface="Times New Roman"/>
                <a:cs typeface="Times New Roman"/>
              </a:rPr>
              <a:t>Rasterization</a:t>
            </a: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Foley, Ch: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Midpoint Line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next value of the decision variable d?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 to apply incremental approach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cases: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 E is chosen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Ne is chosen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62" t="22917" r="33974" b="26042"/>
          <a:stretch>
            <a:fillRect/>
          </a:stretch>
        </p:blipFill>
        <p:spPr bwMode="auto">
          <a:xfrm>
            <a:off x="5105400" y="22860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Midpoint Line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next value of the decision variable d?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 to apply incremental approach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 E is chosen : 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Midpoint: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+ 1/2)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decision variable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f(M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)=f(x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+ 1/2)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(learn the derivation)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62" t="22917" r="33974" b="26042"/>
          <a:stretch>
            <a:fillRect/>
          </a:stretch>
        </p:blipFill>
        <p:spPr bwMode="auto">
          <a:xfrm>
            <a:off x="5105400" y="22860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026166" y="470863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67600" y="42672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05800" y="41148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39100" y="3638550"/>
            <a:ext cx="304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39100" y="4686300"/>
            <a:ext cx="304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Midpoint Line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next value of the decision variable d?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 to apply incremental approach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 NE is chosen : 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Midpoint: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(1+1/2))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decision variable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f(M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)=f(x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+ 1+1/2)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(learn the derivation)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62" t="22917" r="33974" b="26042"/>
          <a:stretch>
            <a:fillRect/>
          </a:stretch>
        </p:blipFill>
        <p:spPr bwMode="auto">
          <a:xfrm>
            <a:off x="5105400" y="22860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026166" y="3657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7277100" y="3467100"/>
            <a:ext cx="990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29600" y="30480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39100" y="2609850"/>
            <a:ext cx="304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39100" y="3657600"/>
            <a:ext cx="304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Midpoint Line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Initial value of decision variable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 point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+ 1/2) 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= f(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+y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dy-dx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dy-dx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/2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(learn the derivation)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the fraction 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be avoided by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)=2(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ax+by+c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62" t="22917" r="33974" b="26042"/>
          <a:stretch>
            <a:fillRect/>
          </a:stretch>
        </p:blipFill>
        <p:spPr bwMode="auto">
          <a:xfrm>
            <a:off x="5257800" y="22098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11458" r="29722" b="19792"/>
          <a:stretch>
            <a:fillRect/>
          </a:stretch>
        </p:blipFill>
        <p:spPr bwMode="auto">
          <a:xfrm>
            <a:off x="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05600" y="2819400"/>
            <a:ext cx="1981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Simple addition and comparison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Midpoint Line Algorithm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works for 0&lt;=m&lt;=1</a:t>
            </a:r>
          </a:p>
          <a:p>
            <a:r>
              <a:rPr lang="en-US" dirty="0" smtClean="0"/>
              <a:t>What about other slopes?</a:t>
            </a:r>
          </a:p>
          <a:p>
            <a:pPr lvl="1"/>
            <a:r>
              <a:rPr lang="en-US" dirty="0" smtClean="0"/>
              <a:t>Think!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intersections of the scan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 with the polygon 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Sort the intersection points in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increasing order of x coordinate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each pair of intersections,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odd parity rule to draw the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pixels that are interior to the polygon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Initially parity is even, P = 0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each intersection, parity is changed</a:t>
            </a:r>
          </a:p>
          <a:p>
            <a:pPr marL="914400" lvl="1" indent="-51435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Draw the pixels only when the parity is odd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725" t="42708" r="33821" b="13542"/>
          <a:stretch>
            <a:fillRect/>
          </a:stretch>
        </p:blipFill>
        <p:spPr bwMode="auto">
          <a:xfrm>
            <a:off x="5334000" y="1371600"/>
            <a:ext cx="3733800" cy="301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4800600" y="3657600"/>
            <a:ext cx="2667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5372100" y="3619500"/>
            <a:ext cx="2667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6134100" y="3619500"/>
            <a:ext cx="2667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7010400" y="3581400"/>
            <a:ext cx="2590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67400" y="51054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51054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51054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1000" y="51054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6057900" y="1485900"/>
            <a:ext cx="457200" cy="533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6676698" y="1447800"/>
            <a:ext cx="533400" cy="685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eft Brace 21"/>
          <p:cNvSpPr/>
          <p:nvPr/>
        </p:nvSpPr>
        <p:spPr>
          <a:xfrm rot="5400000">
            <a:off x="7505700" y="1333500"/>
            <a:ext cx="457200" cy="8382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12192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12192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121920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 only those pixels which are strictly interior to the polygon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Cases to consider: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Intersection point is fractional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Intersection point is integer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Integer intersection point that is a shared vertex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Integer intersection points that define horizontal edge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8125" r="18009" b="19279"/>
          <a:stretch>
            <a:fillRect/>
          </a:stretch>
        </p:blipFill>
        <p:spPr bwMode="auto">
          <a:xfrm>
            <a:off x="2362200" y="2133600"/>
            <a:ext cx="415017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82599" r="61308" b="6130"/>
          <a:stretch>
            <a:fillRect/>
          </a:stretch>
        </p:blipFill>
        <p:spPr bwMode="auto">
          <a:xfrm>
            <a:off x="6858000" y="23622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438400" y="2286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5200" y="24384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25146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2286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Intersection point is fractional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it is the left most of the span,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before intersection we were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outside the polygon,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round up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it is the right most of the span,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before intersection we were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inside the polygon,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round down</a:t>
            </a: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506" t="28125" r="18009" b="19279"/>
          <a:stretch>
            <a:fillRect/>
          </a:stretch>
        </p:blipFill>
        <p:spPr bwMode="auto">
          <a:xfrm>
            <a:off x="4791020" y="2209800"/>
            <a:ext cx="43529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5029200" y="4680099"/>
            <a:ext cx="4114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4794399" y="3543300"/>
            <a:ext cx="2133600" cy="6858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7031666" y="3886200"/>
            <a:ext cx="2133600" cy="914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334000" y="5410200"/>
            <a:ext cx="15240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184860" y="5409406"/>
            <a:ext cx="15240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791200" y="4267200"/>
            <a:ext cx="7620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3800" y="4267200"/>
            <a:ext cx="7620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Intersection point is integer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it is the left most of the span,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draw it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it is the right most of the span,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don’t draw it</a:t>
            </a: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506" t="28125" r="18009" b="19279"/>
          <a:stretch>
            <a:fillRect/>
          </a:stretch>
        </p:blipFill>
        <p:spPr bwMode="auto">
          <a:xfrm>
            <a:off x="4791020" y="2209800"/>
            <a:ext cx="43529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5029200" y="4907111"/>
            <a:ext cx="4114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4794399" y="3543300"/>
            <a:ext cx="2133600" cy="6858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7031666" y="3886200"/>
            <a:ext cx="2133600" cy="914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432441" y="5410200"/>
            <a:ext cx="15240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099796" y="5409406"/>
            <a:ext cx="15240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20068" y="4984899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7810500" y="4991100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Pixels are represented as disjoint circles centered on uniform grid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of the grid has a pixel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3962400"/>
          <a:ext cx="2590800" cy="248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4972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819400" y="6477000"/>
            <a:ext cx="3352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295400" y="4953000"/>
            <a:ext cx="3048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62200" y="3505200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6172200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52336" y="525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52336" y="573492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57150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(1,1)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2800" y="50292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(1,2)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61722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a) Integer intersection point that is a shared vertex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 it only if it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an edge 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506" t="28125" r="18009" b="19279"/>
          <a:stretch>
            <a:fillRect/>
          </a:stretch>
        </p:blipFill>
        <p:spPr bwMode="auto">
          <a:xfrm>
            <a:off x="4791020" y="2209800"/>
            <a:ext cx="43529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5029200" y="4901090"/>
            <a:ext cx="4114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515636" y="2138032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07934" y="2775099"/>
            <a:ext cx="3983666" cy="443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210300" y="4305300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b) Integer intersection points that define horizontal edge</a:t>
            </a:r>
          </a:p>
          <a:p>
            <a:pPr marL="514350" indent="-51435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Scanline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Y1: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is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JA.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is drawn and parity becomes odd.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out AB, parity remains odd,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span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 is drawn.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CB. Parity becomes even.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Drawing stops. </a:t>
            </a: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9238" t="47917" r="38507" b="16667"/>
          <a:stretch>
            <a:fillRect/>
          </a:stretch>
        </p:blipFill>
        <p:spPr bwMode="auto">
          <a:xfrm>
            <a:off x="6248400" y="25908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6324600" y="4876800"/>
            <a:ext cx="2819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67400" y="45720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Integer intersection points that define horizontal edge</a:t>
            </a:r>
          </a:p>
          <a:p>
            <a:pPr marL="514350" indent="-51435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Scanline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Y2: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Intersection point is drawn and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parity becomes odd.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out the span up to C,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parity remains odd, the span is drawn.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is not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CD or BC. So C is not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considered.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Parity remains odd. Span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CD is drawn.</a:t>
            </a:r>
            <a:endParaRPr lang="en-US" sz="2400" b="1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DE. Parity becomes even.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Drawing stops. </a:t>
            </a: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9238" t="47917" r="38507" b="16667"/>
          <a:stretch>
            <a:fillRect/>
          </a:stretch>
        </p:blipFill>
        <p:spPr bwMode="auto">
          <a:xfrm>
            <a:off x="6248400" y="25908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6324600" y="4267200"/>
            <a:ext cx="2819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67400" y="39624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Integer intersection points that define horizontal edge</a:t>
            </a:r>
          </a:p>
          <a:p>
            <a:pPr marL="514350" indent="-51435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Scanline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Y3: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is not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IH or IJ. So I is not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considered.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Parity remains even. Span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IH is not drawn.</a:t>
            </a:r>
            <a:endParaRPr lang="en-US" sz="2400" b="1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GH. So H is considered and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Parity becomes odd. The span up to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next intersection point is drawn.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9238" t="47917" r="38507" b="16667"/>
          <a:stretch>
            <a:fillRect/>
          </a:stretch>
        </p:blipFill>
        <p:spPr bwMode="auto">
          <a:xfrm>
            <a:off x="6248400" y="25908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6324600" y="3397468"/>
            <a:ext cx="2819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67400" y="3092668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Integer intersection points that define horizontal edge</a:t>
            </a:r>
          </a:p>
          <a:p>
            <a:pPr marL="514350" indent="-51435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Scanline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Y4: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 is not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GF or GH. So G is not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considered.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Parity remains even. Span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GF is not drawn.</a:t>
            </a:r>
            <a:b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Summary: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Top edges are not drawn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Bottom edges are drawn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9238" t="47917" r="38507" b="16667"/>
          <a:stretch>
            <a:fillRect/>
          </a:stretch>
        </p:blipFill>
        <p:spPr bwMode="auto">
          <a:xfrm>
            <a:off x="6248400" y="25908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6324600" y="2895600"/>
            <a:ext cx="2819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67400" y="25908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Polygon Scan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IJ: J up to before I is drawn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JA: Completely drawn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BC: Not Drawn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GH: H up to before G is drawn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FE: Not Drawn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ED: Not Drawn 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Summary: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Left and Bottom Edges are drawn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and Top Edges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not drawn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9238" t="47917" r="38507" b="16667"/>
          <a:stretch>
            <a:fillRect/>
          </a:stretch>
        </p:blipFill>
        <p:spPr bwMode="auto">
          <a:xfrm>
            <a:off x="6248400" y="25908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248400" y="3200400"/>
            <a:ext cx="457200" cy="1447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626233">
            <a:off x="6566646" y="3958224"/>
            <a:ext cx="457200" cy="1447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3810000"/>
            <a:ext cx="457200" cy="1447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2209800"/>
            <a:ext cx="457200" cy="1447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488777">
            <a:off x="8311424" y="2514056"/>
            <a:ext cx="457200" cy="1447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582454">
            <a:off x="8294552" y="3221905"/>
            <a:ext cx="410628" cy="1447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 of thin polygon area, </a:t>
            </a:r>
            <a:br>
              <a:rPr lang="en-US" dirty="0" smtClean="0"/>
            </a:br>
            <a:r>
              <a:rPr lang="en-US" dirty="0" smtClean="0"/>
              <a:t>each scan line may not have a distinct span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940" t="32291" r="44363" b="22917"/>
          <a:stretch>
            <a:fillRect/>
          </a:stretch>
        </p:blipFill>
        <p:spPr bwMode="auto">
          <a:xfrm>
            <a:off x="2667000" y="25146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Midpoint Circle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Algorithm based on the second octant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9167" r="48463" b="39583"/>
          <a:stretch>
            <a:fillRect/>
          </a:stretch>
        </p:blipFill>
        <p:spPr bwMode="auto">
          <a:xfrm>
            <a:off x="2819400" y="27432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Midpoint Circle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Currently we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Choose Between E or SE based on midpoint 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- 1/2)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 lies inside or outside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circle?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outside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choose SE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 is inside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choose 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 is on the circle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any pixel SE /E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084" t="17708" r="40849" b="34375"/>
          <a:stretch>
            <a:fillRect/>
          </a:stretch>
        </p:blipFill>
        <p:spPr bwMode="auto">
          <a:xfrm>
            <a:off x="4729370" y="2590800"/>
            <a:ext cx="44146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Midpoint Circle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Use f(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= x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y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R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 = f(M) = f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- 1/2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=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on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any pixel SE/E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&gt;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outside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	    choose SE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&lt;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inside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choose 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084" t="17708" r="40849" b="34375"/>
          <a:stretch>
            <a:fillRect/>
          </a:stretch>
        </p:blipFill>
        <p:spPr bwMode="auto">
          <a:xfrm>
            <a:off x="4729370" y="2590800"/>
            <a:ext cx="44146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Converting Lines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line has slope, m = 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Incremental along x and y axis is 1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2971006"/>
          <a:ext cx="2590800" cy="248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4972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819400" y="5485606"/>
            <a:ext cx="3352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1295400" y="3961606"/>
            <a:ext cx="3048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62200" y="2513806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5180806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4266406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52336" y="474353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5180806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76932" y="378927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05332" y="3199606"/>
            <a:ext cx="2362200" cy="228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Midpoint Circle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we reach E or SE, what is the new value of d?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Case 1-We are at E: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midpoint M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- 1/2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f (M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= f(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- 1/2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(2x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(learn the derivation)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&gt;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outside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	    Choose SE’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&lt;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inside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 Choose E’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=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on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Choose E’ / SE’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10200" y="2819400"/>
          <a:ext cx="3429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0198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75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686550" y="31623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64656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45054" y="27432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64104" y="31623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42210" y="33528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58988" y="39817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83440" y="378270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678304" y="2743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24384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P(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,y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2438400"/>
            <a:ext cx="304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35052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24384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4200" y="3429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934200" y="31242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43800" y="297180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297372" y="29718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344102" y="27432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46732" y="33528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3958128" y="2819400"/>
            <a:ext cx="3966672" cy="3486616"/>
          </a:xfrm>
          <a:prstGeom prst="arc">
            <a:avLst>
              <a:gd name="adj1" fmla="val 16200000"/>
              <a:gd name="adj2" fmla="val 210562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Midpoint Circle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we reach E or SE, what is the new value of d?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Case 2-We are at SE: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midpoint M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1 -- 1/2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f (M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= f(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-1-1/2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(2x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2y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+ 5)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(learn the derivation)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&gt;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outside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	    Choose SE’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&lt;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inside the circle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 Choose E’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is on the circle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Choose E’ / SE’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10200" y="2819400"/>
          <a:ext cx="3429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0198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75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686550" y="31623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64656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45054" y="27432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64104" y="31623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42210" y="33528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58988" y="39817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83440" y="378270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674068" y="3352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57800" y="24384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P(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,y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2438400"/>
            <a:ext cx="304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4600" y="35052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7600" y="31242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4114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6781800" y="32766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297372" y="29718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362498" y="3978166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46732" y="33528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43800" y="35930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endParaRPr lang="en-US" dirty="0"/>
          </a:p>
        </p:txBody>
      </p:sp>
      <p:sp>
        <p:nvSpPr>
          <p:cNvPr id="28" name="Arc 27"/>
          <p:cNvSpPr/>
          <p:nvPr/>
        </p:nvSpPr>
        <p:spPr>
          <a:xfrm>
            <a:off x="3958128" y="2819400"/>
            <a:ext cx="3966672" cy="3486616"/>
          </a:xfrm>
          <a:prstGeom prst="arc">
            <a:avLst>
              <a:gd name="adj1" fmla="val 16200000"/>
              <a:gd name="adj2" fmla="val 210562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Midpoint Circle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Value of d: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start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f(1,R-1/2)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 = 5/4 – R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19792" r="50885" b="20833"/>
          <a:stretch>
            <a:fillRect/>
          </a:stretch>
        </p:blipFill>
        <p:spPr bwMode="auto">
          <a:xfrm>
            <a:off x="5181600" y="1219200"/>
            <a:ext cx="3962400" cy="526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Midpoint Circle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Algorithm – Improvement by 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Value of d: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start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f(1,R-1/2)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 = 5/4 – 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h= d -1/4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 = h+1/4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h+1/4  = 5/4 – R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 = 1- R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-1/4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is on the circle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any pixel SE/E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d&gt;0 or  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 -1/4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is outside the circle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	    choose 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d&lt;0 or  h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-1/4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is inside the circle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choose 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19792" r="50885" b="20833"/>
          <a:stretch>
            <a:fillRect/>
          </a:stretch>
        </p:blipFill>
        <p:spPr bwMode="auto">
          <a:xfrm>
            <a:off x="5181600" y="1219200"/>
            <a:ext cx="3962400" cy="526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57800" y="2590800"/>
            <a:ext cx="3352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3886200"/>
            <a:ext cx="3505200" cy="213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h starts out with integer value and gets incremented by integer value (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then the comparisons reduce to </a:t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h=0, h&gt;0, and h&lt;0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124700" y="22479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67600" y="1981200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 = 1- R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257800" y="36576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95800" y="3429000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h&lt;-1/4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562600" y="39624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98777" y="3821668"/>
            <a:ext cx="171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 += 2.0 * x + 3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638800" y="44958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57600" y="4267200"/>
            <a:ext cx="2021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 += 2.0 * (x-y) + 5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/>
      <p:bldP spid="17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aseline="-25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19792" r="50885" b="20833"/>
          <a:stretch>
            <a:fillRect/>
          </a:stretch>
        </p:blipFill>
        <p:spPr bwMode="auto">
          <a:xfrm>
            <a:off x="0" y="762000"/>
            <a:ext cx="3962400" cy="526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0454" t="11458" r="51444" b="25139"/>
          <a:stretch>
            <a:fillRect/>
          </a:stretch>
        </p:blipFill>
        <p:spPr bwMode="auto">
          <a:xfrm>
            <a:off x="4495800" y="0"/>
            <a:ext cx="3048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0454" t="11458" r="39678" b="84723"/>
          <a:stretch>
            <a:fillRect/>
          </a:stretch>
        </p:blipFill>
        <p:spPr bwMode="auto">
          <a:xfrm>
            <a:off x="4114800" y="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85800" y="3429000"/>
            <a:ext cx="2590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4400" y="3943350"/>
            <a:ext cx="2590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3429000"/>
            <a:ext cx="1905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4191000"/>
            <a:ext cx="1905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Improvements by second order difference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= 2x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000" dirty="0" smtClean="0"/>
              <a:t>Increment in </a:t>
            </a:r>
            <a:r>
              <a:rPr lang="en-US" sz="2000" b="1" dirty="0" smtClean="0"/>
              <a:t>d</a:t>
            </a:r>
            <a:r>
              <a:rPr lang="en-US" sz="2000" dirty="0" smtClean="0"/>
              <a:t> when E is chosen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SE= 2x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2y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000" dirty="0" smtClean="0"/>
              <a:t>Increment in </a:t>
            </a:r>
            <a:r>
              <a:rPr lang="en-US" sz="2000" b="1" dirty="0" smtClean="0"/>
              <a:t>d</a:t>
            </a:r>
            <a:r>
              <a:rPr lang="en-US" sz="2000" dirty="0" smtClean="0"/>
              <a:t> when E is chosen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is chosen  new point of evaluation E(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 is chosen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point of evaluation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084" t="17708" r="40849" b="34375"/>
          <a:stretch>
            <a:fillRect/>
          </a:stretch>
        </p:blipFill>
        <p:spPr bwMode="auto">
          <a:xfrm>
            <a:off x="4729370" y="3733800"/>
            <a:ext cx="44146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6781800" y="1600200"/>
            <a:ext cx="609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00" y="1447800"/>
            <a:ext cx="198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of evaluation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8970" y="4038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53370" y="4038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53370" y="4953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Improvements by second order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= 2x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SE= 2x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2y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Find increments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and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 with respect to new point of evaluation E(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Find increments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and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 with respect to new point of evaluation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-1)</a:t>
            </a: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352800" y="1600200"/>
            <a:ext cx="609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1752600"/>
            <a:ext cx="3505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Point of evaluation P(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,y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and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 with respect to new point of evaluation E(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1219200"/>
            <a:ext cx="1371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990600"/>
            <a:ext cx="3810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E= 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 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8800" y="1371600"/>
            <a:ext cx="1371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1752600"/>
            <a:ext cx="388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SE= 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2y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28194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00400" y="2590800"/>
            <a:ext cx="594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E= 2(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+ 1) + 3 = (2x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+ 3) + 2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+ 2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600" y="914400"/>
            <a:ext cx="3505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Increment in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when E is chosen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16764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Increment in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when SE is chosen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19400" y="4191000"/>
          <a:ext cx="3429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4290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767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095750" y="45339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073856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54254" y="41148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773304" y="45339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51410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68188" y="53533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792640" y="515430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087504" y="4114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45170" y="4095464"/>
            <a:ext cx="228600" cy="2286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61948" y="47244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486400" y="4525368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453988" y="53692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5478440" y="517022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67000" y="38100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P(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,y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38600" y="3810000"/>
            <a:ext cx="304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33800" y="487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24400" y="38100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43400" y="4800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029200" y="44958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343400" y="44958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562600" y="38100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29200" y="48006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Arc 54"/>
          <p:cNvSpPr/>
          <p:nvPr/>
        </p:nvSpPr>
        <p:spPr>
          <a:xfrm>
            <a:off x="609600" y="4267200"/>
            <a:ext cx="5638800" cy="3886200"/>
          </a:xfrm>
          <a:prstGeom prst="arc">
            <a:avLst>
              <a:gd name="adj1" fmla="val 16200000"/>
              <a:gd name="adj2" fmla="val 210562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55932" y="41148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57498" y="4101664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70634" y="47244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14600" y="2514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13325" y="2590800"/>
            <a:ext cx="1362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/>
              <a:buChar char="à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Choose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E’’ or SE’’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 animBg="1"/>
      <p:bldP spid="57" grpId="0" animBg="1"/>
      <p:bldP spid="58" grpId="0" animBg="1"/>
      <p:bldP spid="59" grpId="0" animBg="1"/>
      <p:bldP spid="47" grpId="0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and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 with respect to new point of evaluation E(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1219200"/>
            <a:ext cx="1371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990600"/>
            <a:ext cx="3810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E= 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 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8800" y="1371600"/>
            <a:ext cx="1371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1752600"/>
            <a:ext cx="388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SE= 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2y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28194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00400" y="2590800"/>
            <a:ext cx="548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E= 2(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+ 1) + 3 = (2x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+ 3) + 2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+ 2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>
            <a:off x="2209800" y="2819400"/>
            <a:ext cx="91440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24200" y="3276600"/>
            <a:ext cx="571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SE=2(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+1 )– 2y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 = (2x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2y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+ 5) + 2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+ 2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600" y="914400"/>
            <a:ext cx="3505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Increment in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when E is chosen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16764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Increment in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when E is chosen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19400" y="4191000"/>
          <a:ext cx="3429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4290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767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095750" y="45339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073856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54254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773304" y="45339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51410" y="47244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68188" y="53533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792640" y="515430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087504" y="4114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45170" y="40954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61948" y="47244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486400" y="4525368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453988" y="53692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5478440" y="517022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67000" y="38100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P(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,y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38600" y="3810000"/>
            <a:ext cx="304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33800" y="487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24400" y="38100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43400" y="4800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4914900" y="46101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343400" y="44958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62600" y="44958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29200" y="54864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Arc 54"/>
          <p:cNvSpPr/>
          <p:nvPr/>
        </p:nvSpPr>
        <p:spPr>
          <a:xfrm>
            <a:off x="609600" y="4267200"/>
            <a:ext cx="5638800" cy="3886200"/>
          </a:xfrm>
          <a:prstGeom prst="arc">
            <a:avLst>
              <a:gd name="adj1" fmla="val 16200000"/>
              <a:gd name="adj2" fmla="val 210562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543800" y="3657600"/>
            <a:ext cx="1362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/>
              <a:buChar char="à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Choose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E’’ or SE’’ </a:t>
            </a:r>
            <a:endParaRPr lang="en-US" b="1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2514600" y="2514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62200" y="3276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457498" y="47244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70634" y="5347136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 animBg="1"/>
      <p:bldP spid="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Improvements by second order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1458" r="34993" b="14583"/>
          <a:stretch>
            <a:fillRect/>
          </a:stretch>
        </p:blipFill>
        <p:spPr bwMode="auto">
          <a:xfrm>
            <a:off x="457200" y="7620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981200" y="3657600"/>
            <a:ext cx="1524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Converting Lines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line has slope &lt; 1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Increment along x is 1, increment along y is fractional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Round the value along y axis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697" t="33333" r="31479" b="23958"/>
          <a:stretch>
            <a:fillRect/>
          </a:stretch>
        </p:blipFill>
        <p:spPr bwMode="auto">
          <a:xfrm>
            <a:off x="838200" y="2895600"/>
            <a:ext cx="488632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2128837" y="479107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28937" y="441007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19512" y="4000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38662" y="3581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 and </a:t>
            </a:r>
            <a:r>
              <a:rPr lang="el-GR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SE with respect to new point of evaluation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SE(x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+1,y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-1)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-1)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7000" y="2667000"/>
            <a:ext cx="838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2438400"/>
            <a:ext cx="548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E= 2(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+ 1) + 3 = (2x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+ 3) + 2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+ 2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28800" y="1219200"/>
            <a:ext cx="1371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24200" y="990600"/>
            <a:ext cx="3810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E= 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 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28800" y="1371600"/>
            <a:ext cx="1371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24200" y="1752600"/>
            <a:ext cx="388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SE= 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2y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914400"/>
            <a:ext cx="3505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Increment in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when E is chosen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7400" y="16764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Increment in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when E is chosen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819400" y="4191000"/>
          <a:ext cx="3429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34290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767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095750" y="45339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073856" y="4724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54254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73304" y="45339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751410" y="47244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68188" y="53533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792640" y="515430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445170" y="40954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61948" y="4724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86400" y="4525368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453988" y="5369256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478440" y="517022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667000" y="38100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P(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,y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38600" y="3810000"/>
            <a:ext cx="304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33800" y="487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19600" y="54102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19600" y="4800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191000" y="46482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105400" y="51816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562600" y="44958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29200" y="54864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c 59"/>
          <p:cNvSpPr/>
          <p:nvPr/>
        </p:nvSpPr>
        <p:spPr>
          <a:xfrm>
            <a:off x="609600" y="4267200"/>
            <a:ext cx="5638800" cy="3886200"/>
          </a:xfrm>
          <a:prstGeom prst="arc">
            <a:avLst>
              <a:gd name="adj1" fmla="val 16200000"/>
              <a:gd name="adj2" fmla="val 210562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 and </a:t>
            </a:r>
            <a:r>
              <a:rPr lang="el-GR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SE with respect to new point of evaluation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SE(x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+1,y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-1)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-1)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7000" y="2667000"/>
            <a:ext cx="838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7" idx="1"/>
          </p:cNvCxnSpPr>
          <p:nvPr/>
        </p:nvCxnSpPr>
        <p:spPr>
          <a:xfrm>
            <a:off x="2667000" y="2743200"/>
            <a:ext cx="762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29000" y="3124200"/>
            <a:ext cx="571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SE=2(x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+1)– 2(y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-1)+5 = (2x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–2y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+5)+2+2=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+4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28800" y="1219200"/>
            <a:ext cx="1371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24200" y="990600"/>
            <a:ext cx="3810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E= 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 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28800" y="1371600"/>
            <a:ext cx="1371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24200" y="1752600"/>
            <a:ext cx="388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SE= 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2y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+ 5=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914400"/>
            <a:ext cx="3505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Increment in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when E is chosen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7400" y="16764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Increment in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when E is chosen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819400" y="4191000"/>
          <a:ext cx="3429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34290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767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095750" y="45339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073856" y="4724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54254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73304" y="45339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751410" y="47244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68188" y="5353336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792640" y="515430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445170" y="40954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61948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86400" y="4525368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453988" y="5369256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478440" y="5170224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667000" y="38100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P(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,y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38600" y="3810000"/>
            <a:ext cx="304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33800" y="487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19600" y="54102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19600" y="4800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4191000" y="46482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464792" y="5998192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5486400" y="5789612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H="1">
            <a:off x="4953000" y="5334000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562600" y="51054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E’’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29200" y="60960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SE’’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05200" y="2438400"/>
            <a:ext cx="548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E= 2(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+ 1) + 3 = (2x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+ 3) + 2 =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+ 2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>
            <a:off x="609600" y="4267200"/>
            <a:ext cx="5638800" cy="3886200"/>
          </a:xfrm>
          <a:prstGeom prst="arc">
            <a:avLst>
              <a:gd name="adj1" fmla="val 16200000"/>
              <a:gd name="adj2" fmla="val 210562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Improvements by second order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1458" r="34993" b="14583"/>
          <a:stretch>
            <a:fillRect/>
          </a:stretch>
        </p:blipFill>
        <p:spPr bwMode="auto">
          <a:xfrm>
            <a:off x="457200" y="7620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981200" y="4495800"/>
            <a:ext cx="1600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Eight Way Symmetry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6398" t="43750" r="34993" b="15625"/>
          <a:stretch>
            <a:fillRect/>
          </a:stretch>
        </p:blipFill>
        <p:spPr bwMode="auto">
          <a:xfrm>
            <a:off x="304800" y="1524000"/>
            <a:ext cx="8534400" cy="40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First quadrant is divided into two regions based on the change of slope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line going through point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 is the boundary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Slope of the curve at point P is -1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Slope of the Gradient at point P is +1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29167" r="13909" b="10417"/>
          <a:stretch>
            <a:fillRect/>
          </a:stretch>
        </p:blipFill>
        <p:spPr bwMode="auto">
          <a:xfrm>
            <a:off x="1143000" y="3352800"/>
            <a:ext cx="6400800" cy="29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Ellipse Equation: f(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x,y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)=b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+a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-a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=0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Gradient is the vector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is perpendicular to the tangent to the curve at point P.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2b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x&lt;2a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x&lt;a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2: 2b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x&gt;=2a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x&gt;=a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75000" r="16837" b="17708"/>
          <a:stretch>
            <a:fillRect/>
          </a:stretch>
        </p:blipFill>
        <p:spPr bwMode="auto">
          <a:xfrm>
            <a:off x="838200" y="2316654"/>
            <a:ext cx="7195457" cy="57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13470" t="29167" r="13909" b="10417"/>
          <a:stretch>
            <a:fillRect/>
          </a:stretch>
        </p:blipFill>
        <p:spPr bwMode="auto">
          <a:xfrm>
            <a:off x="1676400" y="3810000"/>
            <a:ext cx="5638800" cy="263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>
            <a:off x="2209800" y="6362700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Pixel Choosing: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1: we are at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midpoint to consider M(x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-1/2)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Choose between   E and SE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2: we are at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p’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midpoint to consider M’(x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+1/2,y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-1)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Choose between   S and SE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9800" y="4000501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Arc 10"/>
          <p:cNvSpPr/>
          <p:nvPr/>
        </p:nvSpPr>
        <p:spPr>
          <a:xfrm>
            <a:off x="-1371600" y="4419600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8223" y="4410075"/>
            <a:ext cx="105102" cy="10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8075" y="4885998"/>
            <a:ext cx="105102" cy="10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52775" y="4419600"/>
            <a:ext cx="105102" cy="10510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200" y="4914900"/>
            <a:ext cx="105102" cy="1051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3975" y="5343198"/>
            <a:ext cx="105102" cy="10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19423" y="5343198"/>
            <a:ext cx="105102" cy="10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29025" y="4695825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38775" y="5343525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09800" y="3543300"/>
            <a:ext cx="0" cy="297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209800" y="4381500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38575" y="4457700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105400" y="4914900"/>
            <a:ext cx="105102" cy="10510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14600" y="5067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14800" y="57531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76800" y="4686300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41910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3800" y="4953000"/>
            <a:ext cx="381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52800" y="45720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3000" y="54102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15000" y="5181600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1600" y="5486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M’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43200" y="4114800"/>
            <a:ext cx="68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5136969" y="4766846"/>
            <a:ext cx="806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p’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40" grpId="0" animBg="1"/>
      <p:bldP spid="30" grpId="0"/>
      <p:bldP spid="33" grpId="0"/>
      <p:bldP spid="34" grpId="0"/>
      <p:bldP spid="36" grpId="0"/>
      <p:bldP spid="37" grpId="0"/>
      <p:bldP spid="45" grpId="0"/>
      <p:bldP spid="46" grpId="0"/>
      <p:bldP spid="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 Change Testing: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 from region 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are at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Next midpoint to consider is M(x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 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-1/2)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)&lt;a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-1/2)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still at region 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&gt;=a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-1/2)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changed to region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209800" y="6362700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ontent Placeholder 3"/>
          <p:cNvGraphicFramePr>
            <a:graphicFrameLocks/>
          </p:cNvGraphicFramePr>
          <p:nvPr/>
        </p:nvGraphicFramePr>
        <p:xfrm>
          <a:off x="2209800" y="4000501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Arc 35"/>
          <p:cNvSpPr/>
          <p:nvPr/>
        </p:nvSpPr>
        <p:spPr>
          <a:xfrm>
            <a:off x="-1371600" y="4419600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638223" y="4410075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48075" y="488599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52775" y="4419600"/>
            <a:ext cx="105102" cy="1051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48200" y="4914900"/>
            <a:ext cx="105102" cy="1051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133975" y="534319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619423" y="534319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629025" y="4695825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38775" y="5343525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209800" y="4381500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38575" y="4457700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105400" y="4914900"/>
            <a:ext cx="105102" cy="1051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514600" y="5067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114800" y="57531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876800" y="4686300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Content Placeholder 3"/>
          <p:cNvGraphicFramePr>
            <a:graphicFrameLocks/>
          </p:cNvGraphicFramePr>
          <p:nvPr/>
        </p:nvGraphicFramePr>
        <p:xfrm>
          <a:off x="4724400" y="3581400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are at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Midpoint to consider M(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1/2)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Choose between E or SE based on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d=f(M)=(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1/2)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&gt;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outside the ellipse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	    choose SE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&lt;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inside the ellipse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choose 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=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on the ellipse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any pixel SE/E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1143000" y="4000499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143625" y="4276724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448675" y="5867399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24400" y="5943599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724400" y="3124199"/>
            <a:ext cx="0" cy="297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724400" y="3962399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7000" y="4076699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029200" y="464819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629400" y="533399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391400" y="4267199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72200" y="3771899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48400" y="4533899"/>
            <a:ext cx="381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67400" y="4152899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257800" y="3695699"/>
            <a:ext cx="68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6152823" y="3990974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62675" y="4466897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667375" y="4000499"/>
            <a:ext cx="105102" cy="1051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33" grpId="0" animBg="1"/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Content Placeholder 3"/>
          <p:cNvGraphicFramePr>
            <a:graphicFrameLocks/>
          </p:cNvGraphicFramePr>
          <p:nvPr/>
        </p:nvGraphicFramePr>
        <p:xfrm>
          <a:off x="4724400" y="3581400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Region 1: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1/2)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E is chosen: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-1/2) 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+3) 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∆E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(learn the derivation) 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1143000" y="4000499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172200" y="4276724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448675" y="5867399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24400" y="5943599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724400" y="3124199"/>
            <a:ext cx="0" cy="297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724400" y="3962399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7000" y="4076699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029200" y="464819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629400" y="533399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391400" y="4267199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72200" y="3771899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67400" y="4152899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257800" y="3695699"/>
            <a:ext cx="68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6152823" y="3990974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667375" y="4000499"/>
            <a:ext cx="105102" cy="1051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629400" y="42672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00800" y="4343400"/>
            <a:ext cx="152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665025" y="40096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664823" y="44668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629400" y="3810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E’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05600" y="4495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SE’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4114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M’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143250" y="480139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57600" y="426799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57600" y="381079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Converting Lines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line has slope &gt; 1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Increment along y is 1, increment along x is fractional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Round the value along y axis</a:t>
            </a:r>
          </a:p>
          <a:p>
            <a:pPr>
              <a:buNone/>
            </a:pP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819400" y="3505200"/>
          <a:ext cx="2590800" cy="248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4972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819400" y="6000750"/>
            <a:ext cx="3352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295400" y="4495800"/>
            <a:ext cx="3048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62200" y="3048000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5715000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3600" y="57150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241263" y="3841463"/>
            <a:ext cx="2742406" cy="1614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381375" y="496331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76650" y="445849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52875" y="396319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Content Placeholder 3"/>
          <p:cNvGraphicFramePr>
            <a:graphicFrameLocks/>
          </p:cNvGraphicFramePr>
          <p:nvPr/>
        </p:nvGraphicFramePr>
        <p:xfrm>
          <a:off x="4724400" y="3581400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Region 1: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1/2)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E is chosen: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-1/2) 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+3) 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∆E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(learn the derivation)  </a:t>
            </a: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SE is chosen: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-1 -1/2)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+3) +a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(-2y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∆SE 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(learn the derivation)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each iteration, test for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region change.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Continue the process until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changed to region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1143000" y="4000499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172200" y="4276724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448675" y="5867399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24400" y="5943599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724400" y="3352800"/>
            <a:ext cx="0" cy="2743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724400" y="3962399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7000" y="4076699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029200" y="464819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629400" y="533399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391400" y="4267199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72200" y="4495800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67400" y="4152899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257800" y="3695699"/>
            <a:ext cx="68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6152823" y="4448174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667375" y="4000499"/>
            <a:ext cx="105102" cy="1051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629400" y="47244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00800" y="4343400"/>
            <a:ext cx="228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665025" y="44668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664823" y="49240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629400" y="4267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E’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05600" y="4953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SE’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705600" y="4572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M’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ontent Placeholder 3"/>
          <p:cNvGraphicFramePr>
            <a:graphicFrameLocks noGrp="1"/>
          </p:cNvGraphicFramePr>
          <p:nvPr>
            <p:ph idx="1"/>
          </p:nvPr>
        </p:nvGraphicFramePr>
        <p:xfrm>
          <a:off x="4800600" y="4000501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 2: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are at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Midpoint to consider M(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Choose between E or SE based on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d=f(M)=(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&gt;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outside the ellipse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	    choose 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&lt;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inside the ellipse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choose 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=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is on the ellipse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any pixel SE/S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1219200" y="4419600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39000" y="4914900"/>
            <a:ext cx="105102" cy="1051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210550" y="5829300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200698" y="633379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715048" y="631474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029575" y="5343525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515350" y="581025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24875" y="62865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00600" y="6362700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00600" y="3543300"/>
            <a:ext cx="0" cy="297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800600" y="4381500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29375" y="4457700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715048" y="5829300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696200" y="4914900"/>
            <a:ext cx="105102" cy="10510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05400" y="5067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05600" y="57531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67600" y="4686300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43800" y="54102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305800" y="5181600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772400" y="5486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27769" y="4766846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7724775" y="53431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210223" y="53431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45" grpId="0" animBg="1"/>
      <p:bldP spid="4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ontent Placeholder 3"/>
          <p:cNvGraphicFramePr>
            <a:graphicFrameLocks noGrp="1"/>
          </p:cNvGraphicFramePr>
          <p:nvPr>
            <p:ph idx="1"/>
          </p:nvPr>
        </p:nvGraphicFramePr>
        <p:xfrm>
          <a:off x="4800600" y="4000501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 2: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are at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S is chosen: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-2) 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(3-2y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+∆E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1219200" y="4419600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39000" y="4914900"/>
            <a:ext cx="105102" cy="1051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210550" y="5829300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200698" y="633379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715048" y="631474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029575" y="5343525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515350" y="581025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24875" y="62865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00600" y="6362700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00600" y="3543300"/>
            <a:ext cx="0" cy="297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800600" y="4381500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29375" y="4457700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715048" y="5829300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696200" y="4914900"/>
            <a:ext cx="105102" cy="10510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05400" y="5067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05600" y="57531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67600" y="4686300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67600" y="5867400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S’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153400" y="58674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SE’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96200" y="5486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27769" y="4766846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7724775" y="58003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210223" y="58003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743498" y="53812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2400" y="5943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M’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032899" y="57912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467600" y="53340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077200" y="5562600"/>
            <a:ext cx="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ontent Placeholder 3"/>
          <p:cNvGraphicFramePr>
            <a:graphicFrameLocks noGrp="1"/>
          </p:cNvGraphicFramePr>
          <p:nvPr>
            <p:ph idx="1"/>
          </p:nvPr>
        </p:nvGraphicFramePr>
        <p:xfrm>
          <a:off x="4800600" y="4000501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 2: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are at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S is chosen: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-2) 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(3-2y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+∆E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SE is chosen: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=f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+1+1/2,y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-2) 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+2b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+1)+a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(3-2y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+∆SE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1219200" y="4419600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39000" y="4914900"/>
            <a:ext cx="105102" cy="1051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200698" y="633379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715048" y="6314748"/>
            <a:ext cx="105102" cy="10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029575" y="5343525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515350" y="581025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24875" y="62865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00600" y="6362700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00600" y="3543300"/>
            <a:ext cx="0" cy="297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800600" y="4381500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29375" y="4457700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696200" y="4914900"/>
            <a:ext cx="105102" cy="10510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05400" y="5067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05600" y="57531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67600" y="4686300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10600" y="58674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SE’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96200" y="5486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27769" y="4766846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8227384" y="58003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712832" y="58003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00698" y="5381298"/>
            <a:ext cx="105102" cy="1051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29600" y="5943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M’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01000" y="58674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53400" y="51816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077200" y="5562600"/>
            <a:ext cx="3810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Initial decision variable: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Region 1: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Initial point is (0,b)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start1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=f(1,b-1/2)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Region 2: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the midpoint M’ for which transition takes place, is used as 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start2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last pixel dawn is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next midpoint M’(x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-1/2)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M’ changes the region so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start2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=f(M’)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Scan Conversion ellipse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00600" y="4000501"/>
          <a:ext cx="3962400" cy="28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Arc 10"/>
          <p:cNvSpPr/>
          <p:nvPr/>
        </p:nvSpPr>
        <p:spPr>
          <a:xfrm>
            <a:off x="1219200" y="4419600"/>
            <a:ext cx="7315200" cy="3810000"/>
          </a:xfrm>
          <a:prstGeom prst="arc">
            <a:avLst>
              <a:gd name="adj1" fmla="val 16182737"/>
              <a:gd name="adj2" fmla="val 1015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524875" y="62865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00600" y="6362700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00600" y="4114800"/>
            <a:ext cx="0" cy="2400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800600" y="4381500"/>
            <a:ext cx="38862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4457700"/>
            <a:ext cx="2133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105400" y="5067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05600" y="57531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467600" y="4686300"/>
            <a:ext cx="1524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54102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62484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13542" r="29722" b="6250"/>
          <a:stretch>
            <a:fillRect/>
          </a:stretch>
        </p:blipFill>
        <p:spPr bwMode="auto">
          <a:xfrm>
            <a:off x="1447800" y="0"/>
            <a:ext cx="5943600" cy="673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2743200"/>
            <a:ext cx="2667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4953000"/>
            <a:ext cx="27432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2514600"/>
            <a:ext cx="2286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 applying second order difference just like circle!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Foley: </a:t>
            </a:r>
            <a:br>
              <a:rPr lang="en-US" dirty="0" smtClean="0"/>
            </a:br>
            <a:r>
              <a:rPr lang="en-US" dirty="0" smtClean="0"/>
              <a:t>3.1, 3.2.1, 3.2.2, 3.3, 3.4, 3.6 (exclude 3.6.3)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Scan Converting Lines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Basic Incremental Algorithm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end points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Calculate slope m=y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If(m&lt;1):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mx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B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= m(x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x) + B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=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B) + m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next point to intensify is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round(y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697" t="33333" r="31479" b="23958"/>
          <a:stretch>
            <a:fillRect/>
          </a:stretch>
        </p:blipFill>
        <p:spPr bwMode="auto">
          <a:xfrm>
            <a:off x="4572000" y="3048000"/>
            <a:ext cx="398621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657850" y="461962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Scan Converting Lines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Basic Incremental Algorithm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end points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Calculate slope m=y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If(m&gt;1) (Steeper):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(y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B)/m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= ((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B)/m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=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B)/m +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y/m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=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+ 1/m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next point to intensify is (round(x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5785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3124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0" y="2818606"/>
          <a:ext cx="2590800" cy="248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4972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7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334000" y="5314156"/>
            <a:ext cx="3352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810000" y="3809206"/>
            <a:ext cx="3048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76800" y="2361406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028406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755863" y="3154869"/>
            <a:ext cx="2742406" cy="1614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895975" y="42767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9125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67475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91175" y="478155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Scan Converting Lines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Basic Incremental Algorithm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Handle fractional values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Rounding takes time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Midpoint Line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integer arithmetic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Avoid rounding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Assumes 0&lt;=m&lt;=1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Midpoint Line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56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 end point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upper point (x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Initially we are at P(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Choose between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Midpoint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+1, y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+1/2)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 lies on which side of the line?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is on the line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any pixel NE /E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 is below the line  choose NE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 is above the line  choose 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Find the equation of the line f(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ax +by +c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 b= 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  c=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dxB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(learn the derivation)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 d = f(M) = f(x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p+1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p+1/2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 = 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is on the line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 &gt; 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is below the line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 &lt; 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is above the line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62" t="22917" r="33974" b="26042"/>
          <a:stretch>
            <a:fillRect/>
          </a:stretch>
        </p:blipFill>
        <p:spPr bwMode="auto">
          <a:xfrm>
            <a:off x="5486400" y="1357221"/>
            <a:ext cx="3657600" cy="317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2086</Words>
  <Application>Microsoft Office PowerPoint</Application>
  <PresentationFormat>On-screen Show (4:3)</PresentationFormat>
  <Paragraphs>493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Rasterization</vt:lpstr>
      <vt:lpstr>Slide 2</vt:lpstr>
      <vt:lpstr>Scan Converting Lines</vt:lpstr>
      <vt:lpstr>Scan Converting Lines</vt:lpstr>
      <vt:lpstr>Scan Converting Lines</vt:lpstr>
      <vt:lpstr>Scan Converting Lines</vt:lpstr>
      <vt:lpstr>Scan Converting Lines</vt:lpstr>
      <vt:lpstr>Scan Converting Lines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Slide 14</vt:lpstr>
      <vt:lpstr>Midpoint Line Algorithm</vt:lpstr>
      <vt:lpstr>Polygon Scan Conversion</vt:lpstr>
      <vt:lpstr>Polygon Scan Conversion</vt:lpstr>
      <vt:lpstr>Polygon Scan Conversion</vt:lpstr>
      <vt:lpstr>Polygon Scan Conversion</vt:lpstr>
      <vt:lpstr>Polygon Scan Conversion</vt:lpstr>
      <vt:lpstr>Polygon Scan Conversion</vt:lpstr>
      <vt:lpstr>Polygon Scan Conversion</vt:lpstr>
      <vt:lpstr>Polygon Scan Conversion</vt:lpstr>
      <vt:lpstr>Polygon Scan Conversion</vt:lpstr>
      <vt:lpstr>Polygon Scan Conversion</vt:lpstr>
      <vt:lpstr>Slivers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 – Improvement by h</vt:lpstr>
      <vt:lpstr>Slide 34</vt:lpstr>
      <vt:lpstr>Improvements by second order difference</vt:lpstr>
      <vt:lpstr>Improvements by second order difference</vt:lpstr>
      <vt:lpstr>ΔE and ΔSE with respect to new point of evaluation E(xp+1,yp)</vt:lpstr>
      <vt:lpstr>ΔE and ΔSE with respect to new point of evaluation E(xp+1,yp)</vt:lpstr>
      <vt:lpstr>Improvements by second order difference</vt:lpstr>
      <vt:lpstr>ΔE and ΔSE with respect to new point of evaluation SE(xp+1,yp-1)</vt:lpstr>
      <vt:lpstr>ΔE and ΔSE with respect to new point of evaluation SE(xp+1,yp-1)</vt:lpstr>
      <vt:lpstr>Improvements by second order difference</vt:lpstr>
      <vt:lpstr>Eight Way Symmetry</vt:lpstr>
      <vt:lpstr>Scan Conversion ellipse </vt:lpstr>
      <vt:lpstr>Scan Conversion ellipse </vt:lpstr>
      <vt:lpstr>Scan Conversion ellipse </vt:lpstr>
      <vt:lpstr>Scan Conversion ellipse </vt:lpstr>
      <vt:lpstr>Scan Conversion ellipse </vt:lpstr>
      <vt:lpstr>Scan Conversion ellipse </vt:lpstr>
      <vt:lpstr>Scan Conversion ellipse </vt:lpstr>
      <vt:lpstr>Scan Conversion ellipse </vt:lpstr>
      <vt:lpstr>Scan Conversion ellipse </vt:lpstr>
      <vt:lpstr>Scan Conversion ellipse </vt:lpstr>
      <vt:lpstr>Scan Conversion ellipse </vt:lpstr>
      <vt:lpstr>Slide 55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nazma</cp:lastModifiedBy>
  <cp:revision>162</cp:revision>
  <dcterms:created xsi:type="dcterms:W3CDTF">2006-08-16T00:00:00Z</dcterms:created>
  <dcterms:modified xsi:type="dcterms:W3CDTF">2015-10-06T06:29:56Z</dcterms:modified>
</cp:coreProperties>
</file>