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1"/>
  </p:notesMasterIdLst>
  <p:handoutMasterIdLst>
    <p:handoutMasterId r:id="rId92"/>
  </p:handoutMasterIdLst>
  <p:sldIdLst>
    <p:sldId id="256" r:id="rId2"/>
    <p:sldId id="257" r:id="rId3"/>
    <p:sldId id="258" r:id="rId4"/>
    <p:sldId id="283" r:id="rId5"/>
    <p:sldId id="296" r:id="rId6"/>
    <p:sldId id="297" r:id="rId7"/>
    <p:sldId id="293" r:id="rId8"/>
    <p:sldId id="294" r:id="rId9"/>
    <p:sldId id="295" r:id="rId10"/>
    <p:sldId id="260" r:id="rId11"/>
    <p:sldId id="261" r:id="rId12"/>
    <p:sldId id="262" r:id="rId13"/>
    <p:sldId id="263" r:id="rId14"/>
    <p:sldId id="264" r:id="rId15"/>
    <p:sldId id="274" r:id="rId16"/>
    <p:sldId id="302" r:id="rId17"/>
    <p:sldId id="265" r:id="rId18"/>
    <p:sldId id="267" r:id="rId19"/>
    <p:sldId id="300" r:id="rId20"/>
    <p:sldId id="298" r:id="rId21"/>
    <p:sldId id="276" r:id="rId22"/>
    <p:sldId id="301" r:id="rId23"/>
    <p:sldId id="324" r:id="rId24"/>
    <p:sldId id="308" r:id="rId25"/>
    <p:sldId id="374" r:id="rId26"/>
    <p:sldId id="379" r:id="rId27"/>
    <p:sldId id="375" r:id="rId28"/>
    <p:sldId id="376" r:id="rId29"/>
    <p:sldId id="377" r:id="rId30"/>
    <p:sldId id="378" r:id="rId31"/>
    <p:sldId id="380" r:id="rId32"/>
    <p:sldId id="381" r:id="rId33"/>
    <p:sldId id="319" r:id="rId34"/>
    <p:sldId id="320" r:id="rId35"/>
    <p:sldId id="321" r:id="rId36"/>
    <p:sldId id="314" r:id="rId37"/>
    <p:sldId id="382" r:id="rId38"/>
    <p:sldId id="368" r:id="rId39"/>
    <p:sldId id="369" r:id="rId40"/>
    <p:sldId id="370" r:id="rId41"/>
    <p:sldId id="371" r:id="rId42"/>
    <p:sldId id="372" r:id="rId43"/>
    <p:sldId id="322" r:id="rId44"/>
    <p:sldId id="383" r:id="rId45"/>
    <p:sldId id="384" r:id="rId46"/>
    <p:sldId id="385" r:id="rId47"/>
    <p:sldId id="386" r:id="rId48"/>
    <p:sldId id="387" r:id="rId49"/>
    <p:sldId id="323" r:id="rId50"/>
    <p:sldId id="327" r:id="rId51"/>
    <p:sldId id="328" r:id="rId52"/>
    <p:sldId id="329" r:id="rId53"/>
    <p:sldId id="348" r:id="rId54"/>
    <p:sldId id="333" r:id="rId55"/>
    <p:sldId id="336" r:id="rId56"/>
    <p:sldId id="335" r:id="rId57"/>
    <p:sldId id="337" r:id="rId58"/>
    <p:sldId id="338" r:id="rId59"/>
    <p:sldId id="340" r:id="rId60"/>
    <p:sldId id="341" r:id="rId61"/>
    <p:sldId id="342" r:id="rId62"/>
    <p:sldId id="343" r:id="rId63"/>
    <p:sldId id="345" r:id="rId64"/>
    <p:sldId id="346" r:id="rId65"/>
    <p:sldId id="347" r:id="rId66"/>
    <p:sldId id="349" r:id="rId67"/>
    <p:sldId id="350" r:id="rId68"/>
    <p:sldId id="356" r:id="rId69"/>
    <p:sldId id="357" r:id="rId70"/>
    <p:sldId id="358" r:id="rId71"/>
    <p:sldId id="351" r:id="rId72"/>
    <p:sldId id="359" r:id="rId73"/>
    <p:sldId id="352" r:id="rId74"/>
    <p:sldId id="353" r:id="rId75"/>
    <p:sldId id="354" r:id="rId76"/>
    <p:sldId id="355" r:id="rId77"/>
    <p:sldId id="363" r:id="rId78"/>
    <p:sldId id="364" r:id="rId79"/>
    <p:sldId id="360" r:id="rId80"/>
    <p:sldId id="361" r:id="rId81"/>
    <p:sldId id="344" r:id="rId82"/>
    <p:sldId id="305" r:id="rId83"/>
    <p:sldId id="306" r:id="rId84"/>
    <p:sldId id="331" r:id="rId85"/>
    <p:sldId id="332" r:id="rId86"/>
    <p:sldId id="330" r:id="rId87"/>
    <p:sldId id="365" r:id="rId88"/>
    <p:sldId id="366" r:id="rId89"/>
    <p:sldId id="367" r:id="rId9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56" autoAdjust="0"/>
    <p:restoredTop sz="92185" autoAdjust="0"/>
  </p:normalViewPr>
  <p:slideViewPr>
    <p:cSldViewPr snapToGrid="0">
      <p:cViewPr>
        <p:scale>
          <a:sx n="60" d="100"/>
          <a:sy n="60" d="100"/>
        </p:scale>
        <p:origin x="-174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DAA8-2571-4EEF-8A14-844D596EE726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B613-7FED-4192-8E5B-1481EA2AE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226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33E0B-8985-4C80-9212-0E2B041D2DB7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32228-077E-4C6D-9838-E60F51038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60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note::: remember</a:t>
            </a:r>
            <a:r>
              <a:rPr lang="en-US" baseline="0" dirty="0" smtClean="0"/>
              <a:t> the alarm &amp; the sprinkler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32228-077E-4C6D-9838-E60F51038F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60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9ADC-0170-4F05-AC06-5901DBADE306}" type="slidenum">
              <a:rPr lang="en-US"/>
              <a:pPr/>
              <a:t>14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22F8A-6610-4EBA-8544-89F94C9EDC5C}" type="slidenum">
              <a:rPr lang="en-US"/>
              <a:pPr/>
              <a:t>15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note:: we simply use active</a:t>
            </a:r>
            <a:r>
              <a:rPr lang="en-US" baseline="0" dirty="0" smtClean="0"/>
              <a:t> high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22F8A-6610-4EBA-8544-89F94C9EDC5C}" type="slidenum">
              <a:rPr lang="en-US"/>
              <a:pPr/>
              <a:t>16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2EA28-30EE-46F2-920A-71A31005FF7D}" type="slidenum">
              <a:rPr lang="en-US"/>
              <a:pPr/>
              <a:t>17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D9A3F-FC2C-4CB3-A622-DC8A2743A33F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0127E-89B4-47E7-82FA-D24C56ECF817}" type="slidenum">
              <a:rPr lang="en-US"/>
              <a:pPr/>
              <a:t>19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0127E-89B4-47E7-82FA-D24C56ECF817}" type="slidenum">
              <a:rPr lang="en-US"/>
              <a:pPr/>
              <a:t>20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note:: encoder</a:t>
            </a:r>
            <a:r>
              <a:rPr lang="en-US" baseline="0" dirty="0" smtClean="0"/>
              <a:t> is in sum of </a:t>
            </a:r>
            <a:r>
              <a:rPr lang="en-US" baseline="0" dirty="0" err="1" smtClean="0"/>
              <a:t>maxterms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21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22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0127E-89B4-47E7-82FA-D24C56ECF817}" type="slidenum">
              <a:rPr lang="en-US"/>
              <a:pPr/>
              <a:t>23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E4866-FD6D-44DB-B92B-F53E6C30D33D}" type="slidenum">
              <a:rPr lang="en-US"/>
              <a:pPr/>
              <a:t>4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8BE5E-0A88-47F3-9F6E-7C199D4BDDC0}" type="slidenum">
              <a:rPr lang="en-US"/>
              <a:pPr/>
              <a:t>24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BECA8-5EFC-4ABE-9E37-39AB24DB2D91}" type="slidenum">
              <a:rPr lang="en-US"/>
              <a:pPr/>
              <a:t>32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A9002-F0EC-494F-8E09-3853C9F8107E}" type="slidenum">
              <a:rPr lang="en-US"/>
              <a:pPr/>
              <a:t>33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0D786-83EF-4FC2-9F94-8740939E27FF}" type="slidenum">
              <a:rPr lang="en-US"/>
              <a:pPr/>
              <a:t>34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151F0-4052-42DA-8244-5C393382C2D4}" type="slidenum">
              <a:rPr lang="en-US"/>
              <a:pPr/>
              <a:t>35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BECA8-5EFC-4ABE-9E37-39AB24DB2D91}" type="slidenum">
              <a:rPr lang="en-US"/>
              <a:pPr/>
              <a:t>36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5DA38-BC21-45C6-A0BC-D1D29A5467E7}" type="slidenum">
              <a:rPr lang="en-US"/>
              <a:pPr/>
              <a:t>43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5597F-DC6C-404D-AD13-775A22861368}" type="slidenum">
              <a:rPr lang="en-US"/>
              <a:pPr/>
              <a:t>44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5597F-DC6C-404D-AD13-775A22861368}" type="slidenum">
              <a:rPr lang="en-US"/>
              <a:pPr/>
              <a:t>45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5597F-DC6C-404D-AD13-775A22861368}" type="slidenum">
              <a:rPr lang="en-US"/>
              <a:pPr/>
              <a:t>46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D31A0-C5C9-4C2A-A042-02ED2F832B8E}" type="slidenum">
              <a:rPr lang="en-US"/>
              <a:pPr/>
              <a:t>7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82389-2FD2-4805-9121-8996BCFB3490}" type="slidenum">
              <a:rPr lang="en-US"/>
              <a:pPr/>
              <a:t>47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764A7-4D6B-4A60-A9BF-E716CFF89B74}" type="slidenum">
              <a:rPr lang="en-US"/>
              <a:pPr/>
              <a:t>48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22F8A-6610-4EBA-8544-89F94C9EDC5C}" type="slidenum">
              <a:rPr lang="en-US"/>
              <a:pPr/>
              <a:t>49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2BE53-2C2F-41C3-9592-9ABDAFDE4BBB}" type="slidenum">
              <a:rPr lang="en-US"/>
              <a:pPr/>
              <a:t>50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49ABC-4318-4054-BF74-EB1823E8B815}" type="slidenum">
              <a:rPr lang="en-US"/>
              <a:pPr/>
              <a:t>51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84473-EF23-4C40-9953-071FBAA51F20}" type="slidenum">
              <a:rPr lang="en-US"/>
              <a:pPr/>
              <a:t>52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5BFB6-D244-420A-8351-B6809C304E0D}" type="slidenum">
              <a:rPr lang="en-US"/>
              <a:pPr/>
              <a:t>53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5BFB6-D244-420A-8351-B6809C304E0D}" type="slidenum">
              <a:rPr lang="en-US"/>
              <a:pPr/>
              <a:t>54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05373-7D56-448C-86C3-6E143310D5C9}" type="slidenum">
              <a:rPr lang="en-US"/>
              <a:pPr/>
              <a:t>55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9D7AB-0D4E-43F4-9A36-C44BE3A7CFDC}" type="slidenum">
              <a:rPr lang="en-US"/>
              <a:pPr/>
              <a:t>56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34BF3-93DF-4387-A637-209F462987CB}" type="slidenum">
              <a:rPr lang="en-US"/>
              <a:pPr/>
              <a:t>8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0A77A-1EB2-40D8-9BC9-1D0460797D6E}" type="slidenum">
              <a:rPr lang="en-US"/>
              <a:pPr/>
              <a:t>57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44900-117B-46EE-857F-C32AE17AAC0D}" type="slidenum">
              <a:rPr lang="en-US"/>
              <a:pPr/>
              <a:t>58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32228-077E-4C6D-9838-E60F51038F3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5BFB6-D244-420A-8351-B6809C304E0D}" type="slidenum">
              <a:rPr lang="en-US"/>
              <a:pPr/>
              <a:t>64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05373-7D56-448C-86C3-6E143310D5C9}" type="slidenum">
              <a:rPr lang="en-US"/>
              <a:pPr/>
              <a:t>65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458F1-30DD-42D8-B6D3-4961FD8DFC2B}" type="slidenum">
              <a:rPr lang="en-US"/>
              <a:pPr/>
              <a:t>66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E5B3B-651D-4E6D-AB56-39FB2F76B148}" type="slidenum">
              <a:rPr lang="en-US"/>
              <a:pPr/>
              <a:t>67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E5B3B-651D-4E6D-AB56-39FB2F76B148}" type="slidenum">
              <a:rPr lang="en-US"/>
              <a:pPr/>
              <a:t>68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E5B3B-651D-4E6D-AB56-39FB2F76B148}" type="slidenum">
              <a:rPr lang="en-US"/>
              <a:pPr/>
              <a:t>69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E5B3B-651D-4E6D-AB56-39FB2F76B148}" type="slidenum">
              <a:rPr lang="en-US"/>
              <a:pPr/>
              <a:t>70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6B34A-55E6-4C74-9431-3DEDDDFB7B67}" type="slidenum">
              <a:rPr lang="en-US"/>
              <a:pPr/>
              <a:t>9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5D949-CA45-410E-83D8-F8E0FA314A74}" type="slidenum">
              <a:rPr lang="en-US"/>
              <a:pPr/>
              <a:t>71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5D949-CA45-410E-83D8-F8E0FA314A74}" type="slidenum">
              <a:rPr lang="en-US"/>
              <a:pPr/>
              <a:t>72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30B64-0E55-47A6-B8C9-D41F725417EF}" type="slidenum">
              <a:rPr lang="en-US"/>
              <a:pPr/>
              <a:t>73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06655-CB88-4F62-AC9F-8DC79BD49289}" type="slidenum">
              <a:rPr lang="en-US"/>
              <a:pPr/>
              <a:t>74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05FA5-032B-4744-B69A-F6C1995F2F98}" type="slidenum">
              <a:rPr lang="en-US"/>
              <a:pPr/>
              <a:t>75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18B2D-351C-4033-BA38-C7D17D7F47ED}" type="slidenum">
              <a:rPr lang="en-US"/>
              <a:pPr/>
              <a:t>76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18B2D-351C-4033-BA38-C7D17D7F47ED}" type="slidenum">
              <a:rPr lang="en-US"/>
              <a:pPr/>
              <a:t>77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18B2D-351C-4033-BA38-C7D17D7F47ED}" type="slidenum">
              <a:rPr lang="en-US"/>
              <a:pPr/>
              <a:t>78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1A89D-57C6-4EED-B1E8-83D50C9795DC}" type="slidenum">
              <a:rPr lang="en-US"/>
              <a:pPr/>
              <a:t>79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91ED-EA67-41AB-A871-DF29F352856B}" type="slidenum">
              <a:rPr lang="en-US"/>
              <a:pPr/>
              <a:t>80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31FA4-4DF3-4E60-8782-A958EAB24D88}" type="slidenum">
              <a:rPr lang="en-US"/>
              <a:pPr/>
              <a:t>10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81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82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83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84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85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86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87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88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4D7F-DB6A-475C-A911-7634A75E99B5}" type="slidenum">
              <a:rPr lang="en-US"/>
              <a:pPr/>
              <a:t>89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31FA4-4DF3-4E60-8782-A958EAB24D88}" type="slidenum">
              <a:rPr lang="en-US"/>
              <a:pPr/>
              <a:t>11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BE268-FE8D-41CC-A35A-AD6B22B0019E}" type="slidenum">
              <a:rPr lang="en-US"/>
              <a:pPr/>
              <a:t>12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note::: Binary decoder mainly uses the minters of sop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Princess Sumaya University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4241 - Digital Logic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Bassam Kahhaleh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B8478-0B99-42A3-B776-273758F7B81A}" type="slidenum">
              <a:rPr lang="en-US"/>
              <a:pPr/>
              <a:t>13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7ABDB8-B3F5-47A4-9711-3777097313E1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DB20-CB48-4E1E-B9D9-60D119054EBB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9063-3249-449C-AA5F-8FF72848E7CE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0C7453-5EB7-426C-953A-B1BEE0DC2850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5C4C3B-E9F6-4B3F-BFA4-47000192CD50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4E5-3D11-41A1-A8FF-4233BBCB609C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B279-38B0-44CD-87B6-270BEE6682AE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B1E256-9A78-47EF-BC62-13EC55DEEF32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7023-EB44-4A49-8D1E-CA226DFA12E4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F60033-61F6-4F32-B158-8B7BF2CCC4F4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26B57-48FE-4F89-9485-22981ED8D38D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A57B3C-C493-4246-9095-3DD941B09960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0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1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9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0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1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9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67000"/>
            <a:ext cx="6553200" cy="1894362"/>
          </a:xfrm>
        </p:spPr>
        <p:txBody>
          <a:bodyPr/>
          <a:lstStyle/>
          <a:p>
            <a:r>
              <a:rPr lang="en-US" dirty="0" smtClean="0"/>
              <a:t>CSE 205: 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172200" cy="1765300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 smtClean="0"/>
              <a:t>Prepared By</a:t>
            </a:r>
          </a:p>
          <a:p>
            <a:r>
              <a:rPr lang="en-US" sz="4500" dirty="0" smtClean="0"/>
              <a:t>Dr. </a:t>
            </a:r>
            <a:r>
              <a:rPr lang="en-US" sz="4500" dirty="0" err="1" smtClean="0"/>
              <a:t>Tanzima</a:t>
            </a:r>
            <a:r>
              <a:rPr lang="en-US" sz="4500" dirty="0" smtClean="0"/>
              <a:t> </a:t>
            </a:r>
            <a:r>
              <a:rPr lang="en-US" sz="4500" dirty="0" err="1" smtClean="0"/>
              <a:t>Hashem</a:t>
            </a:r>
            <a:r>
              <a:rPr lang="en-US" sz="4500" dirty="0" smtClean="0"/>
              <a:t>, </a:t>
            </a:r>
          </a:p>
          <a:p>
            <a:r>
              <a:rPr lang="en-US" sz="4500" dirty="0" smtClean="0"/>
              <a:t>Assistant Professor, CSE, BUET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3500" dirty="0" smtClean="0"/>
              <a:t>(Updated By </a:t>
            </a:r>
          </a:p>
          <a:p>
            <a:r>
              <a:rPr lang="en-US" sz="3500" dirty="0" err="1" smtClean="0"/>
              <a:t>Fatema</a:t>
            </a:r>
            <a:r>
              <a:rPr lang="en-US" sz="3500" dirty="0" smtClean="0"/>
              <a:t> </a:t>
            </a:r>
            <a:r>
              <a:rPr lang="en-US" sz="3500" dirty="0" err="1" smtClean="0"/>
              <a:t>Tuz</a:t>
            </a:r>
            <a:r>
              <a:rPr lang="en-US" sz="3500" dirty="0" smtClean="0"/>
              <a:t> </a:t>
            </a:r>
            <a:r>
              <a:rPr lang="en-US" sz="3500" dirty="0" err="1" smtClean="0"/>
              <a:t>Zohora</a:t>
            </a:r>
            <a:endParaRPr lang="en-US" sz="3500" dirty="0" smtClean="0"/>
          </a:p>
          <a:p>
            <a:r>
              <a:rPr lang="en-US" sz="3500" dirty="0" smtClean="0"/>
              <a:t>Lecturer, CSE, BUET)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Decoders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decoder is a combinational circuit that converts binary information from </a:t>
            </a:r>
            <a:r>
              <a:rPr lang="en-US" i="1" dirty="0" smtClean="0"/>
              <a:t>n input lines to an 2</a:t>
            </a:r>
            <a:r>
              <a:rPr lang="en-US" i="1" baseline="30000" dirty="0" smtClean="0"/>
              <a:t>n</a:t>
            </a:r>
            <a:r>
              <a:rPr lang="en-US" i="1" dirty="0" smtClean="0"/>
              <a:t> unique output lines.</a:t>
            </a:r>
          </a:p>
          <a:p>
            <a:r>
              <a:rPr lang="en-US" dirty="0" smtClean="0"/>
              <a:t>1-to-2-Line Decoder</a:t>
            </a:r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4" descr="C:\Documents and Settings\Charles R Kime\My Documents\Texts\Website\PowerPoint_Slides\Work_Area\Chapter_04\Fig_4-06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363" y="3579813"/>
            <a:ext cx="465296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Decoders</a:t>
            </a:r>
          </a:p>
        </p:txBody>
      </p:sp>
      <p:sp>
        <p:nvSpPr>
          <p:cNvPr id="507942" name="Litebulb"/>
          <p:cNvSpPr>
            <a:spLocks noChangeAspect="1" noEditPoints="1" noChangeArrowheads="1"/>
          </p:cNvSpPr>
          <p:nvPr/>
        </p:nvSpPr>
        <p:spPr bwMode="auto">
          <a:xfrm>
            <a:off x="7223125" y="3911600"/>
            <a:ext cx="436563" cy="596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7941" name="Litebulb"/>
          <p:cNvSpPr>
            <a:spLocks noChangeAspect="1" noEditPoints="1" noChangeArrowheads="1"/>
          </p:cNvSpPr>
          <p:nvPr/>
        </p:nvSpPr>
        <p:spPr bwMode="auto">
          <a:xfrm>
            <a:off x="6143625" y="3911600"/>
            <a:ext cx="436563" cy="596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7940" name="Litebulb"/>
          <p:cNvSpPr>
            <a:spLocks noChangeAspect="1" noEditPoints="1" noChangeArrowheads="1"/>
          </p:cNvSpPr>
          <p:nvPr/>
        </p:nvSpPr>
        <p:spPr bwMode="auto">
          <a:xfrm>
            <a:off x="5064125" y="3911600"/>
            <a:ext cx="436563" cy="596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7914" name="Litebulb"/>
          <p:cNvSpPr>
            <a:spLocks noChangeAspect="1" noEditPoints="1" noChangeArrowheads="1"/>
          </p:cNvSpPr>
          <p:nvPr/>
        </p:nvSpPr>
        <p:spPr bwMode="auto">
          <a:xfrm>
            <a:off x="3983038" y="3911600"/>
            <a:ext cx="436562" cy="596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3603625" y="3068638"/>
            <a:ext cx="1460500" cy="1439862"/>
            <a:chOff x="2414" y="1933"/>
            <a:chExt cx="920" cy="907"/>
          </a:xfrm>
        </p:grpSpPr>
        <p:sp>
          <p:nvSpPr>
            <p:cNvPr id="507934" name="Line 30"/>
            <p:cNvSpPr>
              <a:spLocks noChangeShapeType="1"/>
            </p:cNvSpPr>
            <p:nvPr/>
          </p:nvSpPr>
          <p:spPr bwMode="auto">
            <a:xfrm flipH="1">
              <a:off x="3334" y="193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23" name="AutoShape 19"/>
            <p:cNvSpPr>
              <a:spLocks noChangeArrowheads="1"/>
            </p:cNvSpPr>
            <p:nvPr/>
          </p:nvSpPr>
          <p:spPr bwMode="auto">
            <a:xfrm>
              <a:off x="2427" y="1933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07943" name="Line 39"/>
            <p:cNvSpPr>
              <a:spLocks noChangeShapeType="1"/>
            </p:cNvSpPr>
            <p:nvPr/>
          </p:nvSpPr>
          <p:spPr bwMode="auto">
            <a:xfrm>
              <a:off x="2965" y="2500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60" name="Line 56"/>
            <p:cNvSpPr>
              <a:spLocks noChangeShapeType="1"/>
            </p:cNvSpPr>
            <p:nvPr/>
          </p:nvSpPr>
          <p:spPr bwMode="auto">
            <a:xfrm flipH="1">
              <a:off x="2965" y="2614"/>
              <a:ext cx="14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66" name="AutoShape 62"/>
            <p:cNvSpPr>
              <a:spLocks noChangeArrowheads="1"/>
            </p:cNvSpPr>
            <p:nvPr/>
          </p:nvSpPr>
          <p:spPr bwMode="auto">
            <a:xfrm rot="5400000">
              <a:off x="2357" y="2557"/>
              <a:ext cx="340" cy="226"/>
            </a:xfrm>
            <a:prstGeom prst="rtTriangle">
              <a:avLst/>
            </a:prstGeom>
            <a:solidFill>
              <a:srgbClr val="5F5F5F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903538" y="4689475"/>
            <a:ext cx="4538662" cy="1079500"/>
            <a:chOff x="1973" y="2954"/>
            <a:chExt cx="2859" cy="680"/>
          </a:xfrm>
        </p:grpSpPr>
        <p:sp>
          <p:nvSpPr>
            <p:cNvPr id="507968" name="Line 64"/>
            <p:cNvSpPr>
              <a:spLocks noChangeShapeType="1"/>
            </p:cNvSpPr>
            <p:nvPr/>
          </p:nvSpPr>
          <p:spPr bwMode="auto">
            <a:xfrm>
              <a:off x="1973" y="2954"/>
              <a:ext cx="81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70" name="Line 66"/>
            <p:cNvSpPr>
              <a:spLocks noChangeShapeType="1"/>
            </p:cNvSpPr>
            <p:nvPr/>
          </p:nvSpPr>
          <p:spPr bwMode="auto">
            <a:xfrm>
              <a:off x="1973" y="3181"/>
              <a:ext cx="149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71" name="Line 67"/>
            <p:cNvSpPr>
              <a:spLocks noChangeShapeType="1"/>
            </p:cNvSpPr>
            <p:nvPr/>
          </p:nvSpPr>
          <p:spPr bwMode="auto">
            <a:xfrm flipV="1">
              <a:off x="1973" y="3407"/>
              <a:ext cx="217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72" name="Line 68"/>
            <p:cNvSpPr>
              <a:spLocks noChangeShapeType="1"/>
            </p:cNvSpPr>
            <p:nvPr/>
          </p:nvSpPr>
          <p:spPr bwMode="auto">
            <a:xfrm flipV="1">
              <a:off x="1973" y="3634"/>
              <a:ext cx="28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4189413" y="4508500"/>
            <a:ext cx="3252787" cy="1260475"/>
            <a:chOff x="2783" y="2840"/>
            <a:chExt cx="2049" cy="794"/>
          </a:xfrm>
        </p:grpSpPr>
        <p:sp>
          <p:nvSpPr>
            <p:cNvPr id="507969" name="Line 65"/>
            <p:cNvSpPr>
              <a:spLocks noChangeShapeType="1"/>
            </p:cNvSpPr>
            <p:nvPr/>
          </p:nvSpPr>
          <p:spPr bwMode="auto">
            <a:xfrm flipH="1">
              <a:off x="2783" y="2840"/>
              <a:ext cx="0" cy="11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73" name="Line 69"/>
            <p:cNvSpPr>
              <a:spLocks noChangeShapeType="1"/>
            </p:cNvSpPr>
            <p:nvPr/>
          </p:nvSpPr>
          <p:spPr bwMode="auto">
            <a:xfrm>
              <a:off x="4832" y="2840"/>
              <a:ext cx="0" cy="79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74" name="Line 70"/>
            <p:cNvSpPr>
              <a:spLocks noChangeShapeType="1"/>
            </p:cNvSpPr>
            <p:nvPr/>
          </p:nvSpPr>
          <p:spPr bwMode="auto">
            <a:xfrm>
              <a:off x="4151" y="2840"/>
              <a:ext cx="0" cy="56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75" name="Line 71"/>
            <p:cNvSpPr>
              <a:spLocks noChangeShapeType="1"/>
            </p:cNvSpPr>
            <p:nvPr/>
          </p:nvSpPr>
          <p:spPr bwMode="auto">
            <a:xfrm>
              <a:off x="3471" y="2840"/>
              <a:ext cx="0" cy="34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512763" y="4329113"/>
            <a:ext cx="2390775" cy="1800225"/>
            <a:chOff x="467" y="2727"/>
            <a:chExt cx="1506" cy="1134"/>
          </a:xfrm>
        </p:grpSpPr>
        <p:sp>
          <p:nvSpPr>
            <p:cNvPr id="507967" name="AutoShape 63"/>
            <p:cNvSpPr>
              <a:spLocks noChangeArrowheads="1"/>
            </p:cNvSpPr>
            <p:nvPr/>
          </p:nvSpPr>
          <p:spPr bwMode="auto">
            <a:xfrm>
              <a:off x="1066" y="2727"/>
              <a:ext cx="907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07976" name="Line 72"/>
            <p:cNvSpPr>
              <a:spLocks noChangeShapeType="1"/>
            </p:cNvSpPr>
            <p:nvPr/>
          </p:nvSpPr>
          <p:spPr bwMode="auto">
            <a:xfrm>
              <a:off x="725" y="306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77" name="Line 73"/>
            <p:cNvSpPr>
              <a:spLocks noChangeShapeType="1"/>
            </p:cNvSpPr>
            <p:nvPr/>
          </p:nvSpPr>
          <p:spPr bwMode="auto">
            <a:xfrm>
              <a:off x="725" y="352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78" name="Text Box 74"/>
            <p:cNvSpPr txBox="1">
              <a:spLocks noChangeArrowheads="1"/>
            </p:cNvSpPr>
            <p:nvPr/>
          </p:nvSpPr>
          <p:spPr bwMode="auto">
            <a:xfrm>
              <a:off x="467" y="2888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507981" name="AutoShape 77"/>
          <p:cNvSpPr>
            <a:spLocks noChangeArrowheads="1"/>
          </p:cNvSpPr>
          <p:nvPr/>
        </p:nvSpPr>
        <p:spPr bwMode="auto">
          <a:xfrm>
            <a:off x="7272338" y="1268413"/>
            <a:ext cx="1439862" cy="1081087"/>
          </a:xfrm>
          <a:prstGeom prst="wedgeRoundRectCallout">
            <a:avLst>
              <a:gd name="adj1" fmla="val -67972"/>
              <a:gd name="adj2" fmla="val 91116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lamp will turn on</a:t>
            </a:r>
          </a:p>
        </p:txBody>
      </p:sp>
      <p:sp>
        <p:nvSpPr>
          <p:cNvPr id="507982" name="Text Box 78"/>
          <p:cNvSpPr txBox="1">
            <a:spLocks noChangeArrowheads="1"/>
          </p:cNvSpPr>
          <p:nvPr/>
        </p:nvSpPr>
        <p:spPr bwMode="auto">
          <a:xfrm>
            <a:off x="985838" y="4470400"/>
            <a:ext cx="360362" cy="1095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b="1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07983" name="Text Box 79"/>
          <p:cNvSpPr txBox="1">
            <a:spLocks noChangeArrowheads="1"/>
          </p:cNvSpPr>
          <p:nvPr/>
        </p:nvSpPr>
        <p:spPr bwMode="auto">
          <a:xfrm>
            <a:off x="2903538" y="4329113"/>
            <a:ext cx="360362" cy="1460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4683125" y="3068638"/>
            <a:ext cx="1460500" cy="1439862"/>
            <a:chOff x="2414" y="1933"/>
            <a:chExt cx="920" cy="907"/>
          </a:xfrm>
        </p:grpSpPr>
        <p:sp>
          <p:nvSpPr>
            <p:cNvPr id="507990" name="Line 86"/>
            <p:cNvSpPr>
              <a:spLocks noChangeShapeType="1"/>
            </p:cNvSpPr>
            <p:nvPr/>
          </p:nvSpPr>
          <p:spPr bwMode="auto">
            <a:xfrm flipH="1">
              <a:off x="3334" y="193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91" name="AutoShape 87"/>
            <p:cNvSpPr>
              <a:spLocks noChangeArrowheads="1"/>
            </p:cNvSpPr>
            <p:nvPr/>
          </p:nvSpPr>
          <p:spPr bwMode="auto">
            <a:xfrm>
              <a:off x="2427" y="1933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07992" name="Line 88"/>
            <p:cNvSpPr>
              <a:spLocks noChangeShapeType="1"/>
            </p:cNvSpPr>
            <p:nvPr/>
          </p:nvSpPr>
          <p:spPr bwMode="auto">
            <a:xfrm>
              <a:off x="2965" y="2500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93" name="Line 89"/>
            <p:cNvSpPr>
              <a:spLocks noChangeShapeType="1"/>
            </p:cNvSpPr>
            <p:nvPr/>
          </p:nvSpPr>
          <p:spPr bwMode="auto">
            <a:xfrm flipH="1">
              <a:off x="2965" y="2614"/>
              <a:ext cx="14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94" name="AutoShape 90"/>
            <p:cNvSpPr>
              <a:spLocks noChangeArrowheads="1"/>
            </p:cNvSpPr>
            <p:nvPr/>
          </p:nvSpPr>
          <p:spPr bwMode="auto">
            <a:xfrm rot="5400000">
              <a:off x="2357" y="2557"/>
              <a:ext cx="340" cy="226"/>
            </a:xfrm>
            <a:prstGeom prst="rtTriangle">
              <a:avLst/>
            </a:prstGeom>
            <a:solidFill>
              <a:srgbClr val="5F5F5F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07928" name="WordArt 24"/>
          <p:cNvSpPr>
            <a:spLocks noChangeArrowheads="1" noChangeShapeType="1" noTextEdit="1"/>
          </p:cNvSpPr>
          <p:nvPr/>
        </p:nvSpPr>
        <p:spPr bwMode="auto">
          <a:xfrm>
            <a:off x="5049838" y="3167063"/>
            <a:ext cx="730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8477"/>
              </a:avLst>
            </a:prstTxWarp>
          </a:bodyPr>
          <a:lstStyle/>
          <a:p>
            <a:r>
              <a:rPr lang="en-US" sz="3600" i="1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1</a:t>
            </a:r>
          </a:p>
        </p:txBody>
      </p:sp>
      <p:sp>
        <p:nvSpPr>
          <p:cNvPr id="507925" name="WordArt 21"/>
          <p:cNvSpPr>
            <a:spLocks noChangeArrowheads="1" noChangeShapeType="1" noTextEdit="1"/>
          </p:cNvSpPr>
          <p:nvPr/>
        </p:nvSpPr>
        <p:spPr bwMode="auto">
          <a:xfrm>
            <a:off x="3965575" y="3165475"/>
            <a:ext cx="730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1958"/>
              </a:avLst>
            </a:prstTxWarp>
          </a:bodyPr>
          <a:lstStyle/>
          <a:p>
            <a:r>
              <a:rPr lang="en-US" sz="3600" i="1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0</a:t>
            </a:r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5762625" y="3068638"/>
            <a:ext cx="1460500" cy="1439862"/>
            <a:chOff x="2414" y="1933"/>
            <a:chExt cx="920" cy="907"/>
          </a:xfrm>
        </p:grpSpPr>
        <p:sp>
          <p:nvSpPr>
            <p:cNvPr id="507996" name="Line 92"/>
            <p:cNvSpPr>
              <a:spLocks noChangeShapeType="1"/>
            </p:cNvSpPr>
            <p:nvPr/>
          </p:nvSpPr>
          <p:spPr bwMode="auto">
            <a:xfrm flipH="1">
              <a:off x="3334" y="193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97" name="AutoShape 93"/>
            <p:cNvSpPr>
              <a:spLocks noChangeArrowheads="1"/>
            </p:cNvSpPr>
            <p:nvPr/>
          </p:nvSpPr>
          <p:spPr bwMode="auto">
            <a:xfrm>
              <a:off x="2427" y="1933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07998" name="Line 94"/>
            <p:cNvSpPr>
              <a:spLocks noChangeShapeType="1"/>
            </p:cNvSpPr>
            <p:nvPr/>
          </p:nvSpPr>
          <p:spPr bwMode="auto">
            <a:xfrm>
              <a:off x="2965" y="2500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7999" name="Line 95"/>
            <p:cNvSpPr>
              <a:spLocks noChangeShapeType="1"/>
            </p:cNvSpPr>
            <p:nvPr/>
          </p:nvSpPr>
          <p:spPr bwMode="auto">
            <a:xfrm flipH="1">
              <a:off x="2965" y="2614"/>
              <a:ext cx="14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8000" name="AutoShape 96"/>
            <p:cNvSpPr>
              <a:spLocks noChangeArrowheads="1"/>
            </p:cNvSpPr>
            <p:nvPr/>
          </p:nvSpPr>
          <p:spPr bwMode="auto">
            <a:xfrm rot="5400000">
              <a:off x="2357" y="2557"/>
              <a:ext cx="340" cy="226"/>
            </a:xfrm>
            <a:prstGeom prst="rtTriangle">
              <a:avLst/>
            </a:prstGeom>
            <a:solidFill>
              <a:srgbClr val="5F5F5F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07937" name="WordArt 33"/>
          <p:cNvSpPr>
            <a:spLocks noChangeArrowheads="1" noChangeShapeType="1" noTextEdit="1"/>
          </p:cNvSpPr>
          <p:nvPr/>
        </p:nvSpPr>
        <p:spPr bwMode="auto">
          <a:xfrm>
            <a:off x="6129338" y="3167063"/>
            <a:ext cx="730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8477"/>
              </a:avLst>
            </a:prstTxWarp>
          </a:bodyPr>
          <a:lstStyle/>
          <a:p>
            <a:r>
              <a:rPr lang="en-US" sz="3600" i="1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2</a:t>
            </a:r>
          </a:p>
        </p:txBody>
      </p: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6843713" y="3068638"/>
            <a:ext cx="1460500" cy="1439862"/>
            <a:chOff x="4455" y="1933"/>
            <a:chExt cx="920" cy="907"/>
          </a:xfrm>
        </p:grpSpPr>
        <p:sp>
          <p:nvSpPr>
            <p:cNvPr id="508002" name="Line 98"/>
            <p:cNvSpPr>
              <a:spLocks noChangeShapeType="1"/>
            </p:cNvSpPr>
            <p:nvPr/>
          </p:nvSpPr>
          <p:spPr bwMode="auto">
            <a:xfrm flipH="1">
              <a:off x="5375" y="1933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8003" name="AutoShape 99"/>
            <p:cNvSpPr>
              <a:spLocks noChangeArrowheads="1"/>
            </p:cNvSpPr>
            <p:nvPr/>
          </p:nvSpPr>
          <p:spPr bwMode="auto">
            <a:xfrm>
              <a:off x="4468" y="1933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08004" name="Line 100"/>
            <p:cNvSpPr>
              <a:spLocks noChangeShapeType="1"/>
            </p:cNvSpPr>
            <p:nvPr/>
          </p:nvSpPr>
          <p:spPr bwMode="auto">
            <a:xfrm>
              <a:off x="5006" y="2500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8005" name="Line 101"/>
            <p:cNvSpPr>
              <a:spLocks noChangeShapeType="1"/>
            </p:cNvSpPr>
            <p:nvPr/>
          </p:nvSpPr>
          <p:spPr bwMode="auto">
            <a:xfrm flipH="1">
              <a:off x="5006" y="2273"/>
              <a:ext cx="369" cy="5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8006" name="AutoShape 102"/>
            <p:cNvSpPr>
              <a:spLocks noChangeArrowheads="1"/>
            </p:cNvSpPr>
            <p:nvPr/>
          </p:nvSpPr>
          <p:spPr bwMode="auto">
            <a:xfrm rot="5400000">
              <a:off x="4398" y="2557"/>
              <a:ext cx="340" cy="226"/>
            </a:xfrm>
            <a:prstGeom prst="rtTriangle">
              <a:avLst/>
            </a:prstGeom>
            <a:solidFill>
              <a:srgbClr val="5F5F5F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07939" name="WordArt 35"/>
          <p:cNvSpPr>
            <a:spLocks noChangeArrowheads="1" noChangeShapeType="1" noTextEdit="1"/>
          </p:cNvSpPr>
          <p:nvPr/>
        </p:nvSpPr>
        <p:spPr bwMode="auto">
          <a:xfrm>
            <a:off x="7210425" y="3167063"/>
            <a:ext cx="730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8477"/>
              </a:avLst>
            </a:prstTxWarp>
          </a:bodyPr>
          <a:lstStyle/>
          <a:p>
            <a:r>
              <a:rPr lang="en-US" sz="3600" i="1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3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Extract “</a:t>
            </a:r>
            <a:r>
              <a:rPr lang="en-US" i="1" dirty="0" smtClean="0">
                <a:solidFill>
                  <a:schemeClr val="accent1"/>
                </a:solidFill>
              </a:rPr>
              <a:t>Information</a:t>
            </a:r>
            <a:r>
              <a:rPr lang="en-US" dirty="0" smtClean="0"/>
              <a:t>” from the code</a:t>
            </a:r>
          </a:p>
          <a:p>
            <a:r>
              <a:rPr lang="en-US" dirty="0" smtClean="0"/>
              <a:t>Binary Decoder</a:t>
            </a:r>
          </a:p>
          <a:p>
            <a:pPr lvl="1"/>
            <a:r>
              <a:rPr lang="en-US" dirty="0" smtClean="0"/>
              <a:t>Example: 2-bit Binary Number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07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07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07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07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07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079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507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07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07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507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507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07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42" grpId="0" animBg="1"/>
      <p:bldP spid="507941" grpId="0" animBg="1"/>
      <p:bldP spid="507940" grpId="0" animBg="1"/>
      <p:bldP spid="507914" grpId="0" animBg="1"/>
      <p:bldP spid="507981" grpId="0" animBg="1"/>
      <p:bldP spid="507982" grpId="0"/>
      <p:bldP spid="507983" grpId="0"/>
      <p:bldP spid="507928" grpId="0" animBg="1"/>
      <p:bldP spid="507928" grpId="1" animBg="1"/>
      <p:bldP spid="507925" grpId="0" animBg="1"/>
      <p:bldP spid="507925" grpId="1" animBg="1"/>
      <p:bldP spid="507925" grpId="2" animBg="1"/>
      <p:bldP spid="507937" grpId="0" animBg="1"/>
      <p:bldP spid="507937" grpId="1" animBg="1"/>
      <p:bldP spid="507939" grpId="0" animBg="1"/>
      <p:bldP spid="5079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2-to-4 Line Decoder</a:t>
            </a:r>
          </a:p>
          <a:p>
            <a:endParaRPr lang="en-US" dirty="0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Decoders</a:t>
            </a:r>
          </a:p>
        </p:txBody>
      </p:sp>
      <p:graphicFrame>
        <p:nvGraphicFramePr>
          <p:cNvPr id="509988" name="Group 36"/>
          <p:cNvGraphicFramePr>
            <a:graphicFrameLocks noGrp="1"/>
          </p:cNvGraphicFramePr>
          <p:nvPr/>
        </p:nvGraphicFramePr>
        <p:xfrm>
          <a:off x="769938" y="4149725"/>
          <a:ext cx="2881312" cy="2159000"/>
        </p:xfrm>
        <a:graphic>
          <a:graphicData uri="http://schemas.openxmlformats.org/drawingml/2006/table">
            <a:tbl>
              <a:tblPr/>
              <a:tblGrid>
                <a:gridCol w="1079500"/>
                <a:gridCol w="18018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74688" y="2141538"/>
            <a:ext cx="2882900" cy="1800225"/>
            <a:chOff x="725" y="1253"/>
            <a:chExt cx="1816" cy="1134"/>
          </a:xfrm>
        </p:grpSpPr>
        <p:sp>
          <p:nvSpPr>
            <p:cNvPr id="509957" name="AutoShape 5"/>
            <p:cNvSpPr>
              <a:spLocks noChangeArrowheads="1"/>
            </p:cNvSpPr>
            <p:nvPr/>
          </p:nvSpPr>
          <p:spPr bwMode="auto">
            <a:xfrm flipH="1" flipV="1">
              <a:off x="1066" y="1253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eaVert"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09958" name="Line 6"/>
            <p:cNvSpPr>
              <a:spLocks noChangeShapeType="1"/>
            </p:cNvSpPr>
            <p:nvPr/>
          </p:nvSpPr>
          <p:spPr bwMode="auto">
            <a:xfrm>
              <a:off x="725" y="159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9959" name="Line 7"/>
            <p:cNvSpPr>
              <a:spLocks noChangeShapeType="1"/>
            </p:cNvSpPr>
            <p:nvPr/>
          </p:nvSpPr>
          <p:spPr bwMode="auto">
            <a:xfrm>
              <a:off x="725" y="204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9960" name="Text Box 8"/>
            <p:cNvSpPr txBox="1">
              <a:spLocks noChangeArrowheads="1"/>
            </p:cNvSpPr>
            <p:nvPr/>
          </p:nvSpPr>
          <p:spPr bwMode="auto">
            <a:xfrm>
              <a:off x="1066" y="1470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09989" name="Line 37"/>
            <p:cNvSpPr>
              <a:spLocks noChangeShapeType="1"/>
            </p:cNvSpPr>
            <p:nvPr/>
          </p:nvSpPr>
          <p:spPr bwMode="auto">
            <a:xfrm>
              <a:off x="2200" y="148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9990" name="Text Box 38"/>
            <p:cNvSpPr txBox="1">
              <a:spLocks noChangeArrowheads="1"/>
            </p:cNvSpPr>
            <p:nvPr/>
          </p:nvSpPr>
          <p:spPr bwMode="auto">
            <a:xfrm>
              <a:off x="1965" y="1313"/>
              <a:ext cx="226" cy="9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 Y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9991" name="Line 39"/>
            <p:cNvSpPr>
              <a:spLocks noChangeShapeType="1"/>
            </p:cNvSpPr>
            <p:nvPr/>
          </p:nvSpPr>
          <p:spPr bwMode="auto">
            <a:xfrm>
              <a:off x="2200" y="1706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9992" name="Line 40"/>
            <p:cNvSpPr>
              <a:spLocks noChangeShapeType="1"/>
            </p:cNvSpPr>
            <p:nvPr/>
          </p:nvSpPr>
          <p:spPr bwMode="auto">
            <a:xfrm>
              <a:off x="2200" y="1932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09993" name="Line 41"/>
            <p:cNvSpPr>
              <a:spLocks noChangeShapeType="1"/>
            </p:cNvSpPr>
            <p:nvPr/>
          </p:nvSpPr>
          <p:spPr bwMode="auto">
            <a:xfrm>
              <a:off x="2200" y="215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509995" name="Object 43"/>
          <p:cNvGraphicFramePr>
            <a:graphicFrameLocks noChangeAspect="1"/>
          </p:cNvGraphicFramePr>
          <p:nvPr/>
        </p:nvGraphicFramePr>
        <p:xfrm>
          <a:off x="4191000" y="1268413"/>
          <a:ext cx="3959225" cy="3894137"/>
        </p:xfrm>
        <a:graphic>
          <a:graphicData uri="http://schemas.openxmlformats.org/presentationml/2006/ole">
            <p:oleObj spid="_x0000_s1156" name="Visio" r:id="rId4" imgW="2026798" imgH="1994367" progId="">
              <p:embed/>
            </p:oleObj>
          </a:graphicData>
        </a:graphic>
      </p:graphicFrame>
      <p:graphicFrame>
        <p:nvGraphicFramePr>
          <p:cNvPr id="509997" name="Object 45"/>
          <p:cNvGraphicFramePr>
            <a:graphicFrameLocks noChangeAspect="1"/>
          </p:cNvGraphicFramePr>
          <p:nvPr/>
        </p:nvGraphicFramePr>
        <p:xfrm>
          <a:off x="4384675" y="5229225"/>
          <a:ext cx="1284288" cy="514350"/>
        </p:xfrm>
        <a:graphic>
          <a:graphicData uri="http://schemas.openxmlformats.org/presentationml/2006/ole">
            <p:oleObj spid="_x0000_s1157" name="Equation" r:id="rId5" imgW="571252" imgH="228501" progId="Equation.3">
              <p:embed/>
            </p:oleObj>
          </a:graphicData>
        </a:graphic>
      </p:graphicFrame>
      <p:graphicFrame>
        <p:nvGraphicFramePr>
          <p:cNvPr id="509998" name="Object 46"/>
          <p:cNvGraphicFramePr>
            <a:graphicFrameLocks noChangeAspect="1"/>
          </p:cNvGraphicFramePr>
          <p:nvPr/>
        </p:nvGraphicFramePr>
        <p:xfrm>
          <a:off x="6726238" y="5214938"/>
          <a:ext cx="1284287" cy="542925"/>
        </p:xfrm>
        <a:graphic>
          <a:graphicData uri="http://schemas.openxmlformats.org/presentationml/2006/ole">
            <p:oleObj spid="_x0000_s1158" name="Equation" r:id="rId6" imgW="571252" imgH="241195" progId="Equation.3">
              <p:embed/>
            </p:oleObj>
          </a:graphicData>
        </a:graphic>
      </p:graphicFrame>
      <p:graphicFrame>
        <p:nvGraphicFramePr>
          <p:cNvPr id="509999" name="Object 47"/>
          <p:cNvGraphicFramePr>
            <a:graphicFrameLocks noChangeAspect="1"/>
          </p:cNvGraphicFramePr>
          <p:nvPr/>
        </p:nvGraphicFramePr>
        <p:xfrm>
          <a:off x="4398963" y="5754688"/>
          <a:ext cx="1255712" cy="542925"/>
        </p:xfrm>
        <a:graphic>
          <a:graphicData uri="http://schemas.openxmlformats.org/presentationml/2006/ole">
            <p:oleObj spid="_x0000_s1159" name="Equation" r:id="rId7" imgW="558558" imgH="241195" progId="Equation.3">
              <p:embed/>
            </p:oleObj>
          </a:graphicData>
        </a:graphic>
      </p:graphicFrame>
      <p:graphicFrame>
        <p:nvGraphicFramePr>
          <p:cNvPr id="510000" name="Object 48"/>
          <p:cNvGraphicFramePr>
            <a:graphicFrameLocks noChangeAspect="1"/>
          </p:cNvGraphicFramePr>
          <p:nvPr/>
        </p:nvGraphicFramePr>
        <p:xfrm>
          <a:off x="6726238" y="5754688"/>
          <a:ext cx="1284287" cy="542925"/>
        </p:xfrm>
        <a:graphic>
          <a:graphicData uri="http://schemas.openxmlformats.org/presentationml/2006/ole">
            <p:oleObj spid="_x0000_s1160" name="Equation" r:id="rId8" imgW="571252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Decoders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39763" y="2312988"/>
            <a:ext cx="2882900" cy="3421062"/>
            <a:chOff x="725" y="1026"/>
            <a:chExt cx="1816" cy="2155"/>
          </a:xfrm>
        </p:grpSpPr>
        <p:sp>
          <p:nvSpPr>
            <p:cNvPr id="511005" name="AutoShape 29"/>
            <p:cNvSpPr>
              <a:spLocks noChangeArrowheads="1"/>
            </p:cNvSpPr>
            <p:nvPr/>
          </p:nvSpPr>
          <p:spPr bwMode="auto">
            <a:xfrm flipH="1" flipV="1">
              <a:off x="1066" y="1026"/>
              <a:ext cx="1134" cy="215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eaVert"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11006" name="Line 30"/>
            <p:cNvSpPr>
              <a:spLocks noChangeShapeType="1"/>
            </p:cNvSpPr>
            <p:nvPr/>
          </p:nvSpPr>
          <p:spPr bwMode="auto">
            <a:xfrm>
              <a:off x="725" y="193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07" name="Line 31"/>
            <p:cNvSpPr>
              <a:spLocks noChangeShapeType="1"/>
            </p:cNvSpPr>
            <p:nvPr/>
          </p:nvSpPr>
          <p:spPr bwMode="auto">
            <a:xfrm>
              <a:off x="725" y="238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08" name="Text Box 32"/>
            <p:cNvSpPr txBox="1">
              <a:spLocks noChangeArrowheads="1"/>
            </p:cNvSpPr>
            <p:nvPr/>
          </p:nvSpPr>
          <p:spPr bwMode="auto">
            <a:xfrm>
              <a:off x="1066" y="1810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1009" name="Line 33"/>
            <p:cNvSpPr>
              <a:spLocks noChangeShapeType="1"/>
            </p:cNvSpPr>
            <p:nvPr/>
          </p:nvSpPr>
          <p:spPr bwMode="auto">
            <a:xfrm>
              <a:off x="2200" y="1366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10" name="Text Box 34"/>
            <p:cNvSpPr txBox="1">
              <a:spLocks noChangeArrowheads="1"/>
            </p:cNvSpPr>
            <p:nvPr/>
          </p:nvSpPr>
          <p:spPr bwMode="auto">
            <a:xfrm>
              <a:off x="1965" y="1139"/>
              <a:ext cx="226" cy="184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7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6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1011" name="Line 35"/>
            <p:cNvSpPr>
              <a:spLocks noChangeShapeType="1"/>
            </p:cNvSpPr>
            <p:nvPr/>
          </p:nvSpPr>
          <p:spPr bwMode="auto">
            <a:xfrm>
              <a:off x="2200" y="159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12" name="Line 36"/>
            <p:cNvSpPr>
              <a:spLocks noChangeShapeType="1"/>
            </p:cNvSpPr>
            <p:nvPr/>
          </p:nvSpPr>
          <p:spPr bwMode="auto">
            <a:xfrm>
              <a:off x="2200" y="182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13" name="Line 37"/>
            <p:cNvSpPr>
              <a:spLocks noChangeShapeType="1"/>
            </p:cNvSpPr>
            <p:nvPr/>
          </p:nvSpPr>
          <p:spPr bwMode="auto">
            <a:xfrm>
              <a:off x="2200" y="204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16" name="Line 40"/>
            <p:cNvSpPr>
              <a:spLocks noChangeShapeType="1"/>
            </p:cNvSpPr>
            <p:nvPr/>
          </p:nvSpPr>
          <p:spPr bwMode="auto">
            <a:xfrm>
              <a:off x="725" y="216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17" name="Line 41"/>
            <p:cNvSpPr>
              <a:spLocks noChangeShapeType="1"/>
            </p:cNvSpPr>
            <p:nvPr/>
          </p:nvSpPr>
          <p:spPr bwMode="auto">
            <a:xfrm>
              <a:off x="2200" y="227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18" name="Line 42"/>
            <p:cNvSpPr>
              <a:spLocks noChangeShapeType="1"/>
            </p:cNvSpPr>
            <p:nvPr/>
          </p:nvSpPr>
          <p:spPr bwMode="auto">
            <a:xfrm>
              <a:off x="2200" y="2499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19" name="Line 43"/>
            <p:cNvSpPr>
              <a:spLocks noChangeShapeType="1"/>
            </p:cNvSpPr>
            <p:nvPr/>
          </p:nvSpPr>
          <p:spPr bwMode="auto">
            <a:xfrm>
              <a:off x="2200" y="272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1020" name="Line 44"/>
            <p:cNvSpPr>
              <a:spLocks noChangeShapeType="1"/>
            </p:cNvSpPr>
            <p:nvPr/>
          </p:nvSpPr>
          <p:spPr bwMode="auto">
            <a:xfrm>
              <a:off x="2200" y="295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511022" name="Object 46"/>
          <p:cNvGraphicFramePr>
            <a:graphicFrameLocks noChangeAspect="1"/>
          </p:cNvGraphicFramePr>
          <p:nvPr/>
        </p:nvGraphicFramePr>
        <p:xfrm>
          <a:off x="4032250" y="1268413"/>
          <a:ext cx="3503613" cy="5307012"/>
        </p:xfrm>
        <a:graphic>
          <a:graphicData uri="http://schemas.openxmlformats.org/presentationml/2006/ole">
            <p:oleObj spid="_x0000_s2284" name="Visio" r:id="rId4" imgW="2350861" imgH="3561527" progId="">
              <p:embed/>
            </p:oleObj>
          </a:graphicData>
        </a:graphic>
      </p:graphicFrame>
      <p:graphicFrame>
        <p:nvGraphicFramePr>
          <p:cNvPr id="511023" name="Object 47"/>
          <p:cNvGraphicFramePr>
            <a:graphicFrameLocks noChangeAspect="1"/>
          </p:cNvGraphicFramePr>
          <p:nvPr/>
        </p:nvGraphicFramePr>
        <p:xfrm>
          <a:off x="7451725" y="1344613"/>
          <a:ext cx="871538" cy="357187"/>
        </p:xfrm>
        <a:graphic>
          <a:graphicData uri="http://schemas.openxmlformats.org/presentationml/2006/ole">
            <p:oleObj spid="_x0000_s2285" name="Equation" r:id="rId5" imgW="558800" imgH="228600" progId="Equation.3">
              <p:embed/>
            </p:oleObj>
          </a:graphicData>
        </a:graphic>
      </p:graphicFrame>
      <p:graphicFrame>
        <p:nvGraphicFramePr>
          <p:cNvPr id="511024" name="Object 48"/>
          <p:cNvGraphicFramePr>
            <a:graphicFrameLocks noChangeAspect="1"/>
          </p:cNvGraphicFramePr>
          <p:nvPr/>
        </p:nvGraphicFramePr>
        <p:xfrm>
          <a:off x="7451725" y="1830388"/>
          <a:ext cx="871538" cy="377825"/>
        </p:xfrm>
        <a:graphic>
          <a:graphicData uri="http://schemas.openxmlformats.org/presentationml/2006/ole">
            <p:oleObj spid="_x0000_s2286" name="Equation" r:id="rId6" imgW="558558" imgH="241195" progId="Equation.3">
              <p:embed/>
            </p:oleObj>
          </a:graphicData>
        </a:graphic>
      </p:graphicFrame>
      <p:graphicFrame>
        <p:nvGraphicFramePr>
          <p:cNvPr id="511025" name="Object 49"/>
          <p:cNvGraphicFramePr>
            <a:graphicFrameLocks noChangeAspect="1"/>
          </p:cNvGraphicFramePr>
          <p:nvPr/>
        </p:nvGraphicFramePr>
        <p:xfrm>
          <a:off x="7451725" y="2357438"/>
          <a:ext cx="871538" cy="377825"/>
        </p:xfrm>
        <a:graphic>
          <a:graphicData uri="http://schemas.openxmlformats.org/presentationml/2006/ole">
            <p:oleObj spid="_x0000_s2287" name="Equation" r:id="rId7" imgW="558558" imgH="241195" progId="Equation.3">
              <p:embed/>
            </p:oleObj>
          </a:graphicData>
        </a:graphic>
      </p:graphicFrame>
      <p:graphicFrame>
        <p:nvGraphicFramePr>
          <p:cNvPr id="511026" name="Object 50"/>
          <p:cNvGraphicFramePr>
            <a:graphicFrameLocks noChangeAspect="1"/>
          </p:cNvGraphicFramePr>
          <p:nvPr/>
        </p:nvGraphicFramePr>
        <p:xfrm>
          <a:off x="7451725" y="2901950"/>
          <a:ext cx="871538" cy="377825"/>
        </p:xfrm>
        <a:graphic>
          <a:graphicData uri="http://schemas.openxmlformats.org/presentationml/2006/ole">
            <p:oleObj spid="_x0000_s2288" name="Equation" r:id="rId8" imgW="558558" imgH="241195" progId="Equation.3">
              <p:embed/>
            </p:oleObj>
          </a:graphicData>
        </a:graphic>
      </p:graphicFrame>
      <p:graphicFrame>
        <p:nvGraphicFramePr>
          <p:cNvPr id="511027" name="Object 51"/>
          <p:cNvGraphicFramePr>
            <a:graphicFrameLocks noChangeAspect="1"/>
          </p:cNvGraphicFramePr>
          <p:nvPr/>
        </p:nvGraphicFramePr>
        <p:xfrm>
          <a:off x="7451725" y="3446463"/>
          <a:ext cx="871538" cy="377825"/>
        </p:xfrm>
        <a:graphic>
          <a:graphicData uri="http://schemas.openxmlformats.org/presentationml/2006/ole">
            <p:oleObj spid="_x0000_s2289" name="Equation" r:id="rId9" imgW="558558" imgH="241195" progId="Equation.3">
              <p:embed/>
            </p:oleObj>
          </a:graphicData>
        </a:graphic>
      </p:graphicFrame>
      <p:graphicFrame>
        <p:nvGraphicFramePr>
          <p:cNvPr id="511028" name="Object 52"/>
          <p:cNvGraphicFramePr>
            <a:graphicFrameLocks noChangeAspect="1"/>
          </p:cNvGraphicFramePr>
          <p:nvPr/>
        </p:nvGraphicFramePr>
        <p:xfrm>
          <a:off x="7451725" y="3943350"/>
          <a:ext cx="871538" cy="377825"/>
        </p:xfrm>
        <a:graphic>
          <a:graphicData uri="http://schemas.openxmlformats.org/presentationml/2006/ole">
            <p:oleObj spid="_x0000_s2290" name="Equation" r:id="rId10" imgW="558558" imgH="241195" progId="Equation.3">
              <p:embed/>
            </p:oleObj>
          </a:graphicData>
        </a:graphic>
      </p:graphicFrame>
      <p:graphicFrame>
        <p:nvGraphicFramePr>
          <p:cNvPr id="511029" name="Object 53"/>
          <p:cNvGraphicFramePr>
            <a:graphicFrameLocks noChangeAspect="1"/>
          </p:cNvGraphicFramePr>
          <p:nvPr/>
        </p:nvGraphicFramePr>
        <p:xfrm>
          <a:off x="7451725" y="4483100"/>
          <a:ext cx="871538" cy="377825"/>
        </p:xfrm>
        <a:graphic>
          <a:graphicData uri="http://schemas.openxmlformats.org/presentationml/2006/ole">
            <p:oleObj spid="_x0000_s2291" name="Equation" r:id="rId11" imgW="558558" imgH="241195" progId="Equation.3">
              <p:embed/>
            </p:oleObj>
          </a:graphicData>
        </a:graphic>
      </p:graphicFrame>
      <p:graphicFrame>
        <p:nvGraphicFramePr>
          <p:cNvPr id="511030" name="Object 54"/>
          <p:cNvGraphicFramePr>
            <a:graphicFrameLocks noChangeAspect="1"/>
          </p:cNvGraphicFramePr>
          <p:nvPr/>
        </p:nvGraphicFramePr>
        <p:xfrm>
          <a:off x="7451725" y="5010150"/>
          <a:ext cx="871538" cy="377825"/>
        </p:xfrm>
        <a:graphic>
          <a:graphicData uri="http://schemas.openxmlformats.org/presentationml/2006/ole">
            <p:oleObj spid="_x0000_s2292" name="Equation" r:id="rId12" imgW="558558" imgH="241195" progId="Equation.3">
              <p:embed/>
            </p:oleObj>
          </a:graphicData>
        </a:graphic>
      </p:graphicFrame>
      <p:sp>
        <p:nvSpPr>
          <p:cNvPr id="30" name="Content Placeholder 2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3-to-8 Line Decoder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>
                <a:solidFill>
                  <a:srgbClr val="CC00CC"/>
                </a:solidFill>
              </a:rPr>
              <a:t>Enable</a:t>
            </a:r>
            <a:r>
              <a:rPr lang="en-US" dirty="0" smtClean="0"/>
              <a:t>” Control</a:t>
            </a:r>
          </a:p>
          <a:p>
            <a:endParaRPr lang="en-US" dirty="0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Decoders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922338" y="2011363"/>
            <a:ext cx="2882900" cy="1800225"/>
            <a:chOff x="725" y="1026"/>
            <a:chExt cx="1816" cy="1134"/>
          </a:xfrm>
        </p:grpSpPr>
        <p:sp>
          <p:nvSpPr>
            <p:cNvPr id="512005" name="AutoShape 5"/>
            <p:cNvSpPr>
              <a:spLocks noChangeArrowheads="1"/>
            </p:cNvSpPr>
            <p:nvPr/>
          </p:nvSpPr>
          <p:spPr bwMode="auto">
            <a:xfrm flipH="1" flipV="1">
              <a:off x="1066" y="1026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eaVert"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12006" name="Line 6"/>
            <p:cNvSpPr>
              <a:spLocks noChangeShapeType="1"/>
            </p:cNvSpPr>
            <p:nvPr/>
          </p:nvSpPr>
          <p:spPr bwMode="auto">
            <a:xfrm>
              <a:off x="725" y="1366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2007" name="Line 7"/>
            <p:cNvSpPr>
              <a:spLocks noChangeShapeType="1"/>
            </p:cNvSpPr>
            <p:nvPr/>
          </p:nvSpPr>
          <p:spPr bwMode="auto">
            <a:xfrm>
              <a:off x="725" y="159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2008" name="Text Box 8"/>
            <p:cNvSpPr txBox="1">
              <a:spLocks noChangeArrowheads="1"/>
            </p:cNvSpPr>
            <p:nvPr/>
          </p:nvSpPr>
          <p:spPr bwMode="auto">
            <a:xfrm>
              <a:off x="1066" y="1243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512009" name="Line 9"/>
            <p:cNvSpPr>
              <a:spLocks noChangeShapeType="1"/>
            </p:cNvSpPr>
            <p:nvPr/>
          </p:nvSpPr>
          <p:spPr bwMode="auto">
            <a:xfrm>
              <a:off x="2200" y="125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2010" name="Text Box 10"/>
            <p:cNvSpPr txBox="1">
              <a:spLocks noChangeArrowheads="1"/>
            </p:cNvSpPr>
            <p:nvPr/>
          </p:nvSpPr>
          <p:spPr bwMode="auto">
            <a:xfrm>
              <a:off x="1965" y="1086"/>
              <a:ext cx="226" cy="9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2011" name="Line 11"/>
            <p:cNvSpPr>
              <a:spLocks noChangeShapeType="1"/>
            </p:cNvSpPr>
            <p:nvPr/>
          </p:nvSpPr>
          <p:spPr bwMode="auto">
            <a:xfrm>
              <a:off x="2200" y="1479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2012" name="Line 12"/>
            <p:cNvSpPr>
              <a:spLocks noChangeShapeType="1"/>
            </p:cNvSpPr>
            <p:nvPr/>
          </p:nvSpPr>
          <p:spPr bwMode="auto">
            <a:xfrm>
              <a:off x="2200" y="170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2013" name="Line 13"/>
            <p:cNvSpPr>
              <a:spLocks noChangeShapeType="1"/>
            </p:cNvSpPr>
            <p:nvPr/>
          </p:nvSpPr>
          <p:spPr bwMode="auto">
            <a:xfrm>
              <a:off x="2200" y="193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2014" name="Line 14"/>
            <p:cNvSpPr>
              <a:spLocks noChangeShapeType="1"/>
            </p:cNvSpPr>
            <p:nvPr/>
          </p:nvSpPr>
          <p:spPr bwMode="auto">
            <a:xfrm>
              <a:off x="725" y="182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512066" name="Group 66"/>
          <p:cNvGraphicFramePr>
            <a:graphicFrameLocks noGrp="1"/>
          </p:cNvGraphicFramePr>
          <p:nvPr/>
        </p:nvGraphicFramePr>
        <p:xfrm>
          <a:off x="742950" y="4094163"/>
          <a:ext cx="3421063" cy="2590800"/>
        </p:xfrm>
        <a:graphic>
          <a:graphicData uri="http://schemas.openxmlformats.org/drawingml/2006/table">
            <a:tbl>
              <a:tblPr/>
              <a:tblGrid>
                <a:gridCol w="541338"/>
                <a:gridCol w="900112"/>
                <a:gridCol w="19796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068" name="Object 68"/>
          <p:cNvGraphicFramePr>
            <a:graphicFrameLocks noChangeAspect="1"/>
          </p:cNvGraphicFramePr>
          <p:nvPr/>
        </p:nvGraphicFramePr>
        <p:xfrm>
          <a:off x="4248150" y="1404938"/>
          <a:ext cx="4303713" cy="4286250"/>
        </p:xfrm>
        <a:graphic>
          <a:graphicData uri="http://schemas.openxmlformats.org/presentationml/2006/ole">
            <p:oleObj spid="_x0000_s3100" name="Visio" r:id="rId4" imgW="2159203" imgH="21492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Decoders</a:t>
            </a:r>
          </a:p>
        </p:txBody>
      </p:sp>
      <p:graphicFrame>
        <p:nvGraphicFramePr>
          <p:cNvPr id="514078" name="Group 30"/>
          <p:cNvGraphicFramePr>
            <a:graphicFrameLocks noGrp="1"/>
          </p:cNvGraphicFramePr>
          <p:nvPr/>
        </p:nvGraphicFramePr>
        <p:xfrm>
          <a:off x="792163" y="2112963"/>
          <a:ext cx="2700337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8002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4079" name="Group 31"/>
          <p:cNvGraphicFramePr>
            <a:graphicFrameLocks noGrp="1"/>
          </p:cNvGraphicFramePr>
          <p:nvPr/>
        </p:nvGraphicFramePr>
        <p:xfrm>
          <a:off x="4032250" y="2112963"/>
          <a:ext cx="2700338" cy="2159000"/>
        </p:xfrm>
        <a:graphic>
          <a:graphicData uri="http://schemas.openxmlformats.org/drawingml/2006/table">
            <a:tbl>
              <a:tblPr/>
              <a:tblGrid>
                <a:gridCol w="900113"/>
                <a:gridCol w="18002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1   1   1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1   1   1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792163" y="4538663"/>
            <a:ext cx="2354262" cy="1800225"/>
            <a:chOff x="499" y="2614"/>
            <a:chExt cx="1483" cy="1134"/>
          </a:xfrm>
        </p:grpSpPr>
        <p:sp>
          <p:nvSpPr>
            <p:cNvPr id="514104" name="AutoShape 56"/>
            <p:cNvSpPr>
              <a:spLocks noChangeArrowheads="1"/>
            </p:cNvSpPr>
            <p:nvPr/>
          </p:nvSpPr>
          <p:spPr bwMode="auto">
            <a:xfrm flipH="1" flipV="1">
              <a:off x="726" y="2614"/>
              <a:ext cx="907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eaVert"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14105" name="Line 57"/>
            <p:cNvSpPr>
              <a:spLocks noChangeShapeType="1"/>
            </p:cNvSpPr>
            <p:nvPr/>
          </p:nvSpPr>
          <p:spPr bwMode="auto">
            <a:xfrm>
              <a:off x="499" y="2954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106" name="Line 58"/>
            <p:cNvSpPr>
              <a:spLocks noChangeShapeType="1"/>
            </p:cNvSpPr>
            <p:nvPr/>
          </p:nvSpPr>
          <p:spPr bwMode="auto">
            <a:xfrm>
              <a:off x="499" y="3407"/>
              <a:ext cx="227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107" name="Text Box 59"/>
            <p:cNvSpPr txBox="1">
              <a:spLocks noChangeArrowheads="1"/>
            </p:cNvSpPr>
            <p:nvPr/>
          </p:nvSpPr>
          <p:spPr bwMode="auto">
            <a:xfrm>
              <a:off x="726" y="2831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4108" name="Line 60"/>
            <p:cNvSpPr>
              <a:spLocks noChangeShapeType="1"/>
            </p:cNvSpPr>
            <p:nvPr/>
          </p:nvSpPr>
          <p:spPr bwMode="auto">
            <a:xfrm>
              <a:off x="1641" y="284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109" name="Text Box 61"/>
            <p:cNvSpPr txBox="1">
              <a:spLocks noChangeArrowheads="1"/>
            </p:cNvSpPr>
            <p:nvPr/>
          </p:nvSpPr>
          <p:spPr bwMode="auto">
            <a:xfrm>
              <a:off x="1406" y="2674"/>
              <a:ext cx="226" cy="9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4110" name="Line 62"/>
            <p:cNvSpPr>
              <a:spLocks noChangeShapeType="1"/>
            </p:cNvSpPr>
            <p:nvPr/>
          </p:nvSpPr>
          <p:spPr bwMode="auto">
            <a:xfrm>
              <a:off x="1641" y="306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111" name="Line 63"/>
            <p:cNvSpPr>
              <a:spLocks noChangeShapeType="1"/>
            </p:cNvSpPr>
            <p:nvPr/>
          </p:nvSpPr>
          <p:spPr bwMode="auto">
            <a:xfrm>
              <a:off x="1641" y="329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112" name="Line 64"/>
            <p:cNvSpPr>
              <a:spLocks noChangeShapeType="1"/>
            </p:cNvSpPr>
            <p:nvPr/>
          </p:nvSpPr>
          <p:spPr bwMode="auto">
            <a:xfrm>
              <a:off x="1641" y="3519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671888" y="4538663"/>
            <a:ext cx="2354262" cy="1800225"/>
            <a:chOff x="2313" y="2727"/>
            <a:chExt cx="1483" cy="1134"/>
          </a:xfrm>
        </p:grpSpPr>
        <p:grpSp>
          <p:nvGrpSpPr>
            <p:cNvPr id="4" name="Group 67"/>
            <p:cNvGrpSpPr>
              <a:grpSpLocks/>
            </p:cNvGrpSpPr>
            <p:nvPr/>
          </p:nvGrpSpPr>
          <p:grpSpPr bwMode="auto">
            <a:xfrm>
              <a:off x="2313" y="2727"/>
              <a:ext cx="1483" cy="1134"/>
              <a:chOff x="499" y="2614"/>
              <a:chExt cx="1483" cy="1134"/>
            </a:xfrm>
          </p:grpSpPr>
          <p:sp>
            <p:nvSpPr>
              <p:cNvPr id="514116" name="AutoShape 68"/>
              <p:cNvSpPr>
                <a:spLocks noChangeArrowheads="1"/>
              </p:cNvSpPr>
              <p:nvPr/>
            </p:nvSpPr>
            <p:spPr bwMode="auto">
              <a:xfrm flipH="1" flipV="1">
                <a:off x="726" y="2614"/>
                <a:ext cx="907" cy="1134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 algn="ctr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vert="eaVert" wrap="none" lIns="0" tIns="0" rIns="0" bIns="0" anchor="ctr" anchorCtr="1"/>
              <a:lstStyle/>
              <a:p>
                <a:r>
                  <a:rPr lang="en-US" sz="2400" b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Binary</a:t>
                </a:r>
                <a:br>
                  <a:rPr lang="en-US" sz="2400" b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b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Decoder</a:t>
                </a:r>
              </a:p>
            </p:txBody>
          </p:sp>
          <p:sp>
            <p:nvSpPr>
              <p:cNvPr id="514117" name="Line 69"/>
              <p:cNvSpPr>
                <a:spLocks noChangeShapeType="1"/>
              </p:cNvSpPr>
              <p:nvPr/>
            </p:nvSpPr>
            <p:spPr bwMode="auto">
              <a:xfrm>
                <a:off x="499" y="295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18" name="Line 70"/>
              <p:cNvSpPr>
                <a:spLocks noChangeShapeType="1"/>
              </p:cNvSpPr>
              <p:nvPr/>
            </p:nvSpPr>
            <p:spPr bwMode="auto">
              <a:xfrm>
                <a:off x="499" y="3407"/>
                <a:ext cx="227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19" name="Text Box 71"/>
              <p:cNvSpPr txBox="1">
                <a:spLocks noChangeArrowheads="1"/>
              </p:cNvSpPr>
              <p:nvPr/>
            </p:nvSpPr>
            <p:spPr bwMode="auto">
              <a:xfrm>
                <a:off x="726" y="2831"/>
                <a:ext cx="226" cy="69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 baseline="-250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400" b="1" i="1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en-US" sz="2400" b="1" i="1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400" b="1" i="1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514120" name="Line 72"/>
              <p:cNvSpPr>
                <a:spLocks noChangeShapeType="1"/>
              </p:cNvSpPr>
              <p:nvPr/>
            </p:nvSpPr>
            <p:spPr bwMode="auto">
              <a:xfrm>
                <a:off x="1641" y="2841"/>
                <a:ext cx="34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21" name="Text Box 73"/>
              <p:cNvSpPr txBox="1">
                <a:spLocks noChangeArrowheads="1"/>
              </p:cNvSpPr>
              <p:nvPr/>
            </p:nvSpPr>
            <p:spPr bwMode="auto">
              <a:xfrm>
                <a:off x="1406" y="2674"/>
                <a:ext cx="226" cy="9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 baseline="-250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b="1" i="1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b="1" i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 baseline="-250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b="1" i="1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b="1" i="1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514122" name="Line 74"/>
              <p:cNvSpPr>
                <a:spLocks noChangeShapeType="1"/>
              </p:cNvSpPr>
              <p:nvPr/>
            </p:nvSpPr>
            <p:spPr bwMode="auto">
              <a:xfrm>
                <a:off x="1641" y="3067"/>
                <a:ext cx="34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23" name="Line 75"/>
              <p:cNvSpPr>
                <a:spLocks noChangeShapeType="1"/>
              </p:cNvSpPr>
              <p:nvPr/>
            </p:nvSpPr>
            <p:spPr bwMode="auto">
              <a:xfrm>
                <a:off x="1641" y="3293"/>
                <a:ext cx="34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124" name="Line 76"/>
              <p:cNvSpPr>
                <a:spLocks noChangeShapeType="1"/>
              </p:cNvSpPr>
              <p:nvPr/>
            </p:nvSpPr>
            <p:spPr bwMode="auto">
              <a:xfrm>
                <a:off x="1641" y="3519"/>
                <a:ext cx="34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4125" name="Oval 77"/>
            <p:cNvSpPr>
              <a:spLocks noChangeAspect="1" noChangeArrowheads="1"/>
            </p:cNvSpPr>
            <p:nvPr/>
          </p:nvSpPr>
          <p:spPr bwMode="auto">
            <a:xfrm>
              <a:off x="3463" y="2920"/>
              <a:ext cx="68" cy="6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14126" name="Oval 78"/>
            <p:cNvSpPr>
              <a:spLocks noChangeAspect="1" noChangeArrowheads="1"/>
            </p:cNvSpPr>
            <p:nvPr/>
          </p:nvSpPr>
          <p:spPr bwMode="auto">
            <a:xfrm>
              <a:off x="3463" y="3145"/>
              <a:ext cx="68" cy="6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14127" name="Oval 79"/>
            <p:cNvSpPr>
              <a:spLocks noChangeAspect="1" noChangeArrowheads="1"/>
            </p:cNvSpPr>
            <p:nvPr/>
          </p:nvSpPr>
          <p:spPr bwMode="auto">
            <a:xfrm>
              <a:off x="3463" y="3372"/>
              <a:ext cx="68" cy="6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14128" name="Oval 80"/>
            <p:cNvSpPr>
              <a:spLocks noChangeAspect="1" noChangeArrowheads="1"/>
            </p:cNvSpPr>
            <p:nvPr/>
          </p:nvSpPr>
          <p:spPr bwMode="auto">
            <a:xfrm>
              <a:off x="3463" y="3597"/>
              <a:ext cx="68" cy="6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14129" name="Line 81"/>
            <p:cNvSpPr>
              <a:spLocks noChangeShapeType="1"/>
            </p:cNvSpPr>
            <p:nvPr/>
          </p:nvSpPr>
          <p:spPr bwMode="auto">
            <a:xfrm>
              <a:off x="3279" y="2817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130" name="Line 82"/>
            <p:cNvSpPr>
              <a:spLocks noChangeShapeType="1"/>
            </p:cNvSpPr>
            <p:nvPr/>
          </p:nvSpPr>
          <p:spPr bwMode="auto">
            <a:xfrm>
              <a:off x="3267" y="304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/>
              <a:endParaRPr lang="en-US"/>
            </a:p>
          </p:txBody>
        </p:sp>
        <p:sp>
          <p:nvSpPr>
            <p:cNvPr id="514131" name="Line 83"/>
            <p:cNvSpPr>
              <a:spLocks noChangeShapeType="1"/>
            </p:cNvSpPr>
            <p:nvPr/>
          </p:nvSpPr>
          <p:spPr bwMode="auto">
            <a:xfrm>
              <a:off x="3279" y="3277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132" name="Line 84"/>
            <p:cNvSpPr>
              <a:spLocks noChangeShapeType="1"/>
            </p:cNvSpPr>
            <p:nvPr/>
          </p:nvSpPr>
          <p:spPr bwMode="auto">
            <a:xfrm>
              <a:off x="3261" y="3506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38" name="Content Placeholder 3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Active-High / Active-Low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Decoders</a:t>
            </a:r>
          </a:p>
        </p:txBody>
      </p:sp>
      <p:pic>
        <p:nvPicPr>
          <p:cNvPr id="36" name="Picture 5" descr="C:\jobs\Marries\CH04\Tiff\AACFLPC0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44747"/>
            <a:ext cx="7696200" cy="378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Decoders</a:t>
            </a:r>
          </a:p>
        </p:txBody>
      </p:sp>
      <p:sp>
        <p:nvSpPr>
          <p:cNvPr id="513088" name="Text Box 64"/>
          <p:cNvSpPr txBox="1">
            <a:spLocks noChangeArrowheads="1"/>
          </p:cNvSpPr>
          <p:nvPr/>
        </p:nvSpPr>
        <p:spPr bwMode="auto">
          <a:xfrm>
            <a:off x="5292725" y="1089025"/>
            <a:ext cx="1258888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I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6399213" y="2349500"/>
            <a:ext cx="2211387" cy="3779838"/>
            <a:chOff x="4127" y="1480"/>
            <a:chExt cx="1393" cy="2381"/>
          </a:xfrm>
        </p:grpSpPr>
        <p:sp>
          <p:nvSpPr>
            <p:cNvPr id="513078" name="Line 54"/>
            <p:cNvSpPr>
              <a:spLocks noChangeShapeType="1"/>
            </p:cNvSpPr>
            <p:nvPr/>
          </p:nvSpPr>
          <p:spPr bwMode="auto">
            <a:xfrm>
              <a:off x="5034" y="1707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074" name="AutoShape 50"/>
            <p:cNvSpPr>
              <a:spLocks noChangeArrowheads="1"/>
            </p:cNvSpPr>
            <p:nvPr/>
          </p:nvSpPr>
          <p:spPr bwMode="auto">
            <a:xfrm flipH="1" flipV="1">
              <a:off x="4128" y="1480"/>
              <a:ext cx="906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eaVert"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13077" name="Text Box 53"/>
            <p:cNvSpPr txBox="1">
              <a:spLocks noChangeArrowheads="1"/>
            </p:cNvSpPr>
            <p:nvPr/>
          </p:nvSpPr>
          <p:spPr bwMode="auto">
            <a:xfrm>
              <a:off x="4128" y="1697"/>
              <a:ext cx="226" cy="69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513079" name="Text Box 55"/>
            <p:cNvSpPr txBox="1">
              <a:spLocks noChangeArrowheads="1"/>
            </p:cNvSpPr>
            <p:nvPr/>
          </p:nvSpPr>
          <p:spPr bwMode="auto">
            <a:xfrm>
              <a:off x="4807" y="1540"/>
              <a:ext cx="226" cy="9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3080" name="Line 56"/>
            <p:cNvSpPr>
              <a:spLocks noChangeShapeType="1"/>
            </p:cNvSpPr>
            <p:nvPr/>
          </p:nvSpPr>
          <p:spPr bwMode="auto">
            <a:xfrm>
              <a:off x="5034" y="1933"/>
              <a:ext cx="227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081" name="Line 57"/>
            <p:cNvSpPr>
              <a:spLocks noChangeShapeType="1"/>
            </p:cNvSpPr>
            <p:nvPr/>
          </p:nvSpPr>
          <p:spPr bwMode="auto">
            <a:xfrm>
              <a:off x="5034" y="2159"/>
              <a:ext cx="227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082" name="Line 58"/>
            <p:cNvSpPr>
              <a:spLocks noChangeShapeType="1"/>
            </p:cNvSpPr>
            <p:nvPr/>
          </p:nvSpPr>
          <p:spPr bwMode="auto">
            <a:xfrm>
              <a:off x="5034" y="2385"/>
              <a:ext cx="227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090" name="Text Box 66"/>
            <p:cNvSpPr txBox="1">
              <a:spLocks noChangeArrowheads="1"/>
            </p:cNvSpPr>
            <p:nvPr/>
          </p:nvSpPr>
          <p:spPr bwMode="auto">
            <a:xfrm>
              <a:off x="5294" y="1537"/>
              <a:ext cx="226" cy="217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7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6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4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3102" name="AutoShape 78"/>
            <p:cNvSpPr>
              <a:spLocks noChangeArrowheads="1"/>
            </p:cNvSpPr>
            <p:nvPr/>
          </p:nvSpPr>
          <p:spPr bwMode="auto">
            <a:xfrm flipH="1" flipV="1">
              <a:off x="4127" y="2727"/>
              <a:ext cx="906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eaVert"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13103" name="Text Box 79"/>
            <p:cNvSpPr txBox="1">
              <a:spLocks noChangeArrowheads="1"/>
            </p:cNvSpPr>
            <p:nvPr/>
          </p:nvSpPr>
          <p:spPr bwMode="auto">
            <a:xfrm>
              <a:off x="4127" y="2944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513104" name="Text Box 80"/>
            <p:cNvSpPr txBox="1">
              <a:spLocks noChangeArrowheads="1"/>
            </p:cNvSpPr>
            <p:nvPr/>
          </p:nvSpPr>
          <p:spPr bwMode="auto">
            <a:xfrm>
              <a:off x="4806" y="2787"/>
              <a:ext cx="226" cy="9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3105" name="Line 81"/>
            <p:cNvSpPr>
              <a:spLocks noChangeShapeType="1"/>
            </p:cNvSpPr>
            <p:nvPr/>
          </p:nvSpPr>
          <p:spPr bwMode="auto">
            <a:xfrm>
              <a:off x="5034" y="295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106" name="Line 82"/>
            <p:cNvSpPr>
              <a:spLocks noChangeShapeType="1"/>
            </p:cNvSpPr>
            <p:nvPr/>
          </p:nvSpPr>
          <p:spPr bwMode="auto">
            <a:xfrm>
              <a:off x="5034" y="3181"/>
              <a:ext cx="227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107" name="Line 83"/>
            <p:cNvSpPr>
              <a:spLocks noChangeShapeType="1"/>
            </p:cNvSpPr>
            <p:nvPr/>
          </p:nvSpPr>
          <p:spPr bwMode="auto">
            <a:xfrm>
              <a:off x="5034" y="3407"/>
              <a:ext cx="227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108" name="Line 84"/>
            <p:cNvSpPr>
              <a:spLocks noChangeShapeType="1"/>
            </p:cNvSpPr>
            <p:nvPr/>
          </p:nvSpPr>
          <p:spPr bwMode="auto">
            <a:xfrm>
              <a:off x="5034" y="3633"/>
              <a:ext cx="227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5140325" y="1628775"/>
            <a:ext cx="1258888" cy="3960813"/>
            <a:chOff x="3334" y="1026"/>
            <a:chExt cx="793" cy="2495"/>
          </a:xfrm>
        </p:grpSpPr>
        <p:sp>
          <p:nvSpPr>
            <p:cNvPr id="513086" name="Line 62"/>
            <p:cNvSpPr>
              <a:spLocks noChangeShapeType="1"/>
            </p:cNvSpPr>
            <p:nvPr/>
          </p:nvSpPr>
          <p:spPr bwMode="auto">
            <a:xfrm>
              <a:off x="3520" y="2954"/>
              <a:ext cx="1" cy="56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087" name="Line 63"/>
            <p:cNvSpPr>
              <a:spLocks noChangeShapeType="1"/>
            </p:cNvSpPr>
            <p:nvPr/>
          </p:nvSpPr>
          <p:spPr bwMode="auto">
            <a:xfrm flipV="1">
              <a:off x="3512" y="3521"/>
              <a:ext cx="61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094" name="Line 70"/>
            <p:cNvSpPr>
              <a:spLocks noChangeShapeType="1"/>
            </p:cNvSpPr>
            <p:nvPr/>
          </p:nvSpPr>
          <p:spPr bwMode="auto">
            <a:xfrm flipH="1" flipV="1">
              <a:off x="3519" y="1026"/>
              <a:ext cx="0" cy="15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3110" name="Object 86"/>
            <p:cNvGraphicFramePr>
              <a:graphicFrameLocks noChangeAspect="1"/>
            </p:cNvGraphicFramePr>
            <p:nvPr/>
          </p:nvGraphicFramePr>
          <p:xfrm>
            <a:off x="3334" y="2582"/>
            <a:ext cx="374" cy="419"/>
          </p:xfrm>
          <a:graphic>
            <a:graphicData uri="http://schemas.openxmlformats.org/presentationml/2006/ole">
              <p:oleObj spid="_x0000_s4124" name="Visio" r:id="rId4" imgW="223845" imgH="250911" progId="">
                <p:embed/>
              </p:oleObj>
            </a:graphicData>
          </a:graphic>
        </p:graphicFrame>
      </p:grp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5368925" y="3548063"/>
            <a:ext cx="1030288" cy="122237"/>
            <a:chOff x="3478" y="2235"/>
            <a:chExt cx="649" cy="77"/>
          </a:xfrm>
        </p:grpSpPr>
        <p:sp>
          <p:nvSpPr>
            <p:cNvPr id="513083" name="Line 59"/>
            <p:cNvSpPr>
              <a:spLocks noChangeShapeType="1"/>
            </p:cNvSpPr>
            <p:nvPr/>
          </p:nvSpPr>
          <p:spPr bwMode="auto">
            <a:xfrm>
              <a:off x="3504" y="2273"/>
              <a:ext cx="6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115" name="Oval 91"/>
            <p:cNvSpPr>
              <a:spLocks noChangeArrowheads="1"/>
            </p:cNvSpPr>
            <p:nvPr/>
          </p:nvSpPr>
          <p:spPr bwMode="auto">
            <a:xfrm>
              <a:off x="3478" y="2235"/>
              <a:ext cx="79" cy="77"/>
            </a:xfrm>
            <a:prstGeom prst="ellipse">
              <a:avLst/>
            </a:prstGeom>
            <a:solidFill>
              <a:schemeClr val="accent2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5792788" y="1628775"/>
            <a:ext cx="608012" cy="3600450"/>
            <a:chOff x="3745" y="1026"/>
            <a:chExt cx="383" cy="2268"/>
          </a:xfrm>
        </p:grpSpPr>
        <p:sp>
          <p:nvSpPr>
            <p:cNvPr id="513075" name="Line 51"/>
            <p:cNvSpPr>
              <a:spLocks noChangeShapeType="1"/>
            </p:cNvSpPr>
            <p:nvPr/>
          </p:nvSpPr>
          <p:spPr bwMode="auto">
            <a:xfrm>
              <a:off x="3901" y="1820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076" name="Line 52"/>
            <p:cNvSpPr>
              <a:spLocks noChangeShapeType="1"/>
            </p:cNvSpPr>
            <p:nvPr/>
          </p:nvSpPr>
          <p:spPr bwMode="auto">
            <a:xfrm>
              <a:off x="3787" y="204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111" name="Line 87"/>
            <p:cNvSpPr>
              <a:spLocks noChangeShapeType="1"/>
            </p:cNvSpPr>
            <p:nvPr/>
          </p:nvSpPr>
          <p:spPr bwMode="auto">
            <a:xfrm flipV="1">
              <a:off x="3787" y="1026"/>
              <a:ext cx="0" cy="22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112" name="Line 88"/>
            <p:cNvSpPr>
              <a:spLocks noChangeShapeType="1"/>
            </p:cNvSpPr>
            <p:nvPr/>
          </p:nvSpPr>
          <p:spPr bwMode="auto">
            <a:xfrm>
              <a:off x="3901" y="3067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113" name="Line 89"/>
            <p:cNvSpPr>
              <a:spLocks noChangeShapeType="1"/>
            </p:cNvSpPr>
            <p:nvPr/>
          </p:nvSpPr>
          <p:spPr bwMode="auto">
            <a:xfrm>
              <a:off x="3787" y="329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114" name="Line 90"/>
            <p:cNvSpPr>
              <a:spLocks noChangeShapeType="1"/>
            </p:cNvSpPr>
            <p:nvPr/>
          </p:nvSpPr>
          <p:spPr bwMode="auto">
            <a:xfrm flipV="1">
              <a:off x="3901" y="1026"/>
              <a:ext cx="0" cy="204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3118" name="Oval 94"/>
            <p:cNvSpPr>
              <a:spLocks noChangeArrowheads="1"/>
            </p:cNvSpPr>
            <p:nvPr/>
          </p:nvSpPr>
          <p:spPr bwMode="auto">
            <a:xfrm>
              <a:off x="3745" y="2006"/>
              <a:ext cx="79" cy="77"/>
            </a:xfrm>
            <a:prstGeom prst="ellipse">
              <a:avLst/>
            </a:prstGeom>
            <a:solidFill>
              <a:schemeClr val="accent2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13119" name="Oval 95"/>
            <p:cNvSpPr>
              <a:spLocks noChangeArrowheads="1"/>
            </p:cNvSpPr>
            <p:nvPr/>
          </p:nvSpPr>
          <p:spPr bwMode="auto">
            <a:xfrm>
              <a:off x="3860" y="1779"/>
              <a:ext cx="79" cy="77"/>
            </a:xfrm>
            <a:prstGeom prst="ellipse">
              <a:avLst/>
            </a:prstGeom>
            <a:solidFill>
              <a:schemeClr val="accent2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" name="Content Placeholder 4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  <a:endParaRPr lang="en-US" dirty="0"/>
          </a:p>
        </p:txBody>
      </p:sp>
      <p:graphicFrame>
        <p:nvGraphicFramePr>
          <p:cNvPr id="42" name="Group 102"/>
          <p:cNvGraphicFramePr>
            <a:graphicFrameLocks noGrp="1"/>
          </p:cNvGraphicFramePr>
          <p:nvPr/>
        </p:nvGraphicFramePr>
        <p:xfrm>
          <a:off x="563563" y="2232025"/>
          <a:ext cx="4321175" cy="3422652"/>
        </p:xfrm>
        <a:graphic>
          <a:graphicData uri="http://schemas.openxmlformats.org/drawingml/2006/table">
            <a:tbl>
              <a:tblPr/>
              <a:tblGrid>
                <a:gridCol w="1079500"/>
                <a:gridCol w="32416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0   0   0   0   0   0   0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0   0   0   0   0   0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0   0   0   0   0   0   0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3263900" y="2746375"/>
            <a:ext cx="1503363" cy="1401763"/>
          </a:xfrm>
          <a:prstGeom prst="roundRect">
            <a:avLst>
              <a:gd name="adj" fmla="val 16667"/>
            </a:avLst>
          </a:prstGeom>
          <a:solidFill>
            <a:srgbClr val="FFFF00">
              <a:alpha val="25000"/>
            </a:srgbClr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922338" y="4217988"/>
            <a:ext cx="2341562" cy="1401762"/>
          </a:xfrm>
          <a:prstGeom prst="roundRect">
            <a:avLst>
              <a:gd name="adj" fmla="val 16667"/>
            </a:avLst>
          </a:prstGeom>
          <a:solidFill>
            <a:srgbClr val="FFFF00">
              <a:alpha val="25000"/>
            </a:srgbClr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946150" y="2740025"/>
            <a:ext cx="625475" cy="1401763"/>
          </a:xfrm>
          <a:prstGeom prst="roundRect">
            <a:avLst>
              <a:gd name="adj" fmla="val 16667"/>
            </a:avLst>
          </a:prstGeom>
          <a:solidFill>
            <a:srgbClr val="FFFF00">
              <a:alpha val="25000"/>
            </a:srgbClr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47114" y="239151"/>
            <a:ext cx="611773" cy="6330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88" grpId="0"/>
      <p:bldP spid="43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45438" y="6489700"/>
            <a:ext cx="1198562" cy="288925"/>
          </a:xfrm>
          <a:prstGeom prst="rect">
            <a:avLst/>
          </a:prstGeom>
        </p:spPr>
        <p:txBody>
          <a:bodyPr/>
          <a:lstStyle/>
          <a:p>
            <a:fld id="{7F76E267-3C24-4B93-9AC9-122DD33CF74D}" type="slidenum">
              <a:rPr lang="en-US"/>
              <a:pPr/>
              <a:t>18</a:t>
            </a:fld>
            <a:r>
              <a:rPr lang="en-US"/>
              <a:t> / 65</a:t>
            </a:r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Using Decoders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751388" y="1449388"/>
            <a:ext cx="3600450" cy="3960812"/>
            <a:chOff x="2993" y="913"/>
            <a:chExt cx="2268" cy="2495"/>
          </a:xfrm>
        </p:grpSpPr>
        <p:sp>
          <p:nvSpPr>
            <p:cNvPr id="515077" name="AutoShape 5"/>
            <p:cNvSpPr>
              <a:spLocks noChangeArrowheads="1"/>
            </p:cNvSpPr>
            <p:nvPr/>
          </p:nvSpPr>
          <p:spPr bwMode="auto">
            <a:xfrm flipH="1" flipV="1">
              <a:off x="3447" y="1253"/>
              <a:ext cx="681" cy="215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rot="10800000" vert="eaVert" wrap="none" lIns="0" tIns="0" rIns="0" bIns="0" anchor="ctr" anchorCtr="1"/>
            <a:lstStyle/>
            <a:p>
              <a:endPara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078" name="Line 6"/>
            <p:cNvSpPr>
              <a:spLocks noChangeShapeType="1"/>
            </p:cNvSpPr>
            <p:nvPr/>
          </p:nvSpPr>
          <p:spPr bwMode="auto">
            <a:xfrm>
              <a:off x="3221" y="2160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79" name="Line 7"/>
            <p:cNvSpPr>
              <a:spLocks noChangeShapeType="1"/>
            </p:cNvSpPr>
            <p:nvPr/>
          </p:nvSpPr>
          <p:spPr bwMode="auto">
            <a:xfrm>
              <a:off x="3221" y="2614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80" name="Text Box 8"/>
            <p:cNvSpPr txBox="1">
              <a:spLocks noChangeArrowheads="1"/>
            </p:cNvSpPr>
            <p:nvPr/>
          </p:nvSpPr>
          <p:spPr bwMode="auto">
            <a:xfrm>
              <a:off x="3448" y="2037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5081" name="Line 9"/>
            <p:cNvSpPr>
              <a:spLocks noChangeShapeType="1"/>
            </p:cNvSpPr>
            <p:nvPr/>
          </p:nvSpPr>
          <p:spPr bwMode="auto">
            <a:xfrm>
              <a:off x="4128" y="1593"/>
              <a:ext cx="113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82" name="Text Box 10"/>
            <p:cNvSpPr txBox="1">
              <a:spLocks noChangeArrowheads="1"/>
            </p:cNvSpPr>
            <p:nvPr/>
          </p:nvSpPr>
          <p:spPr bwMode="auto">
            <a:xfrm>
              <a:off x="3893" y="1366"/>
              <a:ext cx="226" cy="186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7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6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5083" name="Line 11"/>
            <p:cNvSpPr>
              <a:spLocks noChangeShapeType="1"/>
            </p:cNvSpPr>
            <p:nvPr/>
          </p:nvSpPr>
          <p:spPr bwMode="auto">
            <a:xfrm>
              <a:off x="4128" y="1820"/>
              <a:ext cx="113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84" name="Line 12"/>
            <p:cNvSpPr>
              <a:spLocks noChangeShapeType="1"/>
            </p:cNvSpPr>
            <p:nvPr/>
          </p:nvSpPr>
          <p:spPr bwMode="auto">
            <a:xfrm>
              <a:off x="4128" y="2047"/>
              <a:ext cx="113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85" name="Line 13"/>
            <p:cNvSpPr>
              <a:spLocks noChangeShapeType="1"/>
            </p:cNvSpPr>
            <p:nvPr/>
          </p:nvSpPr>
          <p:spPr bwMode="auto">
            <a:xfrm flipV="1">
              <a:off x="4128" y="2273"/>
              <a:ext cx="1133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86" name="Line 14"/>
            <p:cNvSpPr>
              <a:spLocks noChangeShapeType="1"/>
            </p:cNvSpPr>
            <p:nvPr/>
          </p:nvSpPr>
          <p:spPr bwMode="auto">
            <a:xfrm>
              <a:off x="3221" y="2387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87" name="Line 15"/>
            <p:cNvSpPr>
              <a:spLocks noChangeShapeType="1"/>
            </p:cNvSpPr>
            <p:nvPr/>
          </p:nvSpPr>
          <p:spPr bwMode="auto">
            <a:xfrm>
              <a:off x="4128" y="2500"/>
              <a:ext cx="113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88" name="Line 16"/>
            <p:cNvSpPr>
              <a:spLocks noChangeShapeType="1"/>
            </p:cNvSpPr>
            <p:nvPr/>
          </p:nvSpPr>
          <p:spPr bwMode="auto">
            <a:xfrm>
              <a:off x="4128" y="2726"/>
              <a:ext cx="1133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89" name="Line 17"/>
            <p:cNvSpPr>
              <a:spLocks noChangeShapeType="1"/>
            </p:cNvSpPr>
            <p:nvPr/>
          </p:nvSpPr>
          <p:spPr bwMode="auto">
            <a:xfrm>
              <a:off x="4128" y="2952"/>
              <a:ext cx="1133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90" name="Line 18"/>
            <p:cNvSpPr>
              <a:spLocks noChangeShapeType="1"/>
            </p:cNvSpPr>
            <p:nvPr/>
          </p:nvSpPr>
          <p:spPr bwMode="auto">
            <a:xfrm>
              <a:off x="4128" y="3178"/>
              <a:ext cx="1133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93" name="Rectangle 21"/>
            <p:cNvSpPr>
              <a:spLocks noChangeArrowheads="1"/>
            </p:cNvSpPr>
            <p:nvPr/>
          </p:nvSpPr>
          <p:spPr bwMode="auto">
            <a:xfrm>
              <a:off x="3447" y="913"/>
              <a:ext cx="680" cy="30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15094" name="Text Box 22"/>
            <p:cNvSpPr txBox="1">
              <a:spLocks noChangeArrowheads="1"/>
            </p:cNvSpPr>
            <p:nvPr/>
          </p:nvSpPr>
          <p:spPr bwMode="auto">
            <a:xfrm>
              <a:off x="2993" y="1999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732588" y="2520950"/>
            <a:ext cx="1439862" cy="4148138"/>
            <a:chOff x="4241" y="1588"/>
            <a:chExt cx="907" cy="2613"/>
          </a:xfrm>
        </p:grpSpPr>
        <p:graphicFrame>
          <p:nvGraphicFramePr>
            <p:cNvPr id="515091" name="Object 19"/>
            <p:cNvGraphicFramePr>
              <a:graphicFrameLocks noChangeAspect="1"/>
            </p:cNvGraphicFramePr>
            <p:nvPr/>
          </p:nvGraphicFramePr>
          <p:xfrm>
            <a:off x="4241" y="3407"/>
            <a:ext cx="453" cy="431"/>
          </p:xfrm>
          <a:graphic>
            <a:graphicData uri="http://schemas.openxmlformats.org/presentationml/2006/ole">
              <p:oleObj spid="_x0000_s6198" name="Visio" r:id="rId4" imgW="259933" imgH="324551" progId="">
                <p:embed/>
              </p:oleObj>
            </a:graphicData>
          </a:graphic>
        </p:graphicFrame>
        <p:graphicFrame>
          <p:nvGraphicFramePr>
            <p:cNvPr id="515092" name="Object 20"/>
            <p:cNvGraphicFramePr>
              <a:graphicFrameLocks noChangeAspect="1"/>
            </p:cNvGraphicFramePr>
            <p:nvPr/>
          </p:nvGraphicFramePr>
          <p:xfrm>
            <a:off x="4695" y="3407"/>
            <a:ext cx="453" cy="431"/>
          </p:xfrm>
          <a:graphic>
            <a:graphicData uri="http://schemas.openxmlformats.org/presentationml/2006/ole">
              <p:oleObj spid="_x0000_s6199" name="Visio" r:id="rId5" imgW="259933" imgH="324551" progId="">
                <p:embed/>
              </p:oleObj>
            </a:graphicData>
          </a:graphic>
        </p:graphicFrame>
        <p:sp>
          <p:nvSpPr>
            <p:cNvPr id="515095" name="Line 23"/>
            <p:cNvSpPr>
              <a:spLocks noChangeShapeType="1"/>
            </p:cNvSpPr>
            <p:nvPr/>
          </p:nvSpPr>
          <p:spPr bwMode="auto">
            <a:xfrm flipV="1">
              <a:off x="4354" y="2954"/>
              <a:ext cx="0" cy="51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96" name="Line 24"/>
            <p:cNvSpPr>
              <a:spLocks noChangeShapeType="1"/>
            </p:cNvSpPr>
            <p:nvPr/>
          </p:nvSpPr>
          <p:spPr bwMode="auto">
            <a:xfrm flipV="1">
              <a:off x="4431" y="2720"/>
              <a:ext cx="0" cy="7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97" name="Line 25"/>
            <p:cNvSpPr>
              <a:spLocks noChangeShapeType="1"/>
            </p:cNvSpPr>
            <p:nvPr/>
          </p:nvSpPr>
          <p:spPr bwMode="auto">
            <a:xfrm flipV="1">
              <a:off x="4580" y="1591"/>
              <a:ext cx="0" cy="187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98" name="Line 26"/>
            <p:cNvSpPr>
              <a:spLocks noChangeShapeType="1"/>
            </p:cNvSpPr>
            <p:nvPr/>
          </p:nvSpPr>
          <p:spPr bwMode="auto">
            <a:xfrm flipV="1">
              <a:off x="4506" y="2269"/>
              <a:ext cx="0" cy="12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099" name="Line 27"/>
            <p:cNvSpPr>
              <a:spLocks noChangeShapeType="1"/>
            </p:cNvSpPr>
            <p:nvPr/>
          </p:nvSpPr>
          <p:spPr bwMode="auto">
            <a:xfrm flipH="1" flipV="1">
              <a:off x="4809" y="2495"/>
              <a:ext cx="0" cy="97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100" name="Line 28"/>
            <p:cNvSpPr>
              <a:spLocks noChangeShapeType="1"/>
            </p:cNvSpPr>
            <p:nvPr/>
          </p:nvSpPr>
          <p:spPr bwMode="auto">
            <a:xfrm flipV="1">
              <a:off x="4886" y="2036"/>
              <a:ext cx="3" cy="14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101" name="Line 29"/>
            <p:cNvSpPr>
              <a:spLocks noChangeShapeType="1"/>
            </p:cNvSpPr>
            <p:nvPr/>
          </p:nvSpPr>
          <p:spPr bwMode="auto">
            <a:xfrm flipV="1">
              <a:off x="5035" y="1588"/>
              <a:ext cx="0" cy="18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102" name="Line 30"/>
            <p:cNvSpPr>
              <a:spLocks noChangeShapeType="1"/>
            </p:cNvSpPr>
            <p:nvPr/>
          </p:nvSpPr>
          <p:spPr bwMode="auto">
            <a:xfrm flipV="1">
              <a:off x="4961" y="1813"/>
              <a:ext cx="3" cy="166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103" name="Line 31"/>
            <p:cNvSpPr>
              <a:spLocks noChangeShapeType="1"/>
            </p:cNvSpPr>
            <p:nvPr/>
          </p:nvSpPr>
          <p:spPr bwMode="auto">
            <a:xfrm flipH="1" flipV="1">
              <a:off x="4467" y="3802"/>
              <a:ext cx="1" cy="17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104" name="Line 32"/>
            <p:cNvSpPr>
              <a:spLocks noChangeShapeType="1"/>
            </p:cNvSpPr>
            <p:nvPr/>
          </p:nvSpPr>
          <p:spPr bwMode="auto">
            <a:xfrm flipH="1" flipV="1">
              <a:off x="4921" y="3802"/>
              <a:ext cx="1" cy="17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5105" name="Text Box 33"/>
            <p:cNvSpPr txBox="1">
              <a:spLocks noChangeArrowheads="1"/>
            </p:cNvSpPr>
            <p:nvPr/>
          </p:nvSpPr>
          <p:spPr bwMode="auto">
            <a:xfrm>
              <a:off x="4354" y="3971"/>
              <a:ext cx="680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       C</a:t>
              </a:r>
            </a:p>
          </p:txBody>
        </p:sp>
      </p:grpSp>
      <p:sp>
        <p:nvSpPr>
          <p:cNvPr id="37" name="Content Placeholder 3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output is a </a:t>
            </a:r>
            <a:r>
              <a:rPr lang="en-US" dirty="0" err="1" smtClean="0"/>
              <a:t>minterm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err="1" smtClean="0"/>
              <a:t>minterms</a:t>
            </a:r>
            <a:r>
              <a:rPr lang="en-US" dirty="0" smtClean="0"/>
              <a:t> are produced</a:t>
            </a:r>
          </a:p>
          <a:p>
            <a:r>
              <a:rPr lang="en-US" dirty="0" smtClean="0"/>
              <a:t>Sum the required </a:t>
            </a:r>
            <a:r>
              <a:rPr lang="en-US" dirty="0" err="1" smtClean="0"/>
              <a:t>minterms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Example: </a:t>
            </a:r>
            <a:r>
              <a:rPr lang="en-US" dirty="0" smtClean="0">
                <a:solidFill>
                  <a:srgbClr val="CC00CC"/>
                </a:solidFill>
              </a:rPr>
              <a:t>Full Adder</a:t>
            </a:r>
          </a:p>
          <a:p>
            <a:pPr lvl="1">
              <a:buFont typeface="Wingdings" pitchFamily="2" charset="2"/>
              <a:buNone/>
            </a:pPr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 = ∑(1, 2, 4, 7)</a:t>
            </a:r>
          </a:p>
          <a:p>
            <a:pPr lvl="1">
              <a:buFont typeface="Wingdings" pitchFamily="2" charset="2"/>
              <a:buNone/>
            </a:pP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 = ∑(3, 5, 6, 7)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Does reverse operation to decoder</a:t>
            </a:r>
          </a:p>
          <a:p>
            <a:r>
              <a:rPr lang="en-US" dirty="0" smtClean="0"/>
              <a:t>An encoder has 2</a:t>
            </a:r>
            <a:r>
              <a:rPr lang="en-US" i="1" baseline="30000" dirty="0" smtClean="0"/>
              <a:t>n </a:t>
            </a:r>
            <a:r>
              <a:rPr lang="en-US" b="1" u="sng" dirty="0" smtClean="0"/>
              <a:t>(or fewer) </a:t>
            </a:r>
            <a:r>
              <a:rPr lang="en-US" dirty="0" smtClean="0"/>
              <a:t>input lines and </a:t>
            </a:r>
            <a:r>
              <a:rPr lang="en-US" i="1" dirty="0" smtClean="0"/>
              <a:t>n</a:t>
            </a:r>
            <a:r>
              <a:rPr lang="en-US" dirty="0" smtClean="0"/>
              <a:t>  output  lines</a:t>
            </a:r>
          </a:p>
          <a:p>
            <a:r>
              <a:rPr lang="en-US" dirty="0" smtClean="0"/>
              <a:t>Constraint – only one input is active at a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Logic Circuits: Combinational and Sequential</a:t>
            </a:r>
          </a:p>
          <a:p>
            <a:r>
              <a:rPr lang="en-AU" dirty="0" smtClean="0"/>
              <a:t>Combinational Circuits</a:t>
            </a:r>
          </a:p>
          <a:p>
            <a:pPr lvl="1"/>
            <a:r>
              <a:rPr lang="en-AU" dirty="0" smtClean="0"/>
              <a:t>A combinational circuit consists of logic gates whose outputs at any time are determined from </a:t>
            </a:r>
            <a:r>
              <a:rPr lang="en-AU" b="1" u="sng" dirty="0" smtClean="0"/>
              <a:t>only the present combination of inputs.</a:t>
            </a:r>
          </a:p>
          <a:p>
            <a:r>
              <a:rPr lang="en-AU" dirty="0" smtClean="0"/>
              <a:t>Sequential Circuits</a:t>
            </a:r>
          </a:p>
          <a:p>
            <a:pPr lvl="1"/>
            <a:r>
              <a:rPr lang="en-AU" dirty="0" smtClean="0"/>
              <a:t>A sequential circuits employ storage elements and logic gates.</a:t>
            </a:r>
            <a:endParaRPr lang="en-US" dirty="0" smtClean="0"/>
          </a:p>
          <a:p>
            <a:pPr lvl="1"/>
            <a:r>
              <a:rPr lang="en-AU" b="1" u="sng" dirty="0" smtClean="0"/>
              <a:t>The outputs are a function of the inputs and the state of the storage elements. </a:t>
            </a:r>
          </a:p>
          <a:p>
            <a:pPr lvl="1"/>
            <a:r>
              <a:rPr lang="en-US" dirty="0" smtClean="0"/>
              <a:t>The state of the storage elements, in turn, is a function of the previous inputs (and the previous state).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Encoders</a:t>
            </a:r>
          </a:p>
        </p:txBody>
      </p:sp>
      <p:graphicFrame>
        <p:nvGraphicFramePr>
          <p:cNvPr id="517186" name="Group 66"/>
          <p:cNvGraphicFramePr>
            <a:graphicFrameLocks noGrp="1"/>
          </p:cNvGraphicFramePr>
          <p:nvPr/>
        </p:nvGraphicFramePr>
        <p:xfrm>
          <a:off x="792163" y="2035175"/>
          <a:ext cx="4319587" cy="3364230"/>
        </p:xfrm>
        <a:graphic>
          <a:graphicData uri="http://schemas.openxmlformats.org/drawingml/2006/table">
            <a:tbl>
              <a:tblPr/>
              <a:tblGrid>
                <a:gridCol w="3059112"/>
                <a:gridCol w="1260475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0   0   0   0   0   0   0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0   0   0   0   0   0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0   0   0   0   0   0   0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6011863" y="1089025"/>
            <a:ext cx="2881312" cy="3421063"/>
            <a:chOff x="3674" y="913"/>
            <a:chExt cx="1815" cy="2155"/>
          </a:xfrm>
        </p:grpSpPr>
        <p:sp>
          <p:nvSpPr>
            <p:cNvPr id="517188" name="AutoShape 68"/>
            <p:cNvSpPr>
              <a:spLocks noChangeArrowheads="1"/>
            </p:cNvSpPr>
            <p:nvPr/>
          </p:nvSpPr>
          <p:spPr bwMode="auto">
            <a:xfrm flipH="1" flipV="1">
              <a:off x="4015" y="913"/>
              <a:ext cx="1134" cy="215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eaVert"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Encoder</a:t>
              </a:r>
            </a:p>
          </p:txBody>
        </p:sp>
        <p:sp>
          <p:nvSpPr>
            <p:cNvPr id="517189" name="Line 69"/>
            <p:cNvSpPr>
              <a:spLocks noChangeShapeType="1"/>
            </p:cNvSpPr>
            <p:nvPr/>
          </p:nvSpPr>
          <p:spPr bwMode="auto">
            <a:xfrm>
              <a:off x="5148" y="1819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190" name="Line 70"/>
            <p:cNvSpPr>
              <a:spLocks noChangeShapeType="1"/>
            </p:cNvSpPr>
            <p:nvPr/>
          </p:nvSpPr>
          <p:spPr bwMode="auto">
            <a:xfrm>
              <a:off x="5148" y="227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191" name="Text Box 71"/>
            <p:cNvSpPr txBox="1">
              <a:spLocks noChangeArrowheads="1"/>
            </p:cNvSpPr>
            <p:nvPr/>
          </p:nvSpPr>
          <p:spPr bwMode="auto">
            <a:xfrm>
              <a:off x="4921" y="1649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7192" name="Line 72"/>
            <p:cNvSpPr>
              <a:spLocks noChangeShapeType="1"/>
            </p:cNvSpPr>
            <p:nvPr/>
          </p:nvSpPr>
          <p:spPr bwMode="auto">
            <a:xfrm>
              <a:off x="3674" y="125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193" name="Text Box 73"/>
            <p:cNvSpPr txBox="1">
              <a:spLocks noChangeArrowheads="1"/>
            </p:cNvSpPr>
            <p:nvPr/>
          </p:nvSpPr>
          <p:spPr bwMode="auto">
            <a:xfrm>
              <a:off x="4014" y="1114"/>
              <a:ext cx="226" cy="184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7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6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7194" name="Line 74"/>
            <p:cNvSpPr>
              <a:spLocks noChangeShapeType="1"/>
            </p:cNvSpPr>
            <p:nvPr/>
          </p:nvSpPr>
          <p:spPr bwMode="auto">
            <a:xfrm>
              <a:off x="3674" y="148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195" name="Line 75"/>
            <p:cNvSpPr>
              <a:spLocks noChangeShapeType="1"/>
            </p:cNvSpPr>
            <p:nvPr/>
          </p:nvSpPr>
          <p:spPr bwMode="auto">
            <a:xfrm>
              <a:off x="3674" y="170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196" name="Line 76"/>
            <p:cNvSpPr>
              <a:spLocks noChangeShapeType="1"/>
            </p:cNvSpPr>
            <p:nvPr/>
          </p:nvSpPr>
          <p:spPr bwMode="auto">
            <a:xfrm>
              <a:off x="3674" y="193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197" name="Line 77"/>
            <p:cNvSpPr>
              <a:spLocks noChangeShapeType="1"/>
            </p:cNvSpPr>
            <p:nvPr/>
          </p:nvSpPr>
          <p:spPr bwMode="auto">
            <a:xfrm>
              <a:off x="5148" y="2046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198" name="Line 78"/>
            <p:cNvSpPr>
              <a:spLocks noChangeShapeType="1"/>
            </p:cNvSpPr>
            <p:nvPr/>
          </p:nvSpPr>
          <p:spPr bwMode="auto">
            <a:xfrm>
              <a:off x="3674" y="216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199" name="Line 79"/>
            <p:cNvSpPr>
              <a:spLocks noChangeShapeType="1"/>
            </p:cNvSpPr>
            <p:nvPr/>
          </p:nvSpPr>
          <p:spPr bwMode="auto">
            <a:xfrm>
              <a:off x="3674" y="2386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200" name="Line 80"/>
            <p:cNvSpPr>
              <a:spLocks noChangeShapeType="1"/>
            </p:cNvSpPr>
            <p:nvPr/>
          </p:nvSpPr>
          <p:spPr bwMode="auto">
            <a:xfrm>
              <a:off x="3674" y="2612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7201" name="Line 81"/>
            <p:cNvSpPr>
              <a:spLocks noChangeShapeType="1"/>
            </p:cNvSpPr>
            <p:nvPr/>
          </p:nvSpPr>
          <p:spPr bwMode="auto">
            <a:xfrm>
              <a:off x="3674" y="283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517202" name="Object 82"/>
          <p:cNvGraphicFramePr>
            <a:graphicFrameLocks noChangeAspect="1"/>
          </p:cNvGraphicFramePr>
          <p:nvPr/>
        </p:nvGraphicFramePr>
        <p:xfrm>
          <a:off x="804863" y="5514975"/>
          <a:ext cx="2493962" cy="1389063"/>
        </p:xfrm>
        <a:graphic>
          <a:graphicData uri="http://schemas.openxmlformats.org/presentationml/2006/ole">
            <p:oleObj spid="_x0000_s97334" name="Equation" r:id="rId4" imgW="1231900" imgH="685800" progId="Equation.3">
              <p:embed/>
            </p:oleObj>
          </a:graphicData>
        </a:graphic>
      </p:graphicFrame>
      <p:graphicFrame>
        <p:nvGraphicFramePr>
          <p:cNvPr id="517205" name="Object 85"/>
          <p:cNvGraphicFramePr>
            <a:graphicFrameLocks noChangeAspect="1"/>
          </p:cNvGraphicFramePr>
          <p:nvPr/>
        </p:nvGraphicFramePr>
        <p:xfrm>
          <a:off x="5337175" y="4491038"/>
          <a:ext cx="2970213" cy="2309812"/>
        </p:xfrm>
        <a:graphic>
          <a:graphicData uri="http://schemas.openxmlformats.org/presentationml/2006/ole">
            <p:oleObj spid="_x0000_s97335" name="Visio" r:id="rId5" imgW="1891955" imgH="1471087" progId="">
              <p:embed/>
            </p:oleObj>
          </a:graphicData>
        </a:graphic>
      </p:graphicFrame>
      <p:sp>
        <p:nvSpPr>
          <p:cNvPr id="24" name="Content Placeholder 2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Octal-to-Binary Encoder (8-to-3)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Encoders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Encoder with priority function</a:t>
            </a:r>
          </a:p>
          <a:p>
            <a:pPr lvl="1"/>
            <a:r>
              <a:rPr lang="en-US" dirty="0" smtClean="0"/>
              <a:t>Multiple inputs may be true simultaneously</a:t>
            </a:r>
          </a:p>
          <a:p>
            <a:pPr lvl="1"/>
            <a:r>
              <a:rPr lang="en-US" smtClean="0"/>
              <a:t>Higher </a:t>
            </a:r>
            <a:r>
              <a:rPr lang="en-US" dirty="0" smtClean="0"/>
              <a:t>priority input gets the precedence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Encoders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111750" y="1268413"/>
            <a:ext cx="2881313" cy="2160587"/>
            <a:chOff x="3787" y="686"/>
            <a:chExt cx="1815" cy="1361"/>
          </a:xfrm>
        </p:grpSpPr>
        <p:sp>
          <p:nvSpPr>
            <p:cNvPr id="519220" name="AutoShape 52"/>
            <p:cNvSpPr>
              <a:spLocks noChangeArrowheads="1"/>
            </p:cNvSpPr>
            <p:nvPr/>
          </p:nvSpPr>
          <p:spPr bwMode="auto">
            <a:xfrm flipH="1" flipV="1">
              <a:off x="4128" y="686"/>
              <a:ext cx="1134" cy="136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eaVert"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Priority</a:t>
              </a:r>
              <a:b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Encoder</a:t>
              </a:r>
            </a:p>
          </p:txBody>
        </p:sp>
        <p:sp>
          <p:nvSpPr>
            <p:cNvPr id="519221" name="Line 53"/>
            <p:cNvSpPr>
              <a:spLocks noChangeShapeType="1"/>
            </p:cNvSpPr>
            <p:nvPr/>
          </p:nvSpPr>
          <p:spPr bwMode="auto">
            <a:xfrm>
              <a:off x="5261" y="1139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9222" name="Line 54"/>
            <p:cNvSpPr>
              <a:spLocks noChangeShapeType="1"/>
            </p:cNvSpPr>
            <p:nvPr/>
          </p:nvSpPr>
          <p:spPr bwMode="auto">
            <a:xfrm>
              <a:off x="5261" y="159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9223" name="Text Box 55"/>
            <p:cNvSpPr txBox="1">
              <a:spLocks noChangeArrowheads="1"/>
            </p:cNvSpPr>
            <p:nvPr/>
          </p:nvSpPr>
          <p:spPr bwMode="auto">
            <a:xfrm>
              <a:off x="5034" y="968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9224" name="Line 56"/>
            <p:cNvSpPr>
              <a:spLocks noChangeShapeType="1"/>
            </p:cNvSpPr>
            <p:nvPr/>
          </p:nvSpPr>
          <p:spPr bwMode="auto">
            <a:xfrm>
              <a:off x="3787" y="1026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9225" name="Text Box 57"/>
            <p:cNvSpPr txBox="1">
              <a:spLocks noChangeArrowheads="1"/>
            </p:cNvSpPr>
            <p:nvPr/>
          </p:nvSpPr>
          <p:spPr bwMode="auto">
            <a:xfrm>
              <a:off x="4127" y="887"/>
              <a:ext cx="226" cy="9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19226" name="Line 58"/>
            <p:cNvSpPr>
              <a:spLocks noChangeShapeType="1"/>
            </p:cNvSpPr>
            <p:nvPr/>
          </p:nvSpPr>
          <p:spPr bwMode="auto">
            <a:xfrm>
              <a:off x="3787" y="125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9227" name="Line 59"/>
            <p:cNvSpPr>
              <a:spLocks noChangeShapeType="1"/>
            </p:cNvSpPr>
            <p:nvPr/>
          </p:nvSpPr>
          <p:spPr bwMode="auto">
            <a:xfrm>
              <a:off x="3787" y="148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9228" name="Line 60"/>
            <p:cNvSpPr>
              <a:spLocks noChangeShapeType="1"/>
            </p:cNvSpPr>
            <p:nvPr/>
          </p:nvSpPr>
          <p:spPr bwMode="auto">
            <a:xfrm>
              <a:off x="3787" y="170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9229" name="Line 61"/>
            <p:cNvSpPr>
              <a:spLocks noChangeShapeType="1"/>
            </p:cNvSpPr>
            <p:nvPr/>
          </p:nvSpPr>
          <p:spPr bwMode="auto">
            <a:xfrm>
              <a:off x="5261" y="1366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51923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55775706"/>
              </p:ext>
            </p:extLst>
          </p:nvPr>
        </p:nvGraphicFramePr>
        <p:xfrm>
          <a:off x="4402138" y="3871913"/>
          <a:ext cx="4537075" cy="2327275"/>
        </p:xfrm>
        <a:graphic>
          <a:graphicData uri="http://schemas.openxmlformats.org/presentationml/2006/ole">
            <p:oleObj spid="_x0000_s100406" name="Visio" r:id="rId4" imgW="0" imgH="0" progId="">
              <p:embed/>
            </p:oleObj>
          </a:graphicData>
        </a:graphic>
      </p:graphicFrame>
      <p:graphicFrame>
        <p:nvGraphicFramePr>
          <p:cNvPr id="519238" name="Object 70"/>
          <p:cNvGraphicFramePr>
            <a:graphicFrameLocks noChangeAspect="1"/>
          </p:cNvGraphicFramePr>
          <p:nvPr/>
        </p:nvGraphicFramePr>
        <p:xfrm>
          <a:off x="2051050" y="5154613"/>
          <a:ext cx="2160588" cy="1277937"/>
        </p:xfrm>
        <a:graphic>
          <a:graphicData uri="http://schemas.openxmlformats.org/presentationml/2006/ole">
            <p:oleObj spid="_x0000_s100407" name="Equation" r:id="rId5" imgW="1181100" imgH="698500" progId="Equation.3">
              <p:embed/>
            </p:oleObj>
          </a:graphicData>
        </a:graphic>
      </p:graphicFrame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4-Input Priority Encoder</a:t>
            </a:r>
          </a:p>
          <a:p>
            <a:endParaRPr lang="en-US" dirty="0"/>
          </a:p>
        </p:txBody>
      </p:sp>
      <p:graphicFrame>
        <p:nvGraphicFramePr>
          <p:cNvPr id="18" name="Group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3412919"/>
              </p:ext>
            </p:extLst>
          </p:nvPr>
        </p:nvGraphicFramePr>
        <p:xfrm>
          <a:off x="925513" y="2265363"/>
          <a:ext cx="3240087" cy="2590800"/>
        </p:xfrm>
        <a:graphic>
          <a:graphicData uri="http://schemas.openxmlformats.org/drawingml/2006/table">
            <a:tbl>
              <a:tblPr/>
              <a:tblGrid>
                <a:gridCol w="1747837"/>
                <a:gridCol w="952500"/>
                <a:gridCol w="5397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x   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x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A multiplexer is a combinational circuit that selects one of many input lines (2</a:t>
            </a:r>
            <a:r>
              <a:rPr lang="en-AU" i="1" baseline="30000" dirty="0" smtClean="0"/>
              <a:t>n</a:t>
            </a:r>
            <a:r>
              <a:rPr lang="en-AU" dirty="0" smtClean="0"/>
              <a:t>) and directs it to its single output line. </a:t>
            </a:r>
          </a:p>
          <a:p>
            <a:r>
              <a:rPr lang="en-AU" dirty="0" smtClean="0"/>
              <a:t>There are </a:t>
            </a:r>
            <a:r>
              <a:rPr lang="en-AU" i="1" dirty="0" smtClean="0"/>
              <a:t>n</a:t>
            </a:r>
            <a:r>
              <a:rPr lang="en-AU" dirty="0" smtClean="0"/>
              <a:t> selection lines whose bit combinations determine which input is selected.</a:t>
            </a:r>
            <a:endParaRPr lang="en-US" dirty="0"/>
          </a:p>
        </p:txBody>
      </p:sp>
      <p:pic>
        <p:nvPicPr>
          <p:cNvPr id="4" name="Picture 4" descr="C:\jobs\Marries\CH04\Tiff\AACFLPH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69050"/>
            <a:ext cx="6264275" cy="2742887"/>
          </a:xfrm>
          <a:prstGeom prst="rect">
            <a:avLst/>
          </a:prstGeom>
          <a:noFill/>
        </p:spPr>
      </p:pic>
      <p:sp>
        <p:nvSpPr>
          <p:cNvPr id="2" name="5-Point Star 1"/>
          <p:cNvSpPr/>
          <p:nvPr/>
        </p:nvSpPr>
        <p:spPr>
          <a:xfrm>
            <a:off x="449189" y="4506351"/>
            <a:ext cx="478302" cy="6330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Multiplexers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310188" y="1681163"/>
            <a:ext cx="2881312" cy="2160587"/>
            <a:chOff x="2993" y="2727"/>
            <a:chExt cx="1815" cy="1361"/>
          </a:xfrm>
        </p:grpSpPr>
        <p:sp>
          <p:nvSpPr>
            <p:cNvPr id="522259" name="AutoShape 19"/>
            <p:cNvSpPr>
              <a:spLocks noChangeArrowheads="1"/>
            </p:cNvSpPr>
            <p:nvPr/>
          </p:nvSpPr>
          <p:spPr bwMode="auto">
            <a:xfrm flipH="1">
              <a:off x="3334" y="2727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2260" name="Line 20"/>
            <p:cNvSpPr>
              <a:spLocks noChangeShapeType="1"/>
            </p:cNvSpPr>
            <p:nvPr/>
          </p:nvSpPr>
          <p:spPr bwMode="auto">
            <a:xfrm rot="-5400000">
              <a:off x="3900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2261" name="Line 21"/>
            <p:cNvSpPr>
              <a:spLocks noChangeShapeType="1"/>
            </p:cNvSpPr>
            <p:nvPr/>
          </p:nvSpPr>
          <p:spPr bwMode="auto">
            <a:xfrm rot="-5400000">
              <a:off x="3673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2262" name="Text Box 22"/>
            <p:cNvSpPr txBox="1">
              <a:spLocks noChangeArrowheads="1"/>
            </p:cNvSpPr>
            <p:nvPr/>
          </p:nvSpPr>
          <p:spPr bwMode="auto">
            <a:xfrm>
              <a:off x="4240" y="3177"/>
              <a:ext cx="226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263" name="Line 23"/>
            <p:cNvSpPr>
              <a:spLocks noChangeShapeType="1"/>
            </p:cNvSpPr>
            <p:nvPr/>
          </p:nvSpPr>
          <p:spPr bwMode="auto">
            <a:xfrm>
              <a:off x="2993" y="295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2264" name="Text Box 24"/>
            <p:cNvSpPr txBox="1">
              <a:spLocks noChangeArrowheads="1"/>
            </p:cNvSpPr>
            <p:nvPr/>
          </p:nvSpPr>
          <p:spPr bwMode="auto">
            <a:xfrm>
              <a:off x="3333" y="2815"/>
              <a:ext cx="226" cy="9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22265" name="Line 25"/>
            <p:cNvSpPr>
              <a:spLocks noChangeShapeType="1"/>
            </p:cNvSpPr>
            <p:nvPr/>
          </p:nvSpPr>
          <p:spPr bwMode="auto">
            <a:xfrm>
              <a:off x="2993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2266" name="Line 26"/>
            <p:cNvSpPr>
              <a:spLocks noChangeShapeType="1"/>
            </p:cNvSpPr>
            <p:nvPr/>
          </p:nvSpPr>
          <p:spPr bwMode="auto">
            <a:xfrm>
              <a:off x="2993" y="340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2267" name="Line 27"/>
            <p:cNvSpPr>
              <a:spLocks noChangeShapeType="1"/>
            </p:cNvSpPr>
            <p:nvPr/>
          </p:nvSpPr>
          <p:spPr bwMode="auto">
            <a:xfrm>
              <a:off x="2993" y="363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2268" name="Line 28"/>
            <p:cNvSpPr>
              <a:spLocks noChangeShapeType="1"/>
            </p:cNvSpPr>
            <p:nvPr/>
          </p:nvSpPr>
          <p:spPr bwMode="auto">
            <a:xfrm>
              <a:off x="4467" y="329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2269" name="Text Box 29"/>
            <p:cNvSpPr txBox="1">
              <a:spLocks noChangeArrowheads="1"/>
            </p:cNvSpPr>
            <p:nvPr/>
          </p:nvSpPr>
          <p:spPr bwMode="auto">
            <a:xfrm>
              <a:off x="3674" y="3634"/>
              <a:ext cx="567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522270" name="Object 30"/>
          <p:cNvGraphicFramePr>
            <a:graphicFrameLocks noChangeAspect="1"/>
          </p:cNvGraphicFramePr>
          <p:nvPr/>
        </p:nvGraphicFramePr>
        <p:xfrm>
          <a:off x="712788" y="2392363"/>
          <a:ext cx="4414677" cy="3703637"/>
        </p:xfrm>
        <a:graphic>
          <a:graphicData uri="http://schemas.openxmlformats.org/presentationml/2006/ole">
            <p:oleObj spid="_x0000_s123933" name="Visio" r:id="rId4" imgW="2225040" imgH="1867571" progId="">
              <p:embed/>
            </p:oleObj>
          </a:graphicData>
        </a:graphic>
      </p:graphicFrame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4-to-1 MUX</a:t>
            </a:r>
          </a:p>
          <a:p>
            <a:endParaRPr lang="en-US" dirty="0"/>
          </a:p>
        </p:txBody>
      </p:sp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5778500" y="4203700"/>
          <a:ext cx="1979613" cy="2159000"/>
        </p:xfrm>
        <a:graphic>
          <a:graphicData uri="http://schemas.openxmlformats.org/drawingml/2006/table">
            <a:tbl>
              <a:tblPr/>
              <a:tblGrid>
                <a:gridCol w="1079500"/>
                <a:gridCol w="9001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Implementation using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(n+1) variable function can be implemented with 2</a:t>
            </a:r>
            <a:r>
              <a:rPr lang="en-US" baseline="30000" dirty="0" smtClean="0"/>
              <a:t>n</a:t>
            </a:r>
            <a:r>
              <a:rPr lang="en-US" dirty="0" smtClean="0"/>
              <a:t> x 1 MUX</a:t>
            </a:r>
            <a:endParaRPr lang="en-US" baseline="30000" dirty="0" smtClean="0"/>
          </a:p>
          <a:p>
            <a:r>
              <a:rPr lang="en-US" dirty="0" smtClean="0"/>
              <a:t>Simplify the function in sum of </a:t>
            </a:r>
            <a:r>
              <a:rPr lang="en-US" dirty="0" err="1" smtClean="0"/>
              <a:t>minterms</a:t>
            </a:r>
            <a:r>
              <a:rPr lang="en-US" dirty="0" smtClean="0"/>
              <a:t> form</a:t>
            </a:r>
          </a:p>
          <a:p>
            <a:r>
              <a:rPr lang="en-US" dirty="0" smtClean="0"/>
              <a:t>Among (n+1) variables, n variables are used as selector and one variable is connected with input lines</a:t>
            </a:r>
          </a:p>
          <a:p>
            <a:pPr>
              <a:buNone/>
            </a:pPr>
            <a:r>
              <a:rPr lang="en-US" dirty="0" smtClean="0"/>
              <a:t>            		f(A, B, C, D, E, …..)  </a:t>
            </a:r>
            <a:endParaRPr lang="en-US" dirty="0"/>
          </a:p>
        </p:txBody>
      </p:sp>
      <p:sp>
        <p:nvSpPr>
          <p:cNvPr id="6" name="Left Bracket 5"/>
          <p:cNvSpPr/>
          <p:nvPr/>
        </p:nvSpPr>
        <p:spPr>
          <a:xfrm rot="16200000">
            <a:off x="4749800" y="3530600"/>
            <a:ext cx="228600" cy="2133600"/>
          </a:xfrm>
          <a:prstGeom prst="leftBracket">
            <a:avLst>
              <a:gd name="adj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97300" y="4940300"/>
            <a:ext cx="1981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Selectors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149600" y="45212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44700" y="4940300"/>
            <a:ext cx="1981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Input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			Procedure 1</a:t>
            </a:r>
            <a:endParaRPr lang="en-US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Using Multiplexers:</a:t>
            </a:r>
            <a:br>
              <a:rPr lang="en-US" dirty="0" smtClean="0"/>
            </a:br>
            <a:r>
              <a:rPr lang="en-US" dirty="0" smtClean="0"/>
              <a:t>Procedure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F(A, B, C) = ∑(1, 3, 5, 6)</a:t>
            </a:r>
          </a:p>
          <a:p>
            <a:pPr>
              <a:buNone/>
            </a:pPr>
            <a:r>
              <a:rPr lang="en-US" sz="2800" dirty="0" smtClean="0"/>
              <a:t>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the selector variables. </a:t>
            </a:r>
            <a:br>
              <a:rPr lang="en-US" sz="2800" dirty="0" smtClean="0"/>
            </a:br>
            <a:r>
              <a:rPr lang="en-US" sz="2800" dirty="0" smtClean="0"/>
              <a:t>Lets choose,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smtClean="0"/>
              <a:t>B, C as selector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S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smtClean="0"/>
              <a:t>A as input line</a:t>
            </a:r>
            <a:endParaRPr lang="en-US" sz="2400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the first row, list the name of the input lines of the multiplexers horizontally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the second row, list the </a:t>
            </a:r>
            <a:r>
              <a:rPr lang="en-US" sz="2800" dirty="0" err="1" smtClean="0"/>
              <a:t>minterms</a:t>
            </a:r>
            <a:r>
              <a:rPr lang="en-US" sz="2800" dirty="0" smtClean="0"/>
              <a:t> where A is complemented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the third row, list the </a:t>
            </a:r>
            <a:r>
              <a:rPr lang="en-US" sz="2800" dirty="0" err="1" smtClean="0"/>
              <a:t>minterms</a:t>
            </a:r>
            <a:r>
              <a:rPr lang="en-US" sz="2800" dirty="0" smtClean="0"/>
              <a:t> where A is </a:t>
            </a:r>
            <a:r>
              <a:rPr lang="en-US" sz="2800" dirty="0" err="1" smtClean="0"/>
              <a:t>uncomplemented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Using Multiplexers:</a:t>
            </a:r>
            <a:br>
              <a:rPr lang="en-US" dirty="0" smtClean="0"/>
            </a:br>
            <a:r>
              <a:rPr lang="en-US" dirty="0" smtClean="0"/>
              <a:t>Procedure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F(A, B, C) = ∑(1, 3, 5, 6)</a:t>
            </a:r>
          </a:p>
          <a:p>
            <a:pPr>
              <a:buNone/>
            </a:pPr>
            <a:r>
              <a:rPr lang="en-US" sz="2800" dirty="0" smtClean="0"/>
              <a:t>Steps: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Circle the </a:t>
            </a:r>
            <a:r>
              <a:rPr lang="en-US" sz="2800" dirty="0" err="1" smtClean="0"/>
              <a:t>minterms</a:t>
            </a:r>
            <a:r>
              <a:rPr lang="en-US" sz="2800" dirty="0" smtClean="0"/>
              <a:t> for which the function outputs 1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Fourth row presents the multiplexer inputs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smtClean="0"/>
              <a:t>If the two </a:t>
            </a:r>
            <a:r>
              <a:rPr lang="en-US" sz="2400" dirty="0" err="1" smtClean="0"/>
              <a:t>minterms</a:t>
            </a:r>
            <a:r>
              <a:rPr lang="en-US" sz="2400" dirty="0" smtClean="0"/>
              <a:t> in a column are not circled, apply 0 to the corresponding multiplexer input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smtClean="0"/>
              <a:t>If the two </a:t>
            </a:r>
            <a:r>
              <a:rPr lang="en-US" sz="2400" dirty="0" err="1" smtClean="0"/>
              <a:t>minterms</a:t>
            </a:r>
            <a:r>
              <a:rPr lang="en-US" sz="2400" dirty="0" smtClean="0"/>
              <a:t> in a column are circled, apply 1 to the corresponding multiplexer input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smtClean="0"/>
              <a:t>If the bottom </a:t>
            </a:r>
            <a:r>
              <a:rPr lang="en-US" sz="2400" dirty="0" err="1" smtClean="0"/>
              <a:t>minterm</a:t>
            </a:r>
            <a:r>
              <a:rPr lang="en-US" sz="2400" dirty="0" smtClean="0"/>
              <a:t> is circled and the top is not circled, apply A to the corresponding multiplexer input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smtClean="0"/>
              <a:t>If the top </a:t>
            </a:r>
            <a:r>
              <a:rPr lang="en-US" sz="2400" dirty="0" err="1" smtClean="0"/>
              <a:t>minterm</a:t>
            </a:r>
            <a:r>
              <a:rPr lang="en-US" sz="2400" dirty="0" smtClean="0"/>
              <a:t> is circled and the bottom is not circled, apply A’ to the corresponding multiplexer input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514350">
              <a:buFont typeface="Arial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+mj-lt"/>
              <a:buAutoNum type="arabicPeriod" startAt="5"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Using Multiplexers:</a:t>
            </a:r>
            <a:br>
              <a:rPr lang="en-US" dirty="0" smtClean="0"/>
            </a:br>
            <a:r>
              <a:rPr lang="en-US" dirty="0" smtClean="0"/>
              <a:t>Procedure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F(A, B, C) = ∑(1, 3, 5, 6)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048000"/>
          <a:ext cx="46482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85800"/>
                <a:gridCol w="685800"/>
                <a:gridCol w="6858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MUX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input line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A’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Input values</a:t>
                      </a:r>
                      <a:endParaRPr lang="en-US" sz="2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A’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352800" y="3791828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37719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24664" y="4339296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96396" y="4325228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2819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4x1 MUX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3600" y="3124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43600" y="34290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3810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4114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7086600" y="4572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86400" y="29718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6400" y="3248464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67400" y="57912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  B   C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629400" y="50292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172200" y="50292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3246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5791200" y="54102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4991100" y="4610100"/>
            <a:ext cx="160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639594" y="4419600"/>
            <a:ext cx="608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43600" y="47244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95206" y="5105400"/>
            <a:ext cx="7627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6276536" y="5029200"/>
            <a:ext cx="381000" cy="2286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434796" y="4876800"/>
            <a:ext cx="118404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671604" y="4080804"/>
            <a:ext cx="897596" cy="2117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   </a:t>
            </a:r>
            <a:r>
              <a:rPr lang="en-US" dirty="0" smtClean="0">
                <a:solidFill>
                  <a:schemeClr val="tx1"/>
                </a:solidFill>
              </a:rPr>
              <a:t>  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94940" y="2971800"/>
            <a:ext cx="381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3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800" dirty="0" smtClean="0"/>
          </a:p>
          <a:p>
            <a:endParaRPr lang="en-AU" dirty="0" smtClean="0"/>
          </a:p>
          <a:p>
            <a:endParaRPr lang="en-AU" sz="2800" dirty="0" smtClean="0"/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i="1" dirty="0" smtClean="0"/>
              <a:t>n </a:t>
            </a:r>
            <a:r>
              <a:rPr lang="en-AU" dirty="0" smtClean="0"/>
              <a:t>input binary variables come from an external source.</a:t>
            </a:r>
          </a:p>
          <a:p>
            <a:r>
              <a:rPr lang="en-AU" dirty="0" smtClean="0"/>
              <a:t>The </a:t>
            </a:r>
            <a:r>
              <a:rPr lang="en-AU" i="1" dirty="0" smtClean="0"/>
              <a:t>m</a:t>
            </a:r>
            <a:r>
              <a:rPr lang="en-AU" dirty="0" smtClean="0"/>
              <a:t> output variables are produced by the internal combinational logic circuit and go to an external destination.</a:t>
            </a:r>
            <a:endParaRPr lang="en-AU" sz="2800" dirty="0" smtClean="0"/>
          </a:p>
        </p:txBody>
      </p:sp>
      <p:pic>
        <p:nvPicPr>
          <p:cNvPr id="4" name="Picture 2" descr="C:\jobs\Marries\CH04\Tiff\AACFLOK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987" y="1841500"/>
            <a:ext cx="5027613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Using Multiplexers:</a:t>
            </a:r>
            <a:br>
              <a:rPr lang="en-US" dirty="0" smtClean="0"/>
            </a:br>
            <a:r>
              <a:rPr lang="en-US" dirty="0" smtClean="0"/>
              <a:t>Procedure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99400" cy="4873752"/>
          </a:xfrm>
        </p:spPr>
        <p:txBody>
          <a:bodyPr/>
          <a:lstStyle/>
          <a:p>
            <a:r>
              <a:rPr lang="en-US" dirty="0" smtClean="0"/>
              <a:t>F(A, B, C) = ∑(1, 3, 5, 6)</a:t>
            </a:r>
          </a:p>
          <a:p>
            <a:pPr>
              <a:buNone/>
            </a:pPr>
            <a:r>
              <a:rPr lang="en-US" dirty="0" smtClean="0"/>
              <a:t>What if A, B are the selectors and C goes to input line?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429000"/>
          <a:ext cx="46482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85800"/>
                <a:gridCol w="685800"/>
                <a:gridCol w="6858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MUX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input line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C’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Input values</a:t>
                      </a:r>
                      <a:endParaRPr lang="en-US" sz="2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C’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633004" y="4689036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41275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24664" y="4694896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96396" y="4680828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200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4x1 MUX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91200" y="3505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3810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4191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4495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7086600" y="4953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867400" y="61722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  A   B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629400" y="54102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172200" y="54102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324600" y="5943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5791200" y="57912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4647406" y="4648200"/>
            <a:ext cx="22867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639594" y="4800600"/>
            <a:ext cx="608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43600" y="51054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95206" y="5486400"/>
            <a:ext cx="7627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6276536" y="5410200"/>
            <a:ext cx="381000" cy="2286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434796" y="5257800"/>
            <a:ext cx="118404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394940" y="3361008"/>
            <a:ext cx="381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</a:rPr>
              <a:t>3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08104" y="4461804"/>
            <a:ext cx="986496" cy="2117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   </a:t>
            </a:r>
            <a:r>
              <a:rPr lang="en-US" dirty="0" smtClean="0">
                <a:solidFill>
                  <a:schemeClr val="tx1"/>
                </a:solidFill>
              </a:rPr>
              <a:t>  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			Procedure 2</a:t>
            </a:r>
            <a:endParaRPr lang="en-US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Using </a:t>
            </a:r>
            <a:r>
              <a:rPr lang="en-US" dirty="0" smtClean="0"/>
              <a:t>Multiplexers:</a:t>
            </a:r>
            <a:br>
              <a:rPr lang="en-US" dirty="0" smtClean="0"/>
            </a:br>
            <a:r>
              <a:rPr lang="en-US" dirty="0" smtClean="0"/>
              <a:t>Procedure 2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Steps: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AU" dirty="0" smtClean="0"/>
              <a:t>Complete the truth table from the SOP.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AU" dirty="0" smtClean="0"/>
              <a:t>The first </a:t>
            </a:r>
            <a:r>
              <a:rPr lang="en-AU" i="1" dirty="0" smtClean="0"/>
              <a:t>n – 1 variables in the table are applied to the </a:t>
            </a:r>
            <a:r>
              <a:rPr lang="en-AU" dirty="0" smtClean="0"/>
              <a:t>selection inputs of the multiplexer.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AU" dirty="0" smtClean="0"/>
              <a:t>For each combination of the selection variables, we evaluate the output as a function of the last variable.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AU" dirty="0" smtClean="0"/>
              <a:t>Apply these values to the data input in proper order.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Using Multiplexers:</a:t>
            </a:r>
            <a:br>
              <a:rPr lang="en-US" dirty="0" smtClean="0"/>
            </a:br>
            <a:r>
              <a:rPr lang="en-US" dirty="0" smtClean="0"/>
              <a:t>Procedure 2</a:t>
            </a:r>
            <a:endParaRPr lang="en-US" dirty="0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111750" y="2347913"/>
            <a:ext cx="2881313" cy="2160587"/>
            <a:chOff x="2993" y="2727"/>
            <a:chExt cx="1815" cy="1361"/>
          </a:xfrm>
        </p:grpSpPr>
        <p:sp>
          <p:nvSpPr>
            <p:cNvPr id="525363" name="AutoShape 51"/>
            <p:cNvSpPr>
              <a:spLocks noChangeArrowheads="1"/>
            </p:cNvSpPr>
            <p:nvPr/>
          </p:nvSpPr>
          <p:spPr bwMode="auto">
            <a:xfrm flipH="1">
              <a:off x="3334" y="2727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5364" name="Line 52"/>
            <p:cNvSpPr>
              <a:spLocks noChangeShapeType="1"/>
            </p:cNvSpPr>
            <p:nvPr/>
          </p:nvSpPr>
          <p:spPr bwMode="auto">
            <a:xfrm rot="-5400000">
              <a:off x="3900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5365" name="Line 53"/>
            <p:cNvSpPr>
              <a:spLocks noChangeShapeType="1"/>
            </p:cNvSpPr>
            <p:nvPr/>
          </p:nvSpPr>
          <p:spPr bwMode="auto">
            <a:xfrm rot="-5400000">
              <a:off x="3673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5366" name="Text Box 54"/>
            <p:cNvSpPr txBox="1">
              <a:spLocks noChangeArrowheads="1"/>
            </p:cNvSpPr>
            <p:nvPr/>
          </p:nvSpPr>
          <p:spPr bwMode="auto">
            <a:xfrm>
              <a:off x="4240" y="3177"/>
              <a:ext cx="226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367" name="Line 55"/>
            <p:cNvSpPr>
              <a:spLocks noChangeShapeType="1"/>
            </p:cNvSpPr>
            <p:nvPr/>
          </p:nvSpPr>
          <p:spPr bwMode="auto">
            <a:xfrm>
              <a:off x="2993" y="295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5368" name="Text Box 56"/>
            <p:cNvSpPr txBox="1">
              <a:spLocks noChangeArrowheads="1"/>
            </p:cNvSpPr>
            <p:nvPr/>
          </p:nvSpPr>
          <p:spPr bwMode="auto">
            <a:xfrm>
              <a:off x="3333" y="2815"/>
              <a:ext cx="226" cy="9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25369" name="Line 57"/>
            <p:cNvSpPr>
              <a:spLocks noChangeShapeType="1"/>
            </p:cNvSpPr>
            <p:nvPr/>
          </p:nvSpPr>
          <p:spPr bwMode="auto">
            <a:xfrm>
              <a:off x="2993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5370" name="Line 58"/>
            <p:cNvSpPr>
              <a:spLocks noChangeShapeType="1"/>
            </p:cNvSpPr>
            <p:nvPr/>
          </p:nvSpPr>
          <p:spPr bwMode="auto">
            <a:xfrm>
              <a:off x="2993" y="340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5371" name="Line 59"/>
            <p:cNvSpPr>
              <a:spLocks noChangeShapeType="1"/>
            </p:cNvSpPr>
            <p:nvPr/>
          </p:nvSpPr>
          <p:spPr bwMode="auto">
            <a:xfrm>
              <a:off x="2993" y="363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5372" name="Line 60"/>
            <p:cNvSpPr>
              <a:spLocks noChangeShapeType="1"/>
            </p:cNvSpPr>
            <p:nvPr/>
          </p:nvSpPr>
          <p:spPr bwMode="auto">
            <a:xfrm>
              <a:off x="4467" y="329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5373" name="Text Box 61"/>
            <p:cNvSpPr txBox="1">
              <a:spLocks noChangeArrowheads="1"/>
            </p:cNvSpPr>
            <p:nvPr/>
          </p:nvSpPr>
          <p:spPr bwMode="auto">
            <a:xfrm>
              <a:off x="3674" y="3634"/>
              <a:ext cx="567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525374" name="Group 62"/>
          <p:cNvGraphicFramePr>
            <a:graphicFrameLocks noGrp="1"/>
          </p:cNvGraphicFramePr>
          <p:nvPr/>
        </p:nvGraphicFramePr>
        <p:xfrm>
          <a:off x="792163" y="2349500"/>
          <a:ext cx="2519362" cy="2159000"/>
        </p:xfrm>
        <a:graphic>
          <a:graphicData uri="http://schemas.openxmlformats.org/drawingml/2006/table">
            <a:tbl>
              <a:tblPr/>
              <a:tblGrid>
                <a:gridCol w="1439862"/>
                <a:gridCol w="10795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 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5399" name="Line 87"/>
          <p:cNvSpPr>
            <a:spLocks noChangeShapeType="1"/>
          </p:cNvSpPr>
          <p:nvPr/>
        </p:nvSpPr>
        <p:spPr bwMode="auto">
          <a:xfrm>
            <a:off x="1331913" y="4508500"/>
            <a:ext cx="0" cy="7207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00" name="Line 88"/>
          <p:cNvSpPr>
            <a:spLocks noChangeShapeType="1"/>
          </p:cNvSpPr>
          <p:nvPr/>
        </p:nvSpPr>
        <p:spPr bwMode="auto">
          <a:xfrm>
            <a:off x="1331913" y="5229225"/>
            <a:ext cx="50403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01" name="Line 89"/>
          <p:cNvSpPr>
            <a:spLocks noChangeShapeType="1"/>
          </p:cNvSpPr>
          <p:nvPr/>
        </p:nvSpPr>
        <p:spPr bwMode="auto">
          <a:xfrm flipV="1">
            <a:off x="6372225" y="4868863"/>
            <a:ext cx="0" cy="3603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02" name="Text Box 90"/>
          <p:cNvSpPr txBox="1">
            <a:spLocks noChangeArrowheads="1"/>
          </p:cNvSpPr>
          <p:nvPr/>
        </p:nvSpPr>
        <p:spPr bwMode="auto">
          <a:xfrm>
            <a:off x="6230938" y="4445000"/>
            <a:ext cx="674687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   y</a:t>
            </a:r>
            <a:endParaRPr 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403" name="Line 91"/>
          <p:cNvSpPr>
            <a:spLocks noChangeShapeType="1"/>
          </p:cNvSpPr>
          <p:nvPr/>
        </p:nvSpPr>
        <p:spPr bwMode="auto">
          <a:xfrm>
            <a:off x="1692275" y="4508500"/>
            <a:ext cx="0" cy="1081088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04" name="Line 92"/>
          <p:cNvSpPr>
            <a:spLocks noChangeShapeType="1"/>
          </p:cNvSpPr>
          <p:nvPr/>
        </p:nvSpPr>
        <p:spPr bwMode="auto">
          <a:xfrm>
            <a:off x="1692275" y="5589588"/>
            <a:ext cx="5040313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05" name="Line 93"/>
          <p:cNvSpPr>
            <a:spLocks noChangeShapeType="1"/>
          </p:cNvSpPr>
          <p:nvPr/>
        </p:nvSpPr>
        <p:spPr bwMode="auto">
          <a:xfrm flipV="1">
            <a:off x="6732588" y="4868863"/>
            <a:ext cx="0" cy="720725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06" name="Text Box 94"/>
          <p:cNvSpPr txBox="1">
            <a:spLocks noChangeArrowheads="1"/>
          </p:cNvSpPr>
          <p:nvPr/>
        </p:nvSpPr>
        <p:spPr bwMode="auto">
          <a:xfrm>
            <a:off x="7993063" y="3063875"/>
            <a:ext cx="539750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407" name="Line 95"/>
          <p:cNvSpPr>
            <a:spLocks noChangeShapeType="1"/>
          </p:cNvSpPr>
          <p:nvPr/>
        </p:nvSpPr>
        <p:spPr bwMode="auto">
          <a:xfrm flipV="1">
            <a:off x="3132138" y="2708275"/>
            <a:ext cx="1260475" cy="284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08" name="Line 96"/>
          <p:cNvSpPr>
            <a:spLocks noChangeShapeType="1"/>
          </p:cNvSpPr>
          <p:nvPr/>
        </p:nvSpPr>
        <p:spPr bwMode="auto">
          <a:xfrm flipV="1">
            <a:off x="3132138" y="3068638"/>
            <a:ext cx="1260475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09" name="Line 97"/>
          <p:cNvSpPr>
            <a:spLocks noChangeShapeType="1"/>
          </p:cNvSpPr>
          <p:nvPr/>
        </p:nvSpPr>
        <p:spPr bwMode="auto">
          <a:xfrm flipV="1">
            <a:off x="3132138" y="3429000"/>
            <a:ext cx="1260475" cy="4365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10" name="Line 98"/>
          <p:cNvSpPr>
            <a:spLocks noChangeShapeType="1"/>
          </p:cNvSpPr>
          <p:nvPr/>
        </p:nvSpPr>
        <p:spPr bwMode="auto">
          <a:xfrm flipV="1">
            <a:off x="3132138" y="3789363"/>
            <a:ext cx="1260475" cy="539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5411" name="Text Box 99"/>
          <p:cNvSpPr txBox="1">
            <a:spLocks noChangeArrowheads="1"/>
          </p:cNvSpPr>
          <p:nvPr/>
        </p:nvSpPr>
        <p:spPr bwMode="auto">
          <a:xfrm>
            <a:off x="4751388" y="2513013"/>
            <a:ext cx="288925" cy="1460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-25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	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= ∑(0, 1, 3)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99" grpId="0" animBg="1"/>
      <p:bldP spid="525400" grpId="0" animBg="1"/>
      <p:bldP spid="525401" grpId="0" animBg="1"/>
      <p:bldP spid="525402" grpId="0"/>
      <p:bldP spid="525403" grpId="0" animBg="1"/>
      <p:bldP spid="525404" grpId="0" animBg="1"/>
      <p:bldP spid="525405" grpId="0" animBg="1"/>
      <p:bldP spid="525406" grpId="0"/>
      <p:bldP spid="525407" grpId="0" animBg="1"/>
      <p:bldP spid="525408" grpId="0" animBg="1"/>
      <p:bldP spid="525409" grpId="0" animBg="1"/>
      <p:bldP spid="525410" grpId="0" animBg="1"/>
      <p:bldP spid="5254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Using Multiplexers:</a:t>
            </a:r>
            <a:br>
              <a:rPr lang="en-US" dirty="0" smtClean="0"/>
            </a:br>
            <a:r>
              <a:rPr lang="en-US" dirty="0" smtClean="0"/>
              <a:t>Procedure 2</a:t>
            </a:r>
            <a:endParaRPr lang="en-US" dirty="0"/>
          </a:p>
        </p:txBody>
      </p:sp>
      <p:graphicFrame>
        <p:nvGraphicFramePr>
          <p:cNvPr id="527420" name="Group 60"/>
          <p:cNvGraphicFramePr>
            <a:graphicFrameLocks noGrp="1"/>
          </p:cNvGraphicFramePr>
          <p:nvPr/>
        </p:nvGraphicFramePr>
        <p:xfrm>
          <a:off x="792163" y="2349500"/>
          <a:ext cx="2519362" cy="3886200"/>
        </p:xfrm>
        <a:graphic>
          <a:graphicData uri="http://schemas.openxmlformats.org/drawingml/2006/table">
            <a:tbl>
              <a:tblPr/>
              <a:tblGrid>
                <a:gridCol w="1439862"/>
                <a:gridCol w="10795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 y   z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5110163" y="2370138"/>
            <a:ext cx="2882900" cy="3781425"/>
            <a:chOff x="3219" y="1253"/>
            <a:chExt cx="1816" cy="2382"/>
          </a:xfrm>
        </p:grpSpPr>
        <p:sp>
          <p:nvSpPr>
            <p:cNvPr id="527364" name="AutoShape 4"/>
            <p:cNvSpPr>
              <a:spLocks noChangeArrowheads="1"/>
            </p:cNvSpPr>
            <p:nvPr/>
          </p:nvSpPr>
          <p:spPr bwMode="auto">
            <a:xfrm flipH="1">
              <a:off x="3560" y="1253"/>
              <a:ext cx="1134" cy="21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7365" name="Line 5"/>
            <p:cNvSpPr>
              <a:spLocks noChangeShapeType="1"/>
            </p:cNvSpPr>
            <p:nvPr/>
          </p:nvSpPr>
          <p:spPr bwMode="auto">
            <a:xfrm rot="-5400000">
              <a:off x="4013" y="352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366" name="Line 6"/>
            <p:cNvSpPr>
              <a:spLocks noChangeShapeType="1"/>
            </p:cNvSpPr>
            <p:nvPr/>
          </p:nvSpPr>
          <p:spPr bwMode="auto">
            <a:xfrm rot="-5400000">
              <a:off x="3787" y="352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367" name="Text Box 7"/>
            <p:cNvSpPr txBox="1">
              <a:spLocks noChangeArrowheads="1"/>
            </p:cNvSpPr>
            <p:nvPr/>
          </p:nvSpPr>
          <p:spPr bwMode="auto">
            <a:xfrm>
              <a:off x="4467" y="2160"/>
              <a:ext cx="226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368" name="Line 8"/>
            <p:cNvSpPr>
              <a:spLocks noChangeShapeType="1"/>
            </p:cNvSpPr>
            <p:nvPr/>
          </p:nvSpPr>
          <p:spPr bwMode="auto">
            <a:xfrm>
              <a:off x="3219" y="238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369" name="Text Box 9"/>
            <p:cNvSpPr txBox="1">
              <a:spLocks noChangeArrowheads="1"/>
            </p:cNvSpPr>
            <p:nvPr/>
          </p:nvSpPr>
          <p:spPr bwMode="auto">
            <a:xfrm>
              <a:off x="3560" y="1353"/>
              <a:ext cx="226" cy="184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6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527370" name="Line 10"/>
            <p:cNvSpPr>
              <a:spLocks noChangeShapeType="1"/>
            </p:cNvSpPr>
            <p:nvPr/>
          </p:nvSpPr>
          <p:spPr bwMode="auto">
            <a:xfrm>
              <a:off x="3219" y="261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371" name="Line 11"/>
            <p:cNvSpPr>
              <a:spLocks noChangeShapeType="1"/>
            </p:cNvSpPr>
            <p:nvPr/>
          </p:nvSpPr>
          <p:spPr bwMode="auto">
            <a:xfrm>
              <a:off x="3219" y="284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372" name="Line 12"/>
            <p:cNvSpPr>
              <a:spLocks noChangeShapeType="1"/>
            </p:cNvSpPr>
            <p:nvPr/>
          </p:nvSpPr>
          <p:spPr bwMode="auto">
            <a:xfrm>
              <a:off x="3219" y="306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373" name="Line 13"/>
            <p:cNvSpPr>
              <a:spLocks noChangeShapeType="1"/>
            </p:cNvSpPr>
            <p:nvPr/>
          </p:nvSpPr>
          <p:spPr bwMode="auto">
            <a:xfrm>
              <a:off x="4694" y="227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374" name="Text Box 14"/>
            <p:cNvSpPr txBox="1">
              <a:spLocks noChangeArrowheads="1"/>
            </p:cNvSpPr>
            <p:nvPr/>
          </p:nvSpPr>
          <p:spPr bwMode="auto">
            <a:xfrm>
              <a:off x="3560" y="3141"/>
              <a:ext cx="1134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7421" name="Line 61"/>
            <p:cNvSpPr>
              <a:spLocks noChangeShapeType="1"/>
            </p:cNvSpPr>
            <p:nvPr/>
          </p:nvSpPr>
          <p:spPr bwMode="auto">
            <a:xfrm>
              <a:off x="3219" y="148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422" name="Line 62"/>
            <p:cNvSpPr>
              <a:spLocks noChangeShapeType="1"/>
            </p:cNvSpPr>
            <p:nvPr/>
          </p:nvSpPr>
          <p:spPr bwMode="auto">
            <a:xfrm>
              <a:off x="3219" y="170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423" name="Line 63"/>
            <p:cNvSpPr>
              <a:spLocks noChangeShapeType="1"/>
            </p:cNvSpPr>
            <p:nvPr/>
          </p:nvSpPr>
          <p:spPr bwMode="auto">
            <a:xfrm>
              <a:off x="3219" y="193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424" name="Line 64"/>
            <p:cNvSpPr>
              <a:spLocks noChangeShapeType="1"/>
            </p:cNvSpPr>
            <p:nvPr/>
          </p:nvSpPr>
          <p:spPr bwMode="auto">
            <a:xfrm>
              <a:off x="3219" y="216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7425" name="Line 65"/>
            <p:cNvSpPr>
              <a:spLocks noChangeShapeType="1"/>
            </p:cNvSpPr>
            <p:nvPr/>
          </p:nvSpPr>
          <p:spPr bwMode="auto">
            <a:xfrm rot="-5400000">
              <a:off x="4240" y="3521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527426" name="Rectangle 66"/>
          <p:cNvSpPr>
            <a:spLocks noChangeArrowheads="1"/>
          </p:cNvSpPr>
          <p:nvPr/>
        </p:nvSpPr>
        <p:spPr bwMode="auto">
          <a:xfrm>
            <a:off x="6111875" y="6149975"/>
            <a:ext cx="863600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   y   z</a:t>
            </a:r>
          </a:p>
        </p:txBody>
      </p:sp>
      <p:sp>
        <p:nvSpPr>
          <p:cNvPr id="527427" name="Text Box 67"/>
          <p:cNvSpPr txBox="1">
            <a:spLocks noChangeArrowheads="1"/>
          </p:cNvSpPr>
          <p:nvPr/>
        </p:nvSpPr>
        <p:spPr bwMode="auto">
          <a:xfrm>
            <a:off x="4751388" y="2549525"/>
            <a:ext cx="288925" cy="2921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-25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429" name="Text Box 69"/>
          <p:cNvSpPr txBox="1">
            <a:spLocks noChangeArrowheads="1"/>
          </p:cNvSpPr>
          <p:nvPr/>
        </p:nvSpPr>
        <p:spPr bwMode="auto">
          <a:xfrm>
            <a:off x="7993063" y="3805238"/>
            <a:ext cx="539750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	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 = ∑(1, 2, 6, 7)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426" grpId="0"/>
      <p:bldP spid="527427" grpId="0"/>
      <p:bldP spid="5274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45438" y="6489700"/>
            <a:ext cx="1198562" cy="288925"/>
          </a:xfrm>
          <a:prstGeom prst="rect">
            <a:avLst/>
          </a:prstGeom>
        </p:spPr>
        <p:txBody>
          <a:bodyPr/>
          <a:lstStyle/>
          <a:p>
            <a:fld id="{6B91507C-71B3-4EDC-A312-0E6E415E057D}" type="slidenum">
              <a:rPr lang="en-US"/>
              <a:pPr/>
              <a:t>35</a:t>
            </a:fld>
            <a:r>
              <a:rPr lang="en-US"/>
              <a:t> / 65</a:t>
            </a:r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Using Multiplexers:</a:t>
            </a:r>
            <a:br>
              <a:rPr lang="en-US" dirty="0" smtClean="0"/>
            </a:br>
            <a:r>
              <a:rPr lang="en-US" dirty="0" smtClean="0"/>
              <a:t>Procedure 2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72113" y="2708275"/>
            <a:ext cx="2881312" cy="2160588"/>
            <a:chOff x="2993" y="2727"/>
            <a:chExt cx="1815" cy="1361"/>
          </a:xfrm>
        </p:grpSpPr>
        <p:sp>
          <p:nvSpPr>
            <p:cNvPr id="528388" name="AutoShape 4"/>
            <p:cNvSpPr>
              <a:spLocks noChangeArrowheads="1"/>
            </p:cNvSpPr>
            <p:nvPr/>
          </p:nvSpPr>
          <p:spPr bwMode="auto">
            <a:xfrm flipH="1">
              <a:off x="3334" y="2727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8389" name="Line 5"/>
            <p:cNvSpPr>
              <a:spLocks noChangeShapeType="1"/>
            </p:cNvSpPr>
            <p:nvPr/>
          </p:nvSpPr>
          <p:spPr bwMode="auto">
            <a:xfrm rot="-5400000">
              <a:off x="3900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8390" name="Line 6"/>
            <p:cNvSpPr>
              <a:spLocks noChangeShapeType="1"/>
            </p:cNvSpPr>
            <p:nvPr/>
          </p:nvSpPr>
          <p:spPr bwMode="auto">
            <a:xfrm rot="-5400000">
              <a:off x="3673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8391" name="Text Box 7"/>
            <p:cNvSpPr txBox="1">
              <a:spLocks noChangeArrowheads="1"/>
            </p:cNvSpPr>
            <p:nvPr/>
          </p:nvSpPr>
          <p:spPr bwMode="auto">
            <a:xfrm>
              <a:off x="4240" y="3177"/>
              <a:ext cx="226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392" name="Line 8"/>
            <p:cNvSpPr>
              <a:spLocks noChangeShapeType="1"/>
            </p:cNvSpPr>
            <p:nvPr/>
          </p:nvSpPr>
          <p:spPr bwMode="auto">
            <a:xfrm>
              <a:off x="2993" y="295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8393" name="Text Box 9"/>
            <p:cNvSpPr txBox="1">
              <a:spLocks noChangeArrowheads="1"/>
            </p:cNvSpPr>
            <p:nvPr/>
          </p:nvSpPr>
          <p:spPr bwMode="auto">
            <a:xfrm>
              <a:off x="3333" y="2815"/>
              <a:ext cx="226" cy="9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28394" name="Line 10"/>
            <p:cNvSpPr>
              <a:spLocks noChangeShapeType="1"/>
            </p:cNvSpPr>
            <p:nvPr/>
          </p:nvSpPr>
          <p:spPr bwMode="auto">
            <a:xfrm>
              <a:off x="2993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8395" name="Line 11"/>
            <p:cNvSpPr>
              <a:spLocks noChangeShapeType="1"/>
            </p:cNvSpPr>
            <p:nvPr/>
          </p:nvSpPr>
          <p:spPr bwMode="auto">
            <a:xfrm>
              <a:off x="2993" y="340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8396" name="Line 12"/>
            <p:cNvSpPr>
              <a:spLocks noChangeShapeType="1"/>
            </p:cNvSpPr>
            <p:nvPr/>
          </p:nvSpPr>
          <p:spPr bwMode="auto">
            <a:xfrm>
              <a:off x="2993" y="363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8397" name="Line 13"/>
            <p:cNvSpPr>
              <a:spLocks noChangeShapeType="1"/>
            </p:cNvSpPr>
            <p:nvPr/>
          </p:nvSpPr>
          <p:spPr bwMode="auto">
            <a:xfrm>
              <a:off x="4467" y="329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8398" name="Text Box 14"/>
            <p:cNvSpPr txBox="1">
              <a:spLocks noChangeArrowheads="1"/>
            </p:cNvSpPr>
            <p:nvPr/>
          </p:nvSpPr>
          <p:spPr bwMode="auto">
            <a:xfrm>
              <a:off x="3674" y="3634"/>
              <a:ext cx="567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528399" name="Group 15"/>
          <p:cNvGraphicFramePr>
            <a:graphicFrameLocks noGrp="1"/>
          </p:cNvGraphicFramePr>
          <p:nvPr/>
        </p:nvGraphicFramePr>
        <p:xfrm>
          <a:off x="792163" y="2349500"/>
          <a:ext cx="2519362" cy="3886200"/>
        </p:xfrm>
        <a:graphic>
          <a:graphicData uri="http://schemas.openxmlformats.org/drawingml/2006/table">
            <a:tbl>
              <a:tblPr/>
              <a:tblGrid>
                <a:gridCol w="1439862"/>
                <a:gridCol w="10795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 y   z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8436" name="Rectangle 52"/>
          <p:cNvSpPr>
            <a:spLocks noChangeArrowheads="1"/>
          </p:cNvSpPr>
          <p:nvPr/>
        </p:nvSpPr>
        <p:spPr bwMode="auto">
          <a:xfrm>
            <a:off x="6643688" y="4868863"/>
            <a:ext cx="515937" cy="3286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   y</a:t>
            </a:r>
          </a:p>
        </p:txBody>
      </p:sp>
      <p:sp>
        <p:nvSpPr>
          <p:cNvPr id="528437" name="Text Box 53"/>
          <p:cNvSpPr txBox="1">
            <a:spLocks noChangeArrowheads="1"/>
          </p:cNvSpPr>
          <p:nvPr/>
        </p:nvSpPr>
        <p:spPr bwMode="auto">
          <a:xfrm>
            <a:off x="8353425" y="3068638"/>
            <a:ext cx="539750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438" name="AutoShape 54"/>
          <p:cNvSpPr>
            <a:spLocks noChangeArrowheads="1"/>
          </p:cNvSpPr>
          <p:nvPr/>
        </p:nvSpPr>
        <p:spPr bwMode="auto">
          <a:xfrm>
            <a:off x="971550" y="2876550"/>
            <a:ext cx="72072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8439" name="AutoShape 55"/>
          <p:cNvSpPr>
            <a:spLocks/>
          </p:cNvSpPr>
          <p:nvPr/>
        </p:nvSpPr>
        <p:spPr bwMode="auto">
          <a:xfrm>
            <a:off x="3438525" y="2889250"/>
            <a:ext cx="180975" cy="719138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8441" name="Rectangle 57"/>
          <p:cNvSpPr>
            <a:spLocks noChangeArrowheads="1"/>
          </p:cNvSpPr>
          <p:nvPr/>
        </p:nvSpPr>
        <p:spPr bwMode="auto">
          <a:xfrm>
            <a:off x="3671888" y="3044825"/>
            <a:ext cx="755650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528443" name="Rectangle 59"/>
          <p:cNvSpPr>
            <a:spLocks noChangeArrowheads="1"/>
          </p:cNvSpPr>
          <p:nvPr/>
        </p:nvSpPr>
        <p:spPr bwMode="auto">
          <a:xfrm>
            <a:off x="5221288" y="2822575"/>
            <a:ext cx="138112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528444" name="AutoShape 60"/>
          <p:cNvSpPr>
            <a:spLocks noChangeArrowheads="1"/>
          </p:cNvSpPr>
          <p:nvPr/>
        </p:nvSpPr>
        <p:spPr bwMode="auto">
          <a:xfrm>
            <a:off x="971550" y="3717925"/>
            <a:ext cx="72072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8445" name="AutoShape 61"/>
          <p:cNvSpPr>
            <a:spLocks/>
          </p:cNvSpPr>
          <p:nvPr/>
        </p:nvSpPr>
        <p:spPr bwMode="auto">
          <a:xfrm>
            <a:off x="3449638" y="3732213"/>
            <a:ext cx="180975" cy="719137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8446" name="Rectangle 62"/>
          <p:cNvSpPr>
            <a:spLocks noChangeArrowheads="1"/>
          </p:cNvSpPr>
          <p:nvPr/>
        </p:nvSpPr>
        <p:spPr bwMode="auto">
          <a:xfrm>
            <a:off x="3671888" y="3916363"/>
            <a:ext cx="755650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528447" name="Rectangle 63"/>
          <p:cNvSpPr>
            <a:spLocks noChangeArrowheads="1"/>
          </p:cNvSpPr>
          <p:nvPr/>
        </p:nvSpPr>
        <p:spPr bwMode="auto">
          <a:xfrm>
            <a:off x="5221288" y="3182938"/>
            <a:ext cx="138112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528448" name="Line 64"/>
          <p:cNvSpPr>
            <a:spLocks noChangeShapeType="1"/>
          </p:cNvSpPr>
          <p:nvPr/>
        </p:nvSpPr>
        <p:spPr bwMode="auto">
          <a:xfrm>
            <a:off x="4287838" y="3968750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8449" name="Line 65"/>
          <p:cNvSpPr>
            <a:spLocks noChangeShapeType="1"/>
          </p:cNvSpPr>
          <p:nvPr/>
        </p:nvSpPr>
        <p:spPr bwMode="auto">
          <a:xfrm>
            <a:off x="5207000" y="3275013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8450" name="AutoShape 66"/>
          <p:cNvSpPr>
            <a:spLocks noChangeArrowheads="1"/>
          </p:cNvSpPr>
          <p:nvPr/>
        </p:nvSpPr>
        <p:spPr bwMode="auto">
          <a:xfrm>
            <a:off x="971550" y="4594225"/>
            <a:ext cx="72072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8451" name="AutoShape 67"/>
          <p:cNvSpPr>
            <a:spLocks/>
          </p:cNvSpPr>
          <p:nvPr/>
        </p:nvSpPr>
        <p:spPr bwMode="auto">
          <a:xfrm>
            <a:off x="3449638" y="4581525"/>
            <a:ext cx="180975" cy="719138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8452" name="Rectangle 68"/>
          <p:cNvSpPr>
            <a:spLocks noChangeArrowheads="1"/>
          </p:cNvSpPr>
          <p:nvPr/>
        </p:nvSpPr>
        <p:spPr bwMode="auto">
          <a:xfrm>
            <a:off x="3652838" y="4722813"/>
            <a:ext cx="7953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528453" name="Rectangle 69"/>
          <p:cNvSpPr>
            <a:spLocks noChangeArrowheads="1"/>
          </p:cNvSpPr>
          <p:nvPr/>
        </p:nvSpPr>
        <p:spPr bwMode="auto">
          <a:xfrm>
            <a:off x="5191125" y="3556000"/>
            <a:ext cx="177800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28454" name="AutoShape 70"/>
          <p:cNvSpPr>
            <a:spLocks noChangeArrowheads="1"/>
          </p:cNvSpPr>
          <p:nvPr/>
        </p:nvSpPr>
        <p:spPr bwMode="auto">
          <a:xfrm>
            <a:off x="971550" y="5453063"/>
            <a:ext cx="720725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8455" name="AutoShape 71"/>
          <p:cNvSpPr>
            <a:spLocks/>
          </p:cNvSpPr>
          <p:nvPr/>
        </p:nvSpPr>
        <p:spPr bwMode="auto">
          <a:xfrm>
            <a:off x="3435350" y="5453063"/>
            <a:ext cx="180975" cy="719137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8456" name="Rectangle 72"/>
          <p:cNvSpPr>
            <a:spLocks noChangeArrowheads="1"/>
          </p:cNvSpPr>
          <p:nvPr/>
        </p:nvSpPr>
        <p:spPr bwMode="auto">
          <a:xfrm>
            <a:off x="3671888" y="5565775"/>
            <a:ext cx="7953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28457" name="Rectangle 73"/>
          <p:cNvSpPr>
            <a:spLocks noChangeArrowheads="1"/>
          </p:cNvSpPr>
          <p:nvPr/>
        </p:nvSpPr>
        <p:spPr bwMode="auto">
          <a:xfrm>
            <a:off x="5207000" y="3968750"/>
            <a:ext cx="177800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 = ∑(1, 2, 6, 7)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2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2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436" grpId="0"/>
      <p:bldP spid="528437" grpId="0"/>
      <p:bldP spid="528438" grpId="0" animBg="1"/>
      <p:bldP spid="528439" grpId="0" animBg="1"/>
      <p:bldP spid="528441" grpId="0"/>
      <p:bldP spid="528443" grpId="0"/>
      <p:bldP spid="528444" grpId="0" animBg="1"/>
      <p:bldP spid="528445" grpId="0" animBg="1"/>
      <p:bldP spid="528446" grpId="0"/>
      <p:bldP spid="528447" grpId="0"/>
      <p:bldP spid="528448" grpId="0" animBg="1"/>
      <p:bldP spid="528449" grpId="0" animBg="1"/>
      <p:bldP spid="528450" grpId="0" animBg="1"/>
      <p:bldP spid="528451" grpId="0" animBg="1"/>
      <p:bldP spid="528452" grpId="0"/>
      <p:bldP spid="528453" grpId="0"/>
      <p:bldP spid="528454" grpId="0" animBg="1"/>
      <p:bldP spid="528455" grpId="0" animBg="1"/>
      <p:bldP spid="528456" grpId="0"/>
      <p:bldP spid="5284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5292725" y="2168525"/>
            <a:ext cx="2882900" cy="3781425"/>
            <a:chOff x="3219" y="1253"/>
            <a:chExt cx="1816" cy="2382"/>
          </a:xfrm>
        </p:grpSpPr>
        <p:sp>
          <p:nvSpPr>
            <p:cNvPr id="529579" name="AutoShape 171"/>
            <p:cNvSpPr>
              <a:spLocks noChangeArrowheads="1"/>
            </p:cNvSpPr>
            <p:nvPr/>
          </p:nvSpPr>
          <p:spPr bwMode="auto">
            <a:xfrm flipH="1">
              <a:off x="3560" y="1253"/>
              <a:ext cx="1134" cy="21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9580" name="Line 172"/>
            <p:cNvSpPr>
              <a:spLocks noChangeShapeType="1"/>
            </p:cNvSpPr>
            <p:nvPr/>
          </p:nvSpPr>
          <p:spPr bwMode="auto">
            <a:xfrm rot="-5400000">
              <a:off x="4013" y="352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81" name="Line 173"/>
            <p:cNvSpPr>
              <a:spLocks noChangeShapeType="1"/>
            </p:cNvSpPr>
            <p:nvPr/>
          </p:nvSpPr>
          <p:spPr bwMode="auto">
            <a:xfrm rot="-5400000">
              <a:off x="3787" y="352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82" name="Text Box 174"/>
            <p:cNvSpPr txBox="1">
              <a:spLocks noChangeArrowheads="1"/>
            </p:cNvSpPr>
            <p:nvPr/>
          </p:nvSpPr>
          <p:spPr bwMode="auto">
            <a:xfrm>
              <a:off x="4467" y="2160"/>
              <a:ext cx="226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583" name="Line 175"/>
            <p:cNvSpPr>
              <a:spLocks noChangeShapeType="1"/>
            </p:cNvSpPr>
            <p:nvPr/>
          </p:nvSpPr>
          <p:spPr bwMode="auto">
            <a:xfrm>
              <a:off x="3219" y="238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84" name="Text Box 176"/>
            <p:cNvSpPr txBox="1">
              <a:spLocks noChangeArrowheads="1"/>
            </p:cNvSpPr>
            <p:nvPr/>
          </p:nvSpPr>
          <p:spPr bwMode="auto">
            <a:xfrm>
              <a:off x="3560" y="1353"/>
              <a:ext cx="226" cy="184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6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529585" name="Line 177"/>
            <p:cNvSpPr>
              <a:spLocks noChangeShapeType="1"/>
            </p:cNvSpPr>
            <p:nvPr/>
          </p:nvSpPr>
          <p:spPr bwMode="auto">
            <a:xfrm>
              <a:off x="3219" y="261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86" name="Line 178"/>
            <p:cNvSpPr>
              <a:spLocks noChangeShapeType="1"/>
            </p:cNvSpPr>
            <p:nvPr/>
          </p:nvSpPr>
          <p:spPr bwMode="auto">
            <a:xfrm>
              <a:off x="3219" y="284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87" name="Line 179"/>
            <p:cNvSpPr>
              <a:spLocks noChangeShapeType="1"/>
            </p:cNvSpPr>
            <p:nvPr/>
          </p:nvSpPr>
          <p:spPr bwMode="auto">
            <a:xfrm>
              <a:off x="3219" y="306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88" name="Line 180"/>
            <p:cNvSpPr>
              <a:spLocks noChangeShapeType="1"/>
            </p:cNvSpPr>
            <p:nvPr/>
          </p:nvSpPr>
          <p:spPr bwMode="auto">
            <a:xfrm>
              <a:off x="4694" y="227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89" name="Text Box 181"/>
            <p:cNvSpPr txBox="1">
              <a:spLocks noChangeArrowheads="1"/>
            </p:cNvSpPr>
            <p:nvPr/>
          </p:nvSpPr>
          <p:spPr bwMode="auto">
            <a:xfrm>
              <a:off x="3560" y="3141"/>
              <a:ext cx="1134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9590" name="Line 182"/>
            <p:cNvSpPr>
              <a:spLocks noChangeShapeType="1"/>
            </p:cNvSpPr>
            <p:nvPr/>
          </p:nvSpPr>
          <p:spPr bwMode="auto">
            <a:xfrm>
              <a:off x="3219" y="148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91" name="Line 183"/>
            <p:cNvSpPr>
              <a:spLocks noChangeShapeType="1"/>
            </p:cNvSpPr>
            <p:nvPr/>
          </p:nvSpPr>
          <p:spPr bwMode="auto">
            <a:xfrm>
              <a:off x="3219" y="170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92" name="Line 184"/>
            <p:cNvSpPr>
              <a:spLocks noChangeShapeType="1"/>
            </p:cNvSpPr>
            <p:nvPr/>
          </p:nvSpPr>
          <p:spPr bwMode="auto">
            <a:xfrm>
              <a:off x="3219" y="193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93" name="Line 185"/>
            <p:cNvSpPr>
              <a:spLocks noChangeShapeType="1"/>
            </p:cNvSpPr>
            <p:nvPr/>
          </p:nvSpPr>
          <p:spPr bwMode="auto">
            <a:xfrm>
              <a:off x="3219" y="216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9594" name="Line 186"/>
            <p:cNvSpPr>
              <a:spLocks noChangeShapeType="1"/>
            </p:cNvSpPr>
            <p:nvPr/>
          </p:nvSpPr>
          <p:spPr bwMode="auto">
            <a:xfrm rot="-5400000">
              <a:off x="4240" y="3521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Using Multiplexers:</a:t>
            </a:r>
            <a:br>
              <a:rPr lang="en-US" dirty="0" smtClean="0"/>
            </a:br>
            <a:r>
              <a:rPr lang="en-US" dirty="0" smtClean="0"/>
              <a:t>Procedure 2</a:t>
            </a:r>
            <a:endParaRPr lang="en-US" dirty="0"/>
          </a:p>
        </p:txBody>
      </p:sp>
      <p:graphicFrame>
        <p:nvGraphicFramePr>
          <p:cNvPr id="529531" name="Group 123"/>
          <p:cNvGraphicFramePr>
            <a:graphicFrameLocks noGrp="1"/>
          </p:cNvGraphicFramePr>
          <p:nvPr/>
        </p:nvGraphicFramePr>
        <p:xfrm>
          <a:off x="792163" y="2168525"/>
          <a:ext cx="1800225" cy="4150360"/>
        </p:xfrm>
        <a:graphic>
          <a:graphicData uri="http://schemas.openxmlformats.org/drawingml/2006/table">
            <a:tbl>
              <a:tblPr/>
              <a:tblGrid>
                <a:gridCol w="1258887"/>
                <a:gridCol w="541338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 B  C  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9460" name="Rectangle 52"/>
          <p:cNvSpPr>
            <a:spLocks noChangeArrowheads="1"/>
          </p:cNvSpPr>
          <p:nvPr/>
        </p:nvSpPr>
        <p:spPr bwMode="auto">
          <a:xfrm>
            <a:off x="6294438" y="5949950"/>
            <a:ext cx="914400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  B  C</a:t>
            </a:r>
          </a:p>
        </p:txBody>
      </p:sp>
      <p:sp>
        <p:nvSpPr>
          <p:cNvPr id="529461" name="Text Box 53"/>
          <p:cNvSpPr txBox="1">
            <a:spLocks noChangeArrowheads="1"/>
          </p:cNvSpPr>
          <p:nvPr/>
        </p:nvSpPr>
        <p:spPr bwMode="auto">
          <a:xfrm>
            <a:off x="8172450" y="3608388"/>
            <a:ext cx="539750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9462" name="AutoShape 54"/>
          <p:cNvSpPr>
            <a:spLocks noChangeArrowheads="1"/>
          </p:cNvSpPr>
          <p:nvPr/>
        </p:nvSpPr>
        <p:spPr bwMode="auto">
          <a:xfrm>
            <a:off x="931863" y="2441575"/>
            <a:ext cx="720725" cy="4476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463" name="AutoShape 55"/>
          <p:cNvSpPr>
            <a:spLocks/>
          </p:cNvSpPr>
          <p:nvPr/>
        </p:nvSpPr>
        <p:spPr bwMode="auto">
          <a:xfrm>
            <a:off x="2690813" y="2490788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464" name="Rectangle 56"/>
          <p:cNvSpPr>
            <a:spLocks noChangeArrowheads="1"/>
          </p:cNvSpPr>
          <p:nvPr/>
        </p:nvSpPr>
        <p:spPr bwMode="auto">
          <a:xfrm>
            <a:off x="2951163" y="2528888"/>
            <a:ext cx="625475" cy="2746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29465" name="Rectangle 57"/>
          <p:cNvSpPr>
            <a:spLocks noChangeArrowheads="1"/>
          </p:cNvSpPr>
          <p:nvPr/>
        </p:nvSpPr>
        <p:spPr bwMode="auto">
          <a:xfrm>
            <a:off x="5002213" y="2384425"/>
            <a:ext cx="18415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29466" name="AutoShape 58"/>
          <p:cNvSpPr>
            <a:spLocks noChangeArrowheads="1"/>
          </p:cNvSpPr>
          <p:nvPr/>
        </p:nvSpPr>
        <p:spPr bwMode="auto">
          <a:xfrm>
            <a:off x="915988" y="2922588"/>
            <a:ext cx="720725" cy="4492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9663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467" name="AutoShape 59"/>
          <p:cNvSpPr>
            <a:spLocks/>
          </p:cNvSpPr>
          <p:nvPr/>
        </p:nvSpPr>
        <p:spPr bwMode="auto">
          <a:xfrm>
            <a:off x="2681288" y="2965450"/>
            <a:ext cx="180975" cy="360363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468" name="Rectangle 60"/>
          <p:cNvSpPr>
            <a:spLocks noChangeArrowheads="1"/>
          </p:cNvSpPr>
          <p:nvPr/>
        </p:nvSpPr>
        <p:spPr bwMode="auto">
          <a:xfrm>
            <a:off x="2951163" y="2990850"/>
            <a:ext cx="625475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29469" name="Rectangle 61"/>
          <p:cNvSpPr>
            <a:spLocks noChangeArrowheads="1"/>
          </p:cNvSpPr>
          <p:nvPr/>
        </p:nvSpPr>
        <p:spPr bwMode="auto">
          <a:xfrm>
            <a:off x="5002213" y="2744788"/>
            <a:ext cx="184150" cy="2746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29470" name="Line 62"/>
          <p:cNvSpPr>
            <a:spLocks noChangeShapeType="1"/>
          </p:cNvSpPr>
          <p:nvPr/>
        </p:nvSpPr>
        <p:spPr bwMode="auto">
          <a:xfrm>
            <a:off x="3387725" y="3479800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9471" name="Line 63"/>
          <p:cNvSpPr>
            <a:spLocks noChangeShapeType="1"/>
          </p:cNvSpPr>
          <p:nvPr/>
        </p:nvSpPr>
        <p:spPr bwMode="auto">
          <a:xfrm>
            <a:off x="4995863" y="3122613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9472" name="AutoShape 64"/>
          <p:cNvSpPr>
            <a:spLocks noChangeArrowheads="1"/>
          </p:cNvSpPr>
          <p:nvPr/>
        </p:nvSpPr>
        <p:spPr bwMode="auto">
          <a:xfrm>
            <a:off x="930275" y="3429000"/>
            <a:ext cx="720725" cy="4270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473" name="AutoShape 65"/>
          <p:cNvSpPr>
            <a:spLocks/>
          </p:cNvSpPr>
          <p:nvPr/>
        </p:nvSpPr>
        <p:spPr bwMode="auto">
          <a:xfrm>
            <a:off x="2667000" y="3448050"/>
            <a:ext cx="180975" cy="360363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474" name="Rectangle 66"/>
          <p:cNvSpPr>
            <a:spLocks noChangeArrowheads="1"/>
          </p:cNvSpPr>
          <p:nvPr/>
        </p:nvSpPr>
        <p:spPr bwMode="auto">
          <a:xfrm>
            <a:off x="2922588" y="3479800"/>
            <a:ext cx="625475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29475" name="Rectangle 67"/>
          <p:cNvSpPr>
            <a:spLocks noChangeArrowheads="1"/>
          </p:cNvSpPr>
          <p:nvPr/>
        </p:nvSpPr>
        <p:spPr bwMode="auto">
          <a:xfrm>
            <a:off x="4992688" y="3117850"/>
            <a:ext cx="18415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29476" name="AutoShape 68"/>
          <p:cNvSpPr>
            <a:spLocks noChangeArrowheads="1"/>
          </p:cNvSpPr>
          <p:nvPr/>
        </p:nvSpPr>
        <p:spPr bwMode="auto">
          <a:xfrm>
            <a:off x="919163" y="3916363"/>
            <a:ext cx="720725" cy="4270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477" name="AutoShape 69"/>
          <p:cNvSpPr>
            <a:spLocks/>
          </p:cNvSpPr>
          <p:nvPr/>
        </p:nvSpPr>
        <p:spPr bwMode="auto">
          <a:xfrm>
            <a:off x="2662238" y="3951288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478" name="Rectangle 70"/>
          <p:cNvSpPr>
            <a:spLocks noChangeArrowheads="1"/>
          </p:cNvSpPr>
          <p:nvPr/>
        </p:nvSpPr>
        <p:spPr bwMode="auto">
          <a:xfrm>
            <a:off x="2951163" y="3981450"/>
            <a:ext cx="568325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529479" name="Rectangle 71"/>
          <p:cNvSpPr>
            <a:spLocks noChangeArrowheads="1"/>
          </p:cNvSpPr>
          <p:nvPr/>
        </p:nvSpPr>
        <p:spPr bwMode="auto">
          <a:xfrm>
            <a:off x="5040313" y="3473450"/>
            <a:ext cx="12700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29565" name="AutoShape 157"/>
          <p:cNvSpPr>
            <a:spLocks noChangeArrowheads="1"/>
          </p:cNvSpPr>
          <p:nvPr/>
        </p:nvSpPr>
        <p:spPr bwMode="auto">
          <a:xfrm>
            <a:off x="923925" y="4391025"/>
            <a:ext cx="720725" cy="4397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566" name="AutoShape 158"/>
          <p:cNvSpPr>
            <a:spLocks/>
          </p:cNvSpPr>
          <p:nvPr/>
        </p:nvSpPr>
        <p:spPr bwMode="auto">
          <a:xfrm>
            <a:off x="2657475" y="4437063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567" name="Rectangle 159"/>
          <p:cNvSpPr>
            <a:spLocks noChangeArrowheads="1"/>
          </p:cNvSpPr>
          <p:nvPr/>
        </p:nvSpPr>
        <p:spPr bwMode="auto">
          <a:xfrm>
            <a:off x="2951163" y="4508500"/>
            <a:ext cx="568325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529569" name="AutoShape 161"/>
          <p:cNvSpPr>
            <a:spLocks noChangeArrowheads="1"/>
          </p:cNvSpPr>
          <p:nvPr/>
        </p:nvSpPr>
        <p:spPr bwMode="auto">
          <a:xfrm>
            <a:off x="919163" y="4878388"/>
            <a:ext cx="720725" cy="4492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9663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570" name="AutoShape 162"/>
          <p:cNvSpPr>
            <a:spLocks/>
          </p:cNvSpPr>
          <p:nvPr/>
        </p:nvSpPr>
        <p:spPr bwMode="auto">
          <a:xfrm>
            <a:off x="2654300" y="4926013"/>
            <a:ext cx="180975" cy="36036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571" name="Rectangle 163"/>
          <p:cNvSpPr>
            <a:spLocks noChangeArrowheads="1"/>
          </p:cNvSpPr>
          <p:nvPr/>
        </p:nvSpPr>
        <p:spPr bwMode="auto">
          <a:xfrm>
            <a:off x="2951163" y="4960938"/>
            <a:ext cx="625475" cy="2746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29572" name="AutoShape 164"/>
          <p:cNvSpPr>
            <a:spLocks noChangeArrowheads="1"/>
          </p:cNvSpPr>
          <p:nvPr/>
        </p:nvSpPr>
        <p:spPr bwMode="auto">
          <a:xfrm>
            <a:off x="928688" y="5384800"/>
            <a:ext cx="720725" cy="4270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573" name="AutoShape 165"/>
          <p:cNvSpPr>
            <a:spLocks/>
          </p:cNvSpPr>
          <p:nvPr/>
        </p:nvSpPr>
        <p:spPr bwMode="auto">
          <a:xfrm>
            <a:off x="2649538" y="5413375"/>
            <a:ext cx="180975" cy="360363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574" name="Rectangle 166"/>
          <p:cNvSpPr>
            <a:spLocks noChangeArrowheads="1"/>
          </p:cNvSpPr>
          <p:nvPr/>
        </p:nvSpPr>
        <p:spPr bwMode="auto">
          <a:xfrm>
            <a:off x="2951163" y="5408613"/>
            <a:ext cx="568325" cy="2746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29575" name="AutoShape 167"/>
          <p:cNvSpPr>
            <a:spLocks noChangeArrowheads="1"/>
          </p:cNvSpPr>
          <p:nvPr/>
        </p:nvSpPr>
        <p:spPr bwMode="auto">
          <a:xfrm>
            <a:off x="914400" y="5873750"/>
            <a:ext cx="720725" cy="4270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576" name="AutoShape 168"/>
          <p:cNvSpPr>
            <a:spLocks/>
          </p:cNvSpPr>
          <p:nvPr/>
        </p:nvSpPr>
        <p:spPr bwMode="auto">
          <a:xfrm>
            <a:off x="2647950" y="5895975"/>
            <a:ext cx="180975" cy="360363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29577" name="Rectangle 169"/>
          <p:cNvSpPr>
            <a:spLocks noChangeArrowheads="1"/>
          </p:cNvSpPr>
          <p:nvPr/>
        </p:nvSpPr>
        <p:spPr bwMode="auto">
          <a:xfrm>
            <a:off x="2924175" y="5911850"/>
            <a:ext cx="568325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29595" name="Rectangle 187"/>
          <p:cNvSpPr>
            <a:spLocks noChangeArrowheads="1"/>
          </p:cNvSpPr>
          <p:nvPr/>
        </p:nvSpPr>
        <p:spPr bwMode="auto">
          <a:xfrm>
            <a:off x="5032375" y="3813175"/>
            <a:ext cx="12700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29596" name="Rectangle 188"/>
          <p:cNvSpPr>
            <a:spLocks noChangeArrowheads="1"/>
          </p:cNvSpPr>
          <p:nvPr/>
        </p:nvSpPr>
        <p:spPr bwMode="auto">
          <a:xfrm>
            <a:off x="5003800" y="4173538"/>
            <a:ext cx="184150" cy="2746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29598" name="Rectangle 190"/>
          <p:cNvSpPr>
            <a:spLocks noChangeArrowheads="1"/>
          </p:cNvSpPr>
          <p:nvPr/>
        </p:nvSpPr>
        <p:spPr bwMode="auto">
          <a:xfrm>
            <a:off x="5022850" y="4546600"/>
            <a:ext cx="12700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29599" name="Rectangle 191"/>
          <p:cNvSpPr>
            <a:spLocks noChangeArrowheads="1"/>
          </p:cNvSpPr>
          <p:nvPr/>
        </p:nvSpPr>
        <p:spPr bwMode="auto">
          <a:xfrm>
            <a:off x="5038725" y="4959350"/>
            <a:ext cx="12700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</a:t>
            </a:r>
            <a:r>
              <a:rPr lang="en-US" i="1" dirty="0" smtClean="0"/>
              <a:t> D</a:t>
            </a:r>
            <a:r>
              <a:rPr lang="en-US" dirty="0" smtClean="0"/>
              <a:t>) = ∑(1, 3, 4, 11, 12, 13, 14, 15)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2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2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2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2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2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2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2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2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2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2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2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2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52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2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2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2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60" grpId="0"/>
      <p:bldP spid="529461" grpId="0"/>
      <p:bldP spid="529462" grpId="0" animBg="1"/>
      <p:bldP spid="529463" grpId="0" animBg="1"/>
      <p:bldP spid="529464" grpId="0"/>
      <p:bldP spid="529465" grpId="0"/>
      <p:bldP spid="529466" grpId="0" animBg="1"/>
      <p:bldP spid="529467" grpId="0" animBg="1"/>
      <p:bldP spid="529468" grpId="0"/>
      <p:bldP spid="529469" grpId="0"/>
      <p:bldP spid="529470" grpId="0" animBg="1"/>
      <p:bldP spid="529471" grpId="0" animBg="1"/>
      <p:bldP spid="529472" grpId="0" animBg="1"/>
      <p:bldP spid="529473" grpId="0" animBg="1"/>
      <p:bldP spid="529474" grpId="0"/>
      <p:bldP spid="529475" grpId="0"/>
      <p:bldP spid="529476" grpId="0" animBg="1"/>
      <p:bldP spid="529477" grpId="0" animBg="1"/>
      <p:bldP spid="529478" grpId="0"/>
      <p:bldP spid="529479" grpId="0"/>
      <p:bldP spid="529565" grpId="0" animBg="1"/>
      <p:bldP spid="529566" grpId="0" animBg="1"/>
      <p:bldP spid="529567" grpId="0"/>
      <p:bldP spid="529569" grpId="0" animBg="1"/>
      <p:bldP spid="529570" grpId="0" animBg="1"/>
      <p:bldP spid="529571" grpId="0"/>
      <p:bldP spid="529572" grpId="0" animBg="1"/>
      <p:bldP spid="529573" grpId="0" animBg="1"/>
      <p:bldP spid="529574" grpId="0"/>
      <p:bldP spid="529575" grpId="0" animBg="1"/>
      <p:bldP spid="529576" grpId="0" animBg="1"/>
      <p:bldP spid="529577" grpId="0"/>
      <p:bldP spid="529595" grpId="0"/>
      <p:bldP spid="529596" grpId="0"/>
      <p:bldP spid="529598" grpId="0"/>
      <p:bldP spid="5295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1 </a:t>
            </a:r>
            <a:r>
              <a:rPr lang="en-US" dirty="0" err="1" smtClean="0"/>
              <a:t>vs</a:t>
            </a:r>
            <a:r>
              <a:rPr lang="en-US" dirty="0" smtClean="0"/>
              <a:t> procedure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Among the function variables, if the first or some middle variable other than the last one is to be used in input line then procedure 1 is preferable. 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 Expansion</a:t>
            </a:r>
            <a:br>
              <a:rPr lang="en-US" dirty="0" smtClean="0"/>
            </a:br>
            <a:r>
              <a:rPr lang="en-US" dirty="0" smtClean="0"/>
              <a:t>4-to-1 MUX using 2-to-1 MUX</a:t>
            </a:r>
            <a:endParaRPr lang="en-US" dirty="0"/>
          </a:p>
        </p:txBody>
      </p:sp>
      <p:graphicFrame>
        <p:nvGraphicFramePr>
          <p:cNvPr id="55" name="Content Placeholder 54"/>
          <p:cNvGraphicFramePr>
            <a:graphicFrameLocks noGrp="1"/>
          </p:cNvGraphicFramePr>
          <p:nvPr>
            <p:ph sz="quarter" idx="1"/>
          </p:nvPr>
        </p:nvGraphicFramePr>
        <p:xfrm>
          <a:off x="5651500" y="3187700"/>
          <a:ext cx="2514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0300" y="24765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0" y="4787900"/>
            <a:ext cx="9779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27813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400" y="3276600"/>
            <a:ext cx="355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4700" y="50927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2000" y="55626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2"/>
            <a:endCxn id="6" idx="0"/>
          </p:cNvCxnSpPr>
          <p:nvPr/>
        </p:nvCxnSpPr>
        <p:spPr>
          <a:xfrm rot="5400000">
            <a:off x="977900" y="4159250"/>
            <a:ext cx="1244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2"/>
          </p:cNvCxnSpPr>
          <p:nvPr/>
        </p:nvCxnSpPr>
        <p:spPr>
          <a:xfrm rot="16200000" flipV="1">
            <a:off x="1419225" y="5953125"/>
            <a:ext cx="3556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9500" y="25146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2200" y="47752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5" idx="3"/>
          </p:cNvCxnSpPr>
          <p:nvPr/>
        </p:nvCxnSpPr>
        <p:spPr>
          <a:xfrm>
            <a:off x="2082800" y="30099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95500" y="53213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139950" y="3498850"/>
            <a:ext cx="990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16200" y="3987800"/>
            <a:ext cx="6731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235200" y="4902200"/>
            <a:ext cx="8001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41600" y="4521200"/>
            <a:ext cx="63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289300" y="36830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3900" y="37211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3168650" y="5340350"/>
            <a:ext cx="11811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1257300" y="5918200"/>
            <a:ext cx="25019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154906" y="6019800"/>
            <a:ext cx="2293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3"/>
          </p:cNvCxnSpPr>
          <p:nvPr/>
        </p:nvCxnSpPr>
        <p:spPr>
          <a:xfrm>
            <a:off x="4241800" y="4216400"/>
            <a:ext cx="3810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041400" y="6108700"/>
            <a:ext cx="889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  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48200" y="3835400"/>
            <a:ext cx="4191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 Expansion</a:t>
            </a:r>
            <a:br>
              <a:rPr lang="en-US" dirty="0" smtClean="0"/>
            </a:br>
            <a:r>
              <a:rPr lang="en-US" dirty="0" smtClean="0"/>
              <a:t>4-to-1 MUX using 2-to-1 MUX</a:t>
            </a:r>
            <a:endParaRPr lang="en-US" dirty="0"/>
          </a:p>
        </p:txBody>
      </p:sp>
      <p:graphicFrame>
        <p:nvGraphicFramePr>
          <p:cNvPr id="55" name="Content Placeholder 54"/>
          <p:cNvGraphicFramePr>
            <a:graphicFrameLocks noGrp="1"/>
          </p:cNvGraphicFramePr>
          <p:nvPr>
            <p:ph sz="quarter" idx="1"/>
          </p:nvPr>
        </p:nvGraphicFramePr>
        <p:xfrm>
          <a:off x="5651500" y="3187700"/>
          <a:ext cx="2514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0300" y="24765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0" y="4787900"/>
            <a:ext cx="9779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27813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400" y="3276600"/>
            <a:ext cx="355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4700" y="50927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2000" y="55626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2"/>
            <a:endCxn id="6" idx="0"/>
          </p:cNvCxnSpPr>
          <p:nvPr/>
        </p:nvCxnSpPr>
        <p:spPr>
          <a:xfrm rot="5400000">
            <a:off x="977900" y="4159250"/>
            <a:ext cx="1244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2"/>
          </p:cNvCxnSpPr>
          <p:nvPr/>
        </p:nvCxnSpPr>
        <p:spPr>
          <a:xfrm rot="16200000" flipV="1">
            <a:off x="1419225" y="5953125"/>
            <a:ext cx="3556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9500" y="25146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2200" y="47752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5" idx="3"/>
          </p:cNvCxnSpPr>
          <p:nvPr/>
        </p:nvCxnSpPr>
        <p:spPr>
          <a:xfrm>
            <a:off x="2082800" y="30099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95500" y="53213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139950" y="3498850"/>
            <a:ext cx="990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16200" y="3987800"/>
            <a:ext cx="6731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235200" y="4902200"/>
            <a:ext cx="8001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41600" y="4521200"/>
            <a:ext cx="63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289300" y="36830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3900" y="37211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3168650" y="5340350"/>
            <a:ext cx="11811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1257300" y="5918200"/>
            <a:ext cx="25019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154906" y="6019800"/>
            <a:ext cx="2293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3"/>
          </p:cNvCxnSpPr>
          <p:nvPr/>
        </p:nvCxnSpPr>
        <p:spPr>
          <a:xfrm>
            <a:off x="4241800" y="4216400"/>
            <a:ext cx="3810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041400" y="6108700"/>
            <a:ext cx="889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  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48200" y="3835400"/>
            <a:ext cx="4191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4200" y="2603500"/>
            <a:ext cx="11049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4500" y="4838700"/>
            <a:ext cx="11049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22600" y="3797300"/>
            <a:ext cx="6985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Combinational Circuits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259513" y="1952625"/>
            <a:ext cx="2176462" cy="1079500"/>
            <a:chOff x="4183" y="1026"/>
            <a:chExt cx="1371" cy="680"/>
          </a:xfrm>
        </p:grpSpPr>
        <p:sp>
          <p:nvSpPr>
            <p:cNvPr id="474117" name="AutoShape 5"/>
            <p:cNvSpPr>
              <a:spLocks noChangeArrowheads="1"/>
            </p:cNvSpPr>
            <p:nvPr/>
          </p:nvSpPr>
          <p:spPr bwMode="auto">
            <a:xfrm>
              <a:off x="4354" y="1026"/>
              <a:ext cx="907" cy="68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74118" name="Object 6"/>
            <p:cNvGraphicFramePr>
              <a:graphicFrameLocks noChangeAspect="1"/>
            </p:cNvGraphicFramePr>
            <p:nvPr/>
          </p:nvGraphicFramePr>
          <p:xfrm>
            <a:off x="4385" y="1103"/>
            <a:ext cx="862" cy="535"/>
          </p:xfrm>
          <a:graphic>
            <a:graphicData uri="http://schemas.openxmlformats.org/presentationml/2006/ole">
              <p:oleObj spid="_x0000_s56348" name="Visio" r:id="rId4" imgW="3039709" imgH="1725900" progId="">
                <p:embed/>
              </p:oleObj>
            </a:graphicData>
          </a:graphic>
        </p:graphicFrame>
        <p:sp>
          <p:nvSpPr>
            <p:cNvPr id="474119" name="Line 7"/>
            <p:cNvSpPr>
              <a:spLocks noChangeShapeType="1"/>
            </p:cNvSpPr>
            <p:nvPr/>
          </p:nvSpPr>
          <p:spPr bwMode="auto">
            <a:xfrm>
              <a:off x="4183" y="1480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20" name="Line 8"/>
            <p:cNvSpPr>
              <a:spLocks noChangeShapeType="1"/>
            </p:cNvSpPr>
            <p:nvPr/>
          </p:nvSpPr>
          <p:spPr bwMode="auto">
            <a:xfrm>
              <a:off x="4183" y="1253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21" name="Line 9"/>
            <p:cNvSpPr>
              <a:spLocks noChangeShapeType="1"/>
            </p:cNvSpPr>
            <p:nvPr/>
          </p:nvSpPr>
          <p:spPr bwMode="auto">
            <a:xfrm>
              <a:off x="4183" y="1367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24" name="Line 12"/>
            <p:cNvSpPr>
              <a:spLocks noChangeShapeType="1"/>
            </p:cNvSpPr>
            <p:nvPr/>
          </p:nvSpPr>
          <p:spPr bwMode="auto">
            <a:xfrm>
              <a:off x="5261" y="1179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25" name="Line 13"/>
            <p:cNvSpPr>
              <a:spLocks noChangeShapeType="1"/>
            </p:cNvSpPr>
            <p:nvPr/>
          </p:nvSpPr>
          <p:spPr bwMode="auto">
            <a:xfrm>
              <a:off x="5261" y="1494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26" name="Text Box 14"/>
            <p:cNvSpPr txBox="1">
              <a:spLocks noChangeArrowheads="1"/>
            </p:cNvSpPr>
            <p:nvPr/>
          </p:nvSpPr>
          <p:spPr bwMode="auto">
            <a:xfrm>
              <a:off x="5440" y="1099"/>
              <a:ext cx="114" cy="15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b="1"/>
                <a:t>?</a:t>
              </a:r>
            </a:p>
          </p:txBody>
        </p:sp>
        <p:sp>
          <p:nvSpPr>
            <p:cNvPr id="474127" name="Text Box 15"/>
            <p:cNvSpPr txBox="1">
              <a:spLocks noChangeArrowheads="1"/>
            </p:cNvSpPr>
            <p:nvPr/>
          </p:nvSpPr>
          <p:spPr bwMode="auto">
            <a:xfrm>
              <a:off x="5440" y="1405"/>
              <a:ext cx="114" cy="15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b="1" dirty="0"/>
                <a:t>?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240463" y="4868863"/>
            <a:ext cx="1982787" cy="1079500"/>
            <a:chOff x="4183" y="3067"/>
            <a:chExt cx="1249" cy="680"/>
          </a:xfrm>
        </p:grpSpPr>
        <p:sp>
          <p:nvSpPr>
            <p:cNvPr id="474131" name="AutoShape 19"/>
            <p:cNvSpPr>
              <a:spLocks noChangeArrowheads="1"/>
            </p:cNvSpPr>
            <p:nvPr/>
          </p:nvSpPr>
          <p:spPr bwMode="auto">
            <a:xfrm>
              <a:off x="4354" y="3067"/>
              <a:ext cx="907" cy="68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74133" name="Line 21"/>
            <p:cNvSpPr>
              <a:spLocks noChangeShapeType="1"/>
            </p:cNvSpPr>
            <p:nvPr/>
          </p:nvSpPr>
          <p:spPr bwMode="auto">
            <a:xfrm>
              <a:off x="4183" y="3521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34" name="Line 22"/>
            <p:cNvSpPr>
              <a:spLocks noChangeShapeType="1"/>
            </p:cNvSpPr>
            <p:nvPr/>
          </p:nvSpPr>
          <p:spPr bwMode="auto">
            <a:xfrm>
              <a:off x="4183" y="3294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35" name="Line 23"/>
            <p:cNvSpPr>
              <a:spLocks noChangeShapeType="1"/>
            </p:cNvSpPr>
            <p:nvPr/>
          </p:nvSpPr>
          <p:spPr bwMode="auto">
            <a:xfrm>
              <a:off x="4183" y="3408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36" name="Line 24"/>
            <p:cNvSpPr>
              <a:spLocks noChangeShapeType="1"/>
            </p:cNvSpPr>
            <p:nvPr/>
          </p:nvSpPr>
          <p:spPr bwMode="auto">
            <a:xfrm>
              <a:off x="5261" y="3220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37" name="Line 25"/>
            <p:cNvSpPr>
              <a:spLocks noChangeShapeType="1"/>
            </p:cNvSpPr>
            <p:nvPr/>
          </p:nvSpPr>
          <p:spPr bwMode="auto">
            <a:xfrm>
              <a:off x="5261" y="3535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74138" name="Text Box 26"/>
            <p:cNvSpPr txBox="1">
              <a:spLocks noChangeArrowheads="1"/>
            </p:cNvSpPr>
            <p:nvPr/>
          </p:nvSpPr>
          <p:spPr bwMode="auto">
            <a:xfrm>
              <a:off x="4694" y="3245"/>
              <a:ext cx="227" cy="27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32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4" name="Content Placeholder 2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Given a circuit, find out its </a:t>
            </a:r>
            <a:r>
              <a:rPr lang="en-US" i="1" dirty="0" smtClean="0">
                <a:solidFill>
                  <a:schemeClr val="accent1"/>
                </a:solidFill>
              </a:rPr>
              <a:t>function</a:t>
            </a:r>
          </a:p>
          <a:p>
            <a:pPr lvl="1"/>
            <a:r>
              <a:rPr lang="en-US" dirty="0" smtClean="0"/>
              <a:t>Function may be expressed as:</a:t>
            </a:r>
          </a:p>
          <a:p>
            <a:pPr lvl="2"/>
            <a:r>
              <a:rPr lang="en-US" dirty="0" smtClean="0"/>
              <a:t>Boolean function</a:t>
            </a:r>
          </a:p>
          <a:p>
            <a:pPr lvl="2"/>
            <a:r>
              <a:rPr lang="en-US" dirty="0" smtClean="0"/>
              <a:t>Truth table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Given a desired function, determine its </a:t>
            </a:r>
            <a:r>
              <a:rPr lang="en-US" i="1" dirty="0" smtClean="0">
                <a:solidFill>
                  <a:schemeClr val="accent1"/>
                </a:solidFill>
              </a:rPr>
              <a:t>circuit</a:t>
            </a:r>
          </a:p>
          <a:p>
            <a:pPr lvl="1"/>
            <a:r>
              <a:rPr lang="en-US" dirty="0" smtClean="0"/>
              <a:t>Function may be expressed as:</a:t>
            </a:r>
          </a:p>
          <a:p>
            <a:pPr lvl="2"/>
            <a:r>
              <a:rPr lang="en-US" dirty="0" smtClean="0"/>
              <a:t>Boolean function</a:t>
            </a:r>
          </a:p>
          <a:p>
            <a:pPr lvl="2"/>
            <a:r>
              <a:rPr lang="en-US" dirty="0" smtClean="0"/>
              <a:t>Truth 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 Expansion</a:t>
            </a:r>
            <a:br>
              <a:rPr lang="en-US" dirty="0" smtClean="0"/>
            </a:br>
            <a:r>
              <a:rPr lang="en-US" dirty="0" smtClean="0"/>
              <a:t>4-to-1 MUX using 2-to-1 MUX</a:t>
            </a:r>
            <a:endParaRPr lang="en-US" dirty="0"/>
          </a:p>
        </p:txBody>
      </p:sp>
      <p:graphicFrame>
        <p:nvGraphicFramePr>
          <p:cNvPr id="55" name="Content Placeholder 54"/>
          <p:cNvGraphicFramePr>
            <a:graphicFrameLocks noGrp="1"/>
          </p:cNvGraphicFramePr>
          <p:nvPr>
            <p:ph sz="quarter" idx="1"/>
          </p:nvPr>
        </p:nvGraphicFramePr>
        <p:xfrm>
          <a:off x="5651500" y="3187700"/>
          <a:ext cx="2514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0300" y="24765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0" y="4787900"/>
            <a:ext cx="9779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27813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400" y="3276600"/>
            <a:ext cx="355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4700" y="50927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2000" y="55626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2"/>
            <a:endCxn id="6" idx="0"/>
          </p:cNvCxnSpPr>
          <p:nvPr/>
        </p:nvCxnSpPr>
        <p:spPr>
          <a:xfrm rot="5400000">
            <a:off x="977900" y="4159250"/>
            <a:ext cx="1244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2"/>
          </p:cNvCxnSpPr>
          <p:nvPr/>
        </p:nvCxnSpPr>
        <p:spPr>
          <a:xfrm rot="16200000" flipV="1">
            <a:off x="1419225" y="5953125"/>
            <a:ext cx="3556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9500" y="25146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2200" y="47752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5" idx="3"/>
          </p:cNvCxnSpPr>
          <p:nvPr/>
        </p:nvCxnSpPr>
        <p:spPr>
          <a:xfrm>
            <a:off x="2082800" y="30099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95500" y="53213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139950" y="3498850"/>
            <a:ext cx="990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16200" y="3987800"/>
            <a:ext cx="6731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235200" y="4902200"/>
            <a:ext cx="8001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41600" y="4521200"/>
            <a:ext cx="63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289300" y="36830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3900" y="37211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3168650" y="5340350"/>
            <a:ext cx="11811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1257300" y="5918200"/>
            <a:ext cx="25019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154906" y="6019800"/>
            <a:ext cx="2293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3"/>
          </p:cNvCxnSpPr>
          <p:nvPr/>
        </p:nvCxnSpPr>
        <p:spPr>
          <a:xfrm>
            <a:off x="4241800" y="4216400"/>
            <a:ext cx="3810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041400" y="6108700"/>
            <a:ext cx="889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  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48200" y="3835400"/>
            <a:ext cx="4191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200" y="3048000"/>
            <a:ext cx="11049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4500" y="5321300"/>
            <a:ext cx="11049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22600" y="3797300"/>
            <a:ext cx="6985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 Expansion</a:t>
            </a:r>
            <a:br>
              <a:rPr lang="en-US" dirty="0" smtClean="0"/>
            </a:br>
            <a:r>
              <a:rPr lang="en-US" dirty="0" smtClean="0"/>
              <a:t>4-to-1 MUX using 2-to-1 MUX</a:t>
            </a:r>
            <a:endParaRPr lang="en-US" dirty="0"/>
          </a:p>
        </p:txBody>
      </p:sp>
      <p:graphicFrame>
        <p:nvGraphicFramePr>
          <p:cNvPr id="55" name="Content Placeholder 54"/>
          <p:cNvGraphicFramePr>
            <a:graphicFrameLocks noGrp="1"/>
          </p:cNvGraphicFramePr>
          <p:nvPr>
            <p:ph sz="quarter" idx="1"/>
          </p:nvPr>
        </p:nvGraphicFramePr>
        <p:xfrm>
          <a:off x="5651500" y="3187700"/>
          <a:ext cx="2514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0300" y="24765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0" y="4787900"/>
            <a:ext cx="9779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27813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400" y="3276600"/>
            <a:ext cx="355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4700" y="50927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2000" y="55626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2"/>
            <a:endCxn id="6" idx="0"/>
          </p:cNvCxnSpPr>
          <p:nvPr/>
        </p:nvCxnSpPr>
        <p:spPr>
          <a:xfrm rot="5400000">
            <a:off x="977900" y="4159250"/>
            <a:ext cx="1244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2"/>
          </p:cNvCxnSpPr>
          <p:nvPr/>
        </p:nvCxnSpPr>
        <p:spPr>
          <a:xfrm rot="16200000" flipV="1">
            <a:off x="1419225" y="5953125"/>
            <a:ext cx="3556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9500" y="25146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2200" y="47752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5" idx="3"/>
          </p:cNvCxnSpPr>
          <p:nvPr/>
        </p:nvCxnSpPr>
        <p:spPr>
          <a:xfrm>
            <a:off x="2082800" y="30099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95500" y="53213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139950" y="3498850"/>
            <a:ext cx="990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16200" y="3987800"/>
            <a:ext cx="6731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235200" y="4902200"/>
            <a:ext cx="8001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41600" y="4521200"/>
            <a:ext cx="63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289300" y="36830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3900" y="37211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3168650" y="5340350"/>
            <a:ext cx="11811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1257300" y="5918200"/>
            <a:ext cx="25019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154906" y="6019800"/>
            <a:ext cx="2293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3"/>
          </p:cNvCxnSpPr>
          <p:nvPr/>
        </p:nvCxnSpPr>
        <p:spPr>
          <a:xfrm>
            <a:off x="4241800" y="4216400"/>
            <a:ext cx="3810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041400" y="6108700"/>
            <a:ext cx="889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  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48200" y="3835400"/>
            <a:ext cx="4191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200" y="2603500"/>
            <a:ext cx="11049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4500" y="4838700"/>
            <a:ext cx="11049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22600" y="4267200"/>
            <a:ext cx="6985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 Expansion</a:t>
            </a:r>
            <a:br>
              <a:rPr lang="en-US" dirty="0" smtClean="0"/>
            </a:br>
            <a:r>
              <a:rPr lang="en-US" dirty="0" smtClean="0"/>
              <a:t>4-to-1 MUX using 2-to-1 MUX</a:t>
            </a:r>
            <a:endParaRPr lang="en-US" dirty="0"/>
          </a:p>
        </p:txBody>
      </p:sp>
      <p:graphicFrame>
        <p:nvGraphicFramePr>
          <p:cNvPr id="55" name="Content Placeholder 54"/>
          <p:cNvGraphicFramePr>
            <a:graphicFrameLocks noGrp="1"/>
          </p:cNvGraphicFramePr>
          <p:nvPr>
            <p:ph sz="quarter" idx="1"/>
          </p:nvPr>
        </p:nvGraphicFramePr>
        <p:xfrm>
          <a:off x="5651500" y="3187700"/>
          <a:ext cx="2514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0300" y="24765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0" y="4787900"/>
            <a:ext cx="9779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27813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400" y="3276600"/>
            <a:ext cx="355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4700" y="50927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2000" y="5562600"/>
            <a:ext cx="3429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2"/>
            <a:endCxn id="6" idx="0"/>
          </p:cNvCxnSpPr>
          <p:nvPr/>
        </p:nvCxnSpPr>
        <p:spPr>
          <a:xfrm rot="5400000">
            <a:off x="977900" y="4159250"/>
            <a:ext cx="1244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2"/>
          </p:cNvCxnSpPr>
          <p:nvPr/>
        </p:nvCxnSpPr>
        <p:spPr>
          <a:xfrm rot="16200000" flipV="1">
            <a:off x="1419225" y="5953125"/>
            <a:ext cx="3556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9500" y="25146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2200" y="47752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5" idx="3"/>
          </p:cNvCxnSpPr>
          <p:nvPr/>
        </p:nvCxnSpPr>
        <p:spPr>
          <a:xfrm>
            <a:off x="2082800" y="30099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95500" y="5321300"/>
            <a:ext cx="5588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139950" y="3498850"/>
            <a:ext cx="9906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16200" y="3987800"/>
            <a:ext cx="6731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235200" y="4902200"/>
            <a:ext cx="8001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41600" y="4521200"/>
            <a:ext cx="63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289300" y="3683000"/>
            <a:ext cx="9525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3900" y="3721100"/>
            <a:ext cx="4318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3168650" y="5340350"/>
            <a:ext cx="11811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1257300" y="5918200"/>
            <a:ext cx="25019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154906" y="6019800"/>
            <a:ext cx="2293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3"/>
          </p:cNvCxnSpPr>
          <p:nvPr/>
        </p:nvCxnSpPr>
        <p:spPr>
          <a:xfrm>
            <a:off x="4241800" y="4216400"/>
            <a:ext cx="3810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041400" y="6108700"/>
            <a:ext cx="889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  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48200" y="3835400"/>
            <a:ext cx="4191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200" y="3048000"/>
            <a:ext cx="11049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4500" y="5283200"/>
            <a:ext cx="11049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22600" y="4254500"/>
            <a:ext cx="698500" cy="419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790575" y="1628775"/>
            <a:ext cx="7740650" cy="5049838"/>
            <a:chOff x="498" y="1026"/>
            <a:chExt cx="4876" cy="3181"/>
          </a:xfrm>
        </p:grpSpPr>
        <p:sp>
          <p:nvSpPr>
            <p:cNvPr id="546819" name="AutoShape 3"/>
            <p:cNvSpPr>
              <a:spLocks noChangeArrowheads="1"/>
            </p:cNvSpPr>
            <p:nvPr/>
          </p:nvSpPr>
          <p:spPr bwMode="auto">
            <a:xfrm flipH="1">
              <a:off x="1179" y="1026"/>
              <a:ext cx="3630" cy="28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endPara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820" name="Line 4"/>
            <p:cNvSpPr>
              <a:spLocks noChangeShapeType="1"/>
            </p:cNvSpPr>
            <p:nvPr/>
          </p:nvSpPr>
          <p:spPr bwMode="auto">
            <a:xfrm rot="-5400000">
              <a:off x="2143" y="3918"/>
              <a:ext cx="1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21" name="Line 5"/>
            <p:cNvSpPr>
              <a:spLocks noChangeShapeType="1"/>
            </p:cNvSpPr>
            <p:nvPr/>
          </p:nvSpPr>
          <p:spPr bwMode="auto">
            <a:xfrm rot="-5400000">
              <a:off x="1916" y="3918"/>
              <a:ext cx="1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22" name="Text Box 6"/>
            <p:cNvSpPr txBox="1">
              <a:spLocks noChangeArrowheads="1"/>
            </p:cNvSpPr>
            <p:nvPr/>
          </p:nvSpPr>
          <p:spPr bwMode="auto">
            <a:xfrm>
              <a:off x="5148" y="2273"/>
              <a:ext cx="226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823" name="Line 7"/>
            <p:cNvSpPr>
              <a:spLocks noChangeShapeType="1"/>
            </p:cNvSpPr>
            <p:nvPr/>
          </p:nvSpPr>
          <p:spPr bwMode="auto">
            <a:xfrm>
              <a:off x="838" y="272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24" name="Text Box 8"/>
            <p:cNvSpPr txBox="1">
              <a:spLocks noChangeArrowheads="1"/>
            </p:cNvSpPr>
            <p:nvPr/>
          </p:nvSpPr>
          <p:spPr bwMode="auto">
            <a:xfrm>
              <a:off x="498" y="1253"/>
              <a:ext cx="226" cy="2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6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546825" name="Line 9"/>
            <p:cNvSpPr>
              <a:spLocks noChangeShapeType="1"/>
            </p:cNvSpPr>
            <p:nvPr/>
          </p:nvSpPr>
          <p:spPr bwMode="auto">
            <a:xfrm>
              <a:off x="838" y="295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26" name="Line 10"/>
            <p:cNvSpPr>
              <a:spLocks noChangeShapeType="1"/>
            </p:cNvSpPr>
            <p:nvPr/>
          </p:nvSpPr>
          <p:spPr bwMode="auto">
            <a:xfrm>
              <a:off x="838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27" name="Line 11"/>
            <p:cNvSpPr>
              <a:spLocks noChangeShapeType="1"/>
            </p:cNvSpPr>
            <p:nvPr/>
          </p:nvSpPr>
          <p:spPr bwMode="auto">
            <a:xfrm>
              <a:off x="838" y="340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28" name="Line 12"/>
            <p:cNvSpPr>
              <a:spLocks noChangeShapeType="1"/>
            </p:cNvSpPr>
            <p:nvPr/>
          </p:nvSpPr>
          <p:spPr bwMode="auto">
            <a:xfrm>
              <a:off x="4809" y="239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29" name="Text Box 13"/>
            <p:cNvSpPr txBox="1">
              <a:spLocks noChangeArrowheads="1"/>
            </p:cNvSpPr>
            <p:nvPr/>
          </p:nvSpPr>
          <p:spPr bwMode="auto">
            <a:xfrm>
              <a:off x="1406" y="3974"/>
              <a:ext cx="1134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46830" name="Line 14"/>
            <p:cNvSpPr>
              <a:spLocks noChangeShapeType="1"/>
            </p:cNvSpPr>
            <p:nvPr/>
          </p:nvSpPr>
          <p:spPr bwMode="auto">
            <a:xfrm>
              <a:off x="838" y="1366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31" name="Line 15"/>
            <p:cNvSpPr>
              <a:spLocks noChangeShapeType="1"/>
            </p:cNvSpPr>
            <p:nvPr/>
          </p:nvSpPr>
          <p:spPr bwMode="auto">
            <a:xfrm>
              <a:off x="838" y="159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32" name="Line 16"/>
            <p:cNvSpPr>
              <a:spLocks noChangeShapeType="1"/>
            </p:cNvSpPr>
            <p:nvPr/>
          </p:nvSpPr>
          <p:spPr bwMode="auto">
            <a:xfrm>
              <a:off x="838" y="182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33" name="Line 17"/>
            <p:cNvSpPr>
              <a:spLocks noChangeShapeType="1"/>
            </p:cNvSpPr>
            <p:nvPr/>
          </p:nvSpPr>
          <p:spPr bwMode="auto">
            <a:xfrm>
              <a:off x="838" y="204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834" name="Line 18"/>
            <p:cNvSpPr>
              <a:spLocks noChangeShapeType="1"/>
            </p:cNvSpPr>
            <p:nvPr/>
          </p:nvSpPr>
          <p:spPr bwMode="auto">
            <a:xfrm rot="-5400000">
              <a:off x="1689" y="3918"/>
              <a:ext cx="1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6835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Multiplexer </a:t>
            </a:r>
            <a:r>
              <a:rPr lang="en-US" dirty="0" smtClean="0"/>
              <a:t>Expansion</a:t>
            </a:r>
            <a:br>
              <a:rPr lang="en-US" dirty="0" smtClean="0"/>
            </a:br>
            <a:r>
              <a:rPr lang="en-US" dirty="0" smtClean="0"/>
              <a:t>8-to-1 MUX using Dual 4-to-1 MUX</a:t>
            </a:r>
            <a:endParaRPr lang="en-US" dirty="0"/>
          </a:p>
        </p:txBody>
      </p: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1871663" y="1808163"/>
            <a:ext cx="2881312" cy="2160587"/>
            <a:chOff x="2993" y="2727"/>
            <a:chExt cx="1815" cy="1361"/>
          </a:xfrm>
        </p:grpSpPr>
        <p:sp>
          <p:nvSpPr>
            <p:cNvPr id="546936" name="AutoShape 120"/>
            <p:cNvSpPr>
              <a:spLocks noChangeArrowheads="1"/>
            </p:cNvSpPr>
            <p:nvPr/>
          </p:nvSpPr>
          <p:spPr bwMode="auto">
            <a:xfrm flipH="1">
              <a:off x="3334" y="2727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46937" name="Line 121"/>
            <p:cNvSpPr>
              <a:spLocks noChangeShapeType="1"/>
            </p:cNvSpPr>
            <p:nvPr/>
          </p:nvSpPr>
          <p:spPr bwMode="auto">
            <a:xfrm rot="-5400000">
              <a:off x="3900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38" name="Line 122"/>
            <p:cNvSpPr>
              <a:spLocks noChangeShapeType="1"/>
            </p:cNvSpPr>
            <p:nvPr/>
          </p:nvSpPr>
          <p:spPr bwMode="auto">
            <a:xfrm rot="-5400000">
              <a:off x="3673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39" name="Text Box 123"/>
            <p:cNvSpPr txBox="1">
              <a:spLocks noChangeArrowheads="1"/>
            </p:cNvSpPr>
            <p:nvPr/>
          </p:nvSpPr>
          <p:spPr bwMode="auto">
            <a:xfrm>
              <a:off x="4240" y="3177"/>
              <a:ext cx="226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940" name="Line 124"/>
            <p:cNvSpPr>
              <a:spLocks noChangeShapeType="1"/>
            </p:cNvSpPr>
            <p:nvPr/>
          </p:nvSpPr>
          <p:spPr bwMode="auto">
            <a:xfrm>
              <a:off x="2993" y="295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41" name="Text Box 125"/>
            <p:cNvSpPr txBox="1">
              <a:spLocks noChangeArrowheads="1"/>
            </p:cNvSpPr>
            <p:nvPr/>
          </p:nvSpPr>
          <p:spPr bwMode="auto">
            <a:xfrm>
              <a:off x="3333" y="2815"/>
              <a:ext cx="226" cy="9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46942" name="Line 126"/>
            <p:cNvSpPr>
              <a:spLocks noChangeShapeType="1"/>
            </p:cNvSpPr>
            <p:nvPr/>
          </p:nvSpPr>
          <p:spPr bwMode="auto">
            <a:xfrm>
              <a:off x="2993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43" name="Line 127"/>
            <p:cNvSpPr>
              <a:spLocks noChangeShapeType="1"/>
            </p:cNvSpPr>
            <p:nvPr/>
          </p:nvSpPr>
          <p:spPr bwMode="auto">
            <a:xfrm>
              <a:off x="2993" y="340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44" name="Line 128"/>
            <p:cNvSpPr>
              <a:spLocks noChangeShapeType="1"/>
            </p:cNvSpPr>
            <p:nvPr/>
          </p:nvSpPr>
          <p:spPr bwMode="auto">
            <a:xfrm>
              <a:off x="2993" y="363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45" name="Line 129"/>
            <p:cNvSpPr>
              <a:spLocks noChangeShapeType="1"/>
            </p:cNvSpPr>
            <p:nvPr/>
          </p:nvSpPr>
          <p:spPr bwMode="auto">
            <a:xfrm>
              <a:off x="4467" y="329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46" name="Text Box 130"/>
            <p:cNvSpPr txBox="1">
              <a:spLocks noChangeArrowheads="1"/>
            </p:cNvSpPr>
            <p:nvPr/>
          </p:nvSpPr>
          <p:spPr bwMode="auto">
            <a:xfrm>
              <a:off x="3674" y="3634"/>
              <a:ext cx="567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1871663" y="3968750"/>
            <a:ext cx="2881312" cy="2160588"/>
            <a:chOff x="2993" y="2727"/>
            <a:chExt cx="1815" cy="1361"/>
          </a:xfrm>
        </p:grpSpPr>
        <p:sp>
          <p:nvSpPr>
            <p:cNvPr id="546948" name="AutoShape 132"/>
            <p:cNvSpPr>
              <a:spLocks noChangeArrowheads="1"/>
            </p:cNvSpPr>
            <p:nvPr/>
          </p:nvSpPr>
          <p:spPr bwMode="auto">
            <a:xfrm flipH="1">
              <a:off x="3334" y="2727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46949" name="Line 133"/>
            <p:cNvSpPr>
              <a:spLocks noChangeShapeType="1"/>
            </p:cNvSpPr>
            <p:nvPr/>
          </p:nvSpPr>
          <p:spPr bwMode="auto">
            <a:xfrm rot="-5400000">
              <a:off x="3900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50" name="Line 134"/>
            <p:cNvSpPr>
              <a:spLocks noChangeShapeType="1"/>
            </p:cNvSpPr>
            <p:nvPr/>
          </p:nvSpPr>
          <p:spPr bwMode="auto">
            <a:xfrm rot="-5400000">
              <a:off x="3673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51" name="Text Box 135"/>
            <p:cNvSpPr txBox="1">
              <a:spLocks noChangeArrowheads="1"/>
            </p:cNvSpPr>
            <p:nvPr/>
          </p:nvSpPr>
          <p:spPr bwMode="auto">
            <a:xfrm>
              <a:off x="4240" y="3177"/>
              <a:ext cx="226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952" name="Line 136"/>
            <p:cNvSpPr>
              <a:spLocks noChangeShapeType="1"/>
            </p:cNvSpPr>
            <p:nvPr/>
          </p:nvSpPr>
          <p:spPr bwMode="auto">
            <a:xfrm>
              <a:off x="2993" y="295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53" name="Text Box 137"/>
            <p:cNvSpPr txBox="1">
              <a:spLocks noChangeArrowheads="1"/>
            </p:cNvSpPr>
            <p:nvPr/>
          </p:nvSpPr>
          <p:spPr bwMode="auto">
            <a:xfrm>
              <a:off x="3333" y="2815"/>
              <a:ext cx="226" cy="9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46954" name="Line 138"/>
            <p:cNvSpPr>
              <a:spLocks noChangeShapeType="1"/>
            </p:cNvSpPr>
            <p:nvPr/>
          </p:nvSpPr>
          <p:spPr bwMode="auto">
            <a:xfrm>
              <a:off x="2993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55" name="Line 139"/>
            <p:cNvSpPr>
              <a:spLocks noChangeShapeType="1"/>
            </p:cNvSpPr>
            <p:nvPr/>
          </p:nvSpPr>
          <p:spPr bwMode="auto">
            <a:xfrm>
              <a:off x="2993" y="340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56" name="Line 140"/>
            <p:cNvSpPr>
              <a:spLocks noChangeShapeType="1"/>
            </p:cNvSpPr>
            <p:nvPr/>
          </p:nvSpPr>
          <p:spPr bwMode="auto">
            <a:xfrm>
              <a:off x="2993" y="363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57" name="Line 141"/>
            <p:cNvSpPr>
              <a:spLocks noChangeShapeType="1"/>
            </p:cNvSpPr>
            <p:nvPr/>
          </p:nvSpPr>
          <p:spPr bwMode="auto">
            <a:xfrm>
              <a:off x="4467" y="329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6958" name="Text Box 142"/>
            <p:cNvSpPr txBox="1">
              <a:spLocks noChangeArrowheads="1"/>
            </p:cNvSpPr>
            <p:nvPr/>
          </p:nvSpPr>
          <p:spPr bwMode="auto">
            <a:xfrm>
              <a:off x="3674" y="3634"/>
              <a:ext cx="567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4751388" y="3249613"/>
            <a:ext cx="2881312" cy="1441450"/>
            <a:chOff x="2993" y="2047"/>
            <a:chExt cx="1815" cy="908"/>
          </a:xfrm>
        </p:grpSpPr>
        <p:sp>
          <p:nvSpPr>
            <p:cNvPr id="546960" name="AutoShape 144"/>
            <p:cNvSpPr>
              <a:spLocks noChangeArrowheads="1"/>
            </p:cNvSpPr>
            <p:nvPr/>
          </p:nvSpPr>
          <p:spPr bwMode="auto">
            <a:xfrm flipH="1">
              <a:off x="3334" y="2047"/>
              <a:ext cx="1134" cy="68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46961" name="Line 145"/>
            <p:cNvSpPr>
              <a:spLocks noChangeShapeType="1"/>
            </p:cNvSpPr>
            <p:nvPr/>
          </p:nvSpPr>
          <p:spPr bwMode="auto">
            <a:xfrm rot="-5400000">
              <a:off x="3787" y="284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962" name="Text Box 146"/>
            <p:cNvSpPr txBox="1">
              <a:spLocks noChangeArrowheads="1"/>
            </p:cNvSpPr>
            <p:nvPr/>
          </p:nvSpPr>
          <p:spPr bwMode="auto">
            <a:xfrm>
              <a:off x="4240" y="2274"/>
              <a:ext cx="226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963" name="Line 147"/>
            <p:cNvSpPr>
              <a:spLocks noChangeShapeType="1"/>
            </p:cNvSpPr>
            <p:nvPr/>
          </p:nvSpPr>
          <p:spPr bwMode="auto">
            <a:xfrm>
              <a:off x="2993" y="227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964" name="Text Box 148"/>
            <p:cNvSpPr txBox="1">
              <a:spLocks noChangeArrowheads="1"/>
            </p:cNvSpPr>
            <p:nvPr/>
          </p:nvSpPr>
          <p:spPr bwMode="auto">
            <a:xfrm>
              <a:off x="3333" y="2135"/>
              <a:ext cx="226" cy="46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46965" name="Line 149"/>
            <p:cNvSpPr>
              <a:spLocks noChangeShapeType="1"/>
            </p:cNvSpPr>
            <p:nvPr/>
          </p:nvSpPr>
          <p:spPr bwMode="auto">
            <a:xfrm>
              <a:off x="2993" y="250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966" name="Line 150"/>
            <p:cNvSpPr>
              <a:spLocks noChangeShapeType="1"/>
            </p:cNvSpPr>
            <p:nvPr/>
          </p:nvSpPr>
          <p:spPr bwMode="auto">
            <a:xfrm>
              <a:off x="4467" y="239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6967" name="Text Box 151"/>
            <p:cNvSpPr txBox="1">
              <a:spLocks noChangeArrowheads="1"/>
            </p:cNvSpPr>
            <p:nvPr/>
          </p:nvSpPr>
          <p:spPr bwMode="auto">
            <a:xfrm>
              <a:off x="3674" y="2501"/>
              <a:ext cx="567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6968" name="Line 152"/>
          <p:cNvSpPr>
            <a:spLocks noChangeShapeType="1"/>
          </p:cNvSpPr>
          <p:nvPr/>
        </p:nvSpPr>
        <p:spPr bwMode="auto">
          <a:xfrm>
            <a:off x="4751388" y="2708275"/>
            <a:ext cx="0" cy="9001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546969" name="Line 153"/>
          <p:cNvSpPr>
            <a:spLocks noChangeShapeType="1"/>
          </p:cNvSpPr>
          <p:nvPr/>
        </p:nvSpPr>
        <p:spPr bwMode="auto">
          <a:xfrm>
            <a:off x="4751388" y="3968750"/>
            <a:ext cx="0" cy="9001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546970" name="Line 154"/>
          <p:cNvSpPr>
            <a:spLocks noChangeShapeType="1"/>
          </p:cNvSpPr>
          <p:nvPr/>
        </p:nvSpPr>
        <p:spPr bwMode="auto">
          <a:xfrm>
            <a:off x="6192838" y="4689475"/>
            <a:ext cx="0" cy="12604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46972" name="Line 156"/>
          <p:cNvSpPr>
            <a:spLocks noChangeShapeType="1"/>
          </p:cNvSpPr>
          <p:nvPr/>
        </p:nvSpPr>
        <p:spPr bwMode="auto">
          <a:xfrm flipV="1">
            <a:off x="2771775" y="5949950"/>
            <a:ext cx="34210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46973" name="Line 157"/>
          <p:cNvSpPr>
            <a:spLocks noChangeShapeType="1"/>
          </p:cNvSpPr>
          <p:nvPr/>
        </p:nvSpPr>
        <p:spPr bwMode="auto">
          <a:xfrm rot="-5400000">
            <a:off x="2682081" y="6039644"/>
            <a:ext cx="1793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546975" name="Rectangle 159"/>
          <p:cNvSpPr>
            <a:spLocks noChangeArrowheads="1"/>
          </p:cNvSpPr>
          <p:nvPr/>
        </p:nvSpPr>
        <p:spPr bwMode="auto">
          <a:xfrm>
            <a:off x="3176588" y="6129338"/>
            <a:ext cx="538609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0   0</a:t>
            </a:r>
          </a:p>
        </p:txBody>
      </p:sp>
      <p:sp>
        <p:nvSpPr>
          <p:cNvPr id="546976" name="Line 160"/>
          <p:cNvSpPr>
            <a:spLocks noChangeShapeType="1"/>
          </p:cNvSpPr>
          <p:nvPr/>
        </p:nvSpPr>
        <p:spPr bwMode="auto">
          <a:xfrm>
            <a:off x="2847975" y="2168525"/>
            <a:ext cx="1079500" cy="53975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46977" name="Line 161"/>
          <p:cNvSpPr>
            <a:spLocks noChangeShapeType="1"/>
          </p:cNvSpPr>
          <p:nvPr/>
        </p:nvSpPr>
        <p:spPr bwMode="auto">
          <a:xfrm>
            <a:off x="2860675" y="4329113"/>
            <a:ext cx="1077913" cy="53975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46978" name="Rectangle 162"/>
          <p:cNvSpPr>
            <a:spLocks noChangeArrowheads="1"/>
          </p:cNvSpPr>
          <p:nvPr/>
        </p:nvSpPr>
        <p:spPr bwMode="auto">
          <a:xfrm>
            <a:off x="2798763" y="6129338"/>
            <a:ext cx="153888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46979" name="Line 163"/>
          <p:cNvSpPr>
            <a:spLocks noChangeShapeType="1"/>
          </p:cNvSpPr>
          <p:nvPr/>
        </p:nvSpPr>
        <p:spPr bwMode="auto">
          <a:xfrm flipV="1">
            <a:off x="5715000" y="3789363"/>
            <a:ext cx="1081088" cy="179387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66" name="Content Placeholder 6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968" grpId="0" animBg="1"/>
      <p:bldP spid="546969" grpId="0" animBg="1"/>
      <p:bldP spid="546970" grpId="0" animBg="1"/>
      <p:bldP spid="546972" grpId="0" animBg="1"/>
      <p:bldP spid="546973" grpId="0" animBg="1"/>
      <p:bldP spid="546975" grpId="0"/>
      <p:bldP spid="546976" grpId="0" animBg="1"/>
      <p:bldP spid="546977" grpId="0" animBg="1"/>
      <p:bldP spid="546978" grpId="0"/>
      <p:bldP spid="5469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ontent Placeholder 62"/>
          <p:cNvSpPr>
            <a:spLocks noGrp="1"/>
          </p:cNvSpPr>
          <p:nvPr>
            <p:ph sz="quarter" idx="1"/>
          </p:nvPr>
        </p:nvSpPr>
        <p:spPr>
          <a:xfrm>
            <a:off x="457200" y="1111469"/>
            <a:ext cx="7696200" cy="4873752"/>
          </a:xfrm>
        </p:spPr>
        <p:txBody>
          <a:bodyPr/>
          <a:lstStyle/>
          <a:p>
            <a:r>
              <a:rPr lang="en-US" dirty="0" smtClean="0"/>
              <a:t>Quad 2-to-1 MUX: </a:t>
            </a:r>
            <a:br>
              <a:rPr lang="en-US" dirty="0" smtClean="0"/>
            </a:br>
            <a:r>
              <a:rPr lang="en-US" dirty="0" smtClean="0"/>
              <a:t>Four 2x1 MUX can be used simultaneously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Multiplexers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885950" y="2416891"/>
            <a:ext cx="2520950" cy="4321175"/>
            <a:chOff x="385" y="1139"/>
            <a:chExt cx="1588" cy="2722"/>
          </a:xfrm>
        </p:grpSpPr>
        <p:sp>
          <p:nvSpPr>
            <p:cNvPr id="523278" name="AutoShape 14"/>
            <p:cNvSpPr>
              <a:spLocks noChangeArrowheads="1"/>
            </p:cNvSpPr>
            <p:nvPr/>
          </p:nvSpPr>
          <p:spPr bwMode="auto">
            <a:xfrm flipH="1">
              <a:off x="868" y="1139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3279" name="Line 15"/>
            <p:cNvSpPr>
              <a:spLocks noChangeShapeType="1"/>
            </p:cNvSpPr>
            <p:nvPr/>
          </p:nvSpPr>
          <p:spPr bwMode="auto">
            <a:xfrm rot="-5400000">
              <a:off x="1244" y="173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280" name="Text Box 16"/>
            <p:cNvSpPr txBox="1">
              <a:spLocks noChangeArrowheads="1"/>
            </p:cNvSpPr>
            <p:nvPr/>
          </p:nvSpPr>
          <p:spPr bwMode="auto">
            <a:xfrm>
              <a:off x="1547" y="1309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281" name="Line 17"/>
            <p:cNvSpPr>
              <a:spLocks noChangeShapeType="1"/>
            </p:cNvSpPr>
            <p:nvPr/>
          </p:nvSpPr>
          <p:spPr bwMode="auto">
            <a:xfrm>
              <a:off x="385" y="1302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282" name="Text Box 18"/>
            <p:cNvSpPr txBox="1">
              <a:spLocks noChangeArrowheads="1"/>
            </p:cNvSpPr>
            <p:nvPr/>
          </p:nvSpPr>
          <p:spPr bwMode="auto">
            <a:xfrm>
              <a:off x="866" y="1205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23283" name="Line 19"/>
            <p:cNvSpPr>
              <a:spLocks noChangeShapeType="1"/>
            </p:cNvSpPr>
            <p:nvPr/>
          </p:nvSpPr>
          <p:spPr bwMode="auto">
            <a:xfrm>
              <a:off x="612" y="147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284" name="Line 20"/>
            <p:cNvSpPr>
              <a:spLocks noChangeShapeType="1"/>
            </p:cNvSpPr>
            <p:nvPr/>
          </p:nvSpPr>
          <p:spPr bwMode="auto">
            <a:xfrm>
              <a:off x="1717" y="1397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285" name="Text Box 21"/>
            <p:cNvSpPr txBox="1">
              <a:spLocks noChangeArrowheads="1"/>
            </p:cNvSpPr>
            <p:nvPr/>
          </p:nvSpPr>
          <p:spPr bwMode="auto">
            <a:xfrm>
              <a:off x="1123" y="1480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287" name="AutoShape 23"/>
            <p:cNvSpPr>
              <a:spLocks noChangeArrowheads="1"/>
            </p:cNvSpPr>
            <p:nvPr/>
          </p:nvSpPr>
          <p:spPr bwMode="auto">
            <a:xfrm flipH="1">
              <a:off x="868" y="1819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3288" name="Line 24"/>
            <p:cNvSpPr>
              <a:spLocks noChangeShapeType="1"/>
            </p:cNvSpPr>
            <p:nvPr/>
          </p:nvSpPr>
          <p:spPr bwMode="auto">
            <a:xfrm rot="-5400000">
              <a:off x="1244" y="241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289" name="Text Box 25"/>
            <p:cNvSpPr txBox="1">
              <a:spLocks noChangeArrowheads="1"/>
            </p:cNvSpPr>
            <p:nvPr/>
          </p:nvSpPr>
          <p:spPr bwMode="auto">
            <a:xfrm>
              <a:off x="1547" y="1990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290" name="Line 26"/>
            <p:cNvSpPr>
              <a:spLocks noChangeShapeType="1"/>
            </p:cNvSpPr>
            <p:nvPr/>
          </p:nvSpPr>
          <p:spPr bwMode="auto">
            <a:xfrm>
              <a:off x="385" y="1989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291" name="Text Box 27"/>
            <p:cNvSpPr txBox="1">
              <a:spLocks noChangeArrowheads="1"/>
            </p:cNvSpPr>
            <p:nvPr/>
          </p:nvSpPr>
          <p:spPr bwMode="auto">
            <a:xfrm>
              <a:off x="866" y="1885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23292" name="Line 28"/>
            <p:cNvSpPr>
              <a:spLocks noChangeShapeType="1"/>
            </p:cNvSpPr>
            <p:nvPr/>
          </p:nvSpPr>
          <p:spPr bwMode="auto">
            <a:xfrm>
              <a:off x="612" y="215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293" name="Line 29"/>
            <p:cNvSpPr>
              <a:spLocks noChangeShapeType="1"/>
            </p:cNvSpPr>
            <p:nvPr/>
          </p:nvSpPr>
          <p:spPr bwMode="auto">
            <a:xfrm>
              <a:off x="1717" y="2077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294" name="Text Box 30"/>
            <p:cNvSpPr txBox="1">
              <a:spLocks noChangeArrowheads="1"/>
            </p:cNvSpPr>
            <p:nvPr/>
          </p:nvSpPr>
          <p:spPr bwMode="auto">
            <a:xfrm>
              <a:off x="1123" y="2159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296" name="AutoShape 32"/>
            <p:cNvSpPr>
              <a:spLocks noChangeArrowheads="1"/>
            </p:cNvSpPr>
            <p:nvPr/>
          </p:nvSpPr>
          <p:spPr bwMode="auto">
            <a:xfrm flipH="1">
              <a:off x="868" y="2499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3297" name="Line 33"/>
            <p:cNvSpPr>
              <a:spLocks noChangeShapeType="1"/>
            </p:cNvSpPr>
            <p:nvPr/>
          </p:nvSpPr>
          <p:spPr bwMode="auto">
            <a:xfrm rot="-5400000">
              <a:off x="1244" y="309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298" name="Text Box 34"/>
            <p:cNvSpPr txBox="1">
              <a:spLocks noChangeArrowheads="1"/>
            </p:cNvSpPr>
            <p:nvPr/>
          </p:nvSpPr>
          <p:spPr bwMode="auto">
            <a:xfrm>
              <a:off x="1547" y="2669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299" name="Line 35"/>
            <p:cNvSpPr>
              <a:spLocks noChangeShapeType="1"/>
            </p:cNvSpPr>
            <p:nvPr/>
          </p:nvSpPr>
          <p:spPr bwMode="auto">
            <a:xfrm>
              <a:off x="385" y="2662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00" name="Text Box 36"/>
            <p:cNvSpPr txBox="1">
              <a:spLocks noChangeArrowheads="1"/>
            </p:cNvSpPr>
            <p:nvPr/>
          </p:nvSpPr>
          <p:spPr bwMode="auto">
            <a:xfrm>
              <a:off x="866" y="2565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23301" name="Line 37"/>
            <p:cNvSpPr>
              <a:spLocks noChangeShapeType="1"/>
            </p:cNvSpPr>
            <p:nvPr/>
          </p:nvSpPr>
          <p:spPr bwMode="auto">
            <a:xfrm>
              <a:off x="612" y="283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02" name="Line 38"/>
            <p:cNvSpPr>
              <a:spLocks noChangeShapeType="1"/>
            </p:cNvSpPr>
            <p:nvPr/>
          </p:nvSpPr>
          <p:spPr bwMode="auto">
            <a:xfrm>
              <a:off x="1717" y="2757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03" name="Text Box 39"/>
            <p:cNvSpPr txBox="1">
              <a:spLocks noChangeArrowheads="1"/>
            </p:cNvSpPr>
            <p:nvPr/>
          </p:nvSpPr>
          <p:spPr bwMode="auto">
            <a:xfrm>
              <a:off x="1123" y="2840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305" name="AutoShape 41"/>
            <p:cNvSpPr>
              <a:spLocks noChangeArrowheads="1"/>
            </p:cNvSpPr>
            <p:nvPr/>
          </p:nvSpPr>
          <p:spPr bwMode="auto">
            <a:xfrm flipH="1">
              <a:off x="868" y="3181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3306" name="Line 42"/>
            <p:cNvSpPr>
              <a:spLocks noChangeShapeType="1"/>
            </p:cNvSpPr>
            <p:nvPr/>
          </p:nvSpPr>
          <p:spPr bwMode="auto">
            <a:xfrm rot="-5400000">
              <a:off x="1244" y="3776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07" name="Text Box 43"/>
            <p:cNvSpPr txBox="1">
              <a:spLocks noChangeArrowheads="1"/>
            </p:cNvSpPr>
            <p:nvPr/>
          </p:nvSpPr>
          <p:spPr bwMode="auto">
            <a:xfrm>
              <a:off x="1547" y="3351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308" name="Line 44"/>
            <p:cNvSpPr>
              <a:spLocks noChangeShapeType="1"/>
            </p:cNvSpPr>
            <p:nvPr/>
          </p:nvSpPr>
          <p:spPr bwMode="auto">
            <a:xfrm>
              <a:off x="385" y="3342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09" name="Text Box 45"/>
            <p:cNvSpPr txBox="1">
              <a:spLocks noChangeArrowheads="1"/>
            </p:cNvSpPr>
            <p:nvPr/>
          </p:nvSpPr>
          <p:spPr bwMode="auto">
            <a:xfrm>
              <a:off x="866" y="3247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23310" name="Line 46"/>
            <p:cNvSpPr>
              <a:spLocks noChangeShapeType="1"/>
            </p:cNvSpPr>
            <p:nvPr/>
          </p:nvSpPr>
          <p:spPr bwMode="auto">
            <a:xfrm>
              <a:off x="612" y="3521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11" name="Line 47"/>
            <p:cNvSpPr>
              <a:spLocks noChangeShapeType="1"/>
            </p:cNvSpPr>
            <p:nvPr/>
          </p:nvSpPr>
          <p:spPr bwMode="auto">
            <a:xfrm>
              <a:off x="1717" y="343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12" name="Text Box 48"/>
            <p:cNvSpPr txBox="1">
              <a:spLocks noChangeArrowheads="1"/>
            </p:cNvSpPr>
            <p:nvPr/>
          </p:nvSpPr>
          <p:spPr bwMode="auto">
            <a:xfrm>
              <a:off x="1123" y="3522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3315" name="Text Box 51"/>
          <p:cNvSpPr txBox="1">
            <a:spLocks noChangeArrowheads="1"/>
          </p:cNvSpPr>
          <p:nvPr/>
        </p:nvSpPr>
        <p:spPr bwMode="auto">
          <a:xfrm>
            <a:off x="1449388" y="2416891"/>
            <a:ext cx="358775" cy="3657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316" name="Text Box 52"/>
          <p:cNvSpPr txBox="1">
            <a:spLocks noChangeArrowheads="1"/>
          </p:cNvSpPr>
          <p:nvPr/>
        </p:nvSpPr>
        <p:spPr bwMode="auto">
          <a:xfrm>
            <a:off x="1806575" y="2688353"/>
            <a:ext cx="358775" cy="3657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349" name="Text Box 85"/>
          <p:cNvSpPr txBox="1">
            <a:spLocks noChangeArrowheads="1"/>
          </p:cNvSpPr>
          <p:nvPr/>
        </p:nvSpPr>
        <p:spPr bwMode="auto">
          <a:xfrm>
            <a:off x="3105150" y="6471366"/>
            <a:ext cx="674688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3"/>
          <p:cNvGrpSpPr/>
          <p:nvPr/>
        </p:nvGrpSpPr>
        <p:grpSpPr>
          <a:xfrm>
            <a:off x="5718175" y="2882028"/>
            <a:ext cx="1979613" cy="2700879"/>
            <a:chOff x="6911975" y="4000500"/>
            <a:chExt cx="1979613" cy="2700879"/>
          </a:xfrm>
        </p:grpSpPr>
        <p:sp>
          <p:nvSpPr>
            <p:cNvPr id="523367" name="AutoShape 103"/>
            <p:cNvSpPr>
              <a:spLocks noChangeArrowheads="1"/>
            </p:cNvSpPr>
            <p:nvPr/>
          </p:nvSpPr>
          <p:spPr bwMode="auto">
            <a:xfrm flipH="1">
              <a:off x="7283016" y="4000500"/>
              <a:ext cx="1237531" cy="24546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16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523368" name="Line 104"/>
            <p:cNvSpPr>
              <a:spLocks noChangeShapeType="1"/>
            </p:cNvSpPr>
            <p:nvPr/>
          </p:nvSpPr>
          <p:spPr bwMode="auto">
            <a:xfrm rot="16200000">
              <a:off x="7806461" y="6578538"/>
              <a:ext cx="2456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 dirty="0"/>
            </a:p>
          </p:txBody>
        </p:sp>
        <p:sp>
          <p:nvSpPr>
            <p:cNvPr id="523369" name="Line 105"/>
            <p:cNvSpPr>
              <a:spLocks noChangeShapeType="1"/>
            </p:cNvSpPr>
            <p:nvPr/>
          </p:nvSpPr>
          <p:spPr bwMode="auto">
            <a:xfrm rot="16200000">
              <a:off x="7596837" y="6578538"/>
              <a:ext cx="2456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70" name="Line 106"/>
            <p:cNvSpPr>
              <a:spLocks noChangeShapeType="1"/>
            </p:cNvSpPr>
            <p:nvPr/>
          </p:nvSpPr>
          <p:spPr bwMode="auto">
            <a:xfrm>
              <a:off x="6911975" y="4245100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71" name="Text Box 107"/>
            <p:cNvSpPr txBox="1">
              <a:spLocks noChangeArrowheads="1"/>
            </p:cNvSpPr>
            <p:nvPr/>
          </p:nvSpPr>
          <p:spPr bwMode="auto">
            <a:xfrm>
              <a:off x="7283016" y="4122800"/>
              <a:ext cx="247724" cy="97731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600" b="1" baseline="-25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600" b="1" baseline="-25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baseline="-25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600" b="1" baseline="-25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600" b="1" baseline="-25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3372" name="Line 108"/>
            <p:cNvSpPr>
              <a:spLocks noChangeShapeType="1"/>
            </p:cNvSpPr>
            <p:nvPr/>
          </p:nvSpPr>
          <p:spPr bwMode="auto">
            <a:xfrm>
              <a:off x="6911975" y="4490782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73" name="Line 109"/>
            <p:cNvSpPr>
              <a:spLocks noChangeShapeType="1"/>
            </p:cNvSpPr>
            <p:nvPr/>
          </p:nvSpPr>
          <p:spPr bwMode="auto">
            <a:xfrm>
              <a:off x="6911975" y="4736464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74" name="Line 110"/>
            <p:cNvSpPr>
              <a:spLocks noChangeShapeType="1"/>
            </p:cNvSpPr>
            <p:nvPr/>
          </p:nvSpPr>
          <p:spPr bwMode="auto">
            <a:xfrm>
              <a:off x="6911975" y="4981064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75" name="Line 111"/>
            <p:cNvSpPr>
              <a:spLocks noChangeShapeType="1"/>
            </p:cNvSpPr>
            <p:nvPr/>
          </p:nvSpPr>
          <p:spPr bwMode="auto">
            <a:xfrm>
              <a:off x="8519456" y="5351210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76" name="Text Box 112"/>
            <p:cNvSpPr txBox="1">
              <a:spLocks noChangeArrowheads="1"/>
            </p:cNvSpPr>
            <p:nvPr/>
          </p:nvSpPr>
          <p:spPr bwMode="auto">
            <a:xfrm>
              <a:off x="7655148" y="6208392"/>
              <a:ext cx="493266" cy="2446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>
                  <a:latin typeface="Times New Roman" pitchFamily="18" charset="0"/>
                  <a:cs typeface="Times New Roman" pitchFamily="18" charset="0"/>
                </a:rPr>
                <a:t>S  E</a:t>
              </a:r>
              <a:endParaRPr lang="en-US" sz="16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377" name="Line 113"/>
            <p:cNvSpPr>
              <a:spLocks noChangeShapeType="1"/>
            </p:cNvSpPr>
            <p:nvPr/>
          </p:nvSpPr>
          <p:spPr bwMode="auto">
            <a:xfrm>
              <a:off x="8519456" y="4859846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78" name="Line 114"/>
            <p:cNvSpPr>
              <a:spLocks noChangeShapeType="1"/>
            </p:cNvSpPr>
            <p:nvPr/>
          </p:nvSpPr>
          <p:spPr bwMode="auto">
            <a:xfrm>
              <a:off x="8519456" y="5105528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79" name="Line 115"/>
            <p:cNvSpPr>
              <a:spLocks noChangeShapeType="1"/>
            </p:cNvSpPr>
            <p:nvPr/>
          </p:nvSpPr>
          <p:spPr bwMode="auto">
            <a:xfrm>
              <a:off x="8519456" y="5596892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80" name="Text Box 116"/>
            <p:cNvSpPr txBox="1">
              <a:spLocks noChangeArrowheads="1"/>
            </p:cNvSpPr>
            <p:nvPr/>
          </p:nvSpPr>
          <p:spPr bwMode="auto">
            <a:xfrm>
              <a:off x="8237901" y="4719147"/>
              <a:ext cx="247724" cy="9783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 Y</a:t>
              </a:r>
              <a:r>
                <a:rPr lang="en-US" sz="16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 Y</a:t>
              </a:r>
              <a:r>
                <a:rPr lang="en-US" sz="16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="1" baseline="-25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b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3381" name="Line 117"/>
            <p:cNvSpPr>
              <a:spLocks noChangeShapeType="1"/>
            </p:cNvSpPr>
            <p:nvPr/>
          </p:nvSpPr>
          <p:spPr bwMode="auto">
            <a:xfrm>
              <a:off x="6911975" y="5472428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82" name="Text Box 118"/>
            <p:cNvSpPr txBox="1">
              <a:spLocks noChangeArrowheads="1"/>
            </p:cNvSpPr>
            <p:nvPr/>
          </p:nvSpPr>
          <p:spPr bwMode="auto">
            <a:xfrm>
              <a:off x="7283016" y="5351210"/>
              <a:ext cx="247724" cy="9783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600" b="1" baseline="-25000" dirty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600" b="1" baseline="-25000" dirty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baseline="-25000" dirty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dirty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600" b="1" baseline="-25000" dirty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i="1" dirty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600" b="1" baseline="-25000" dirty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3383" name="Line 119"/>
            <p:cNvSpPr>
              <a:spLocks noChangeShapeType="1"/>
            </p:cNvSpPr>
            <p:nvPr/>
          </p:nvSpPr>
          <p:spPr bwMode="auto">
            <a:xfrm>
              <a:off x="6911975" y="5718110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84" name="Line 120"/>
            <p:cNvSpPr>
              <a:spLocks noChangeShapeType="1"/>
            </p:cNvSpPr>
            <p:nvPr/>
          </p:nvSpPr>
          <p:spPr bwMode="auto">
            <a:xfrm>
              <a:off x="6911975" y="5963792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3385" name="Line 121"/>
            <p:cNvSpPr>
              <a:spLocks noChangeShapeType="1"/>
            </p:cNvSpPr>
            <p:nvPr/>
          </p:nvSpPr>
          <p:spPr bwMode="auto">
            <a:xfrm>
              <a:off x="6911975" y="6208392"/>
              <a:ext cx="3721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315" grpId="0"/>
      <p:bldP spid="5233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 rot="16200000" flipH="1">
            <a:off x="804041" y="4193627"/>
            <a:ext cx="3563010" cy="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62"/>
          <p:cNvSpPr>
            <a:spLocks noGrp="1"/>
          </p:cNvSpPr>
          <p:nvPr>
            <p:ph sz="quarter" idx="1"/>
          </p:nvPr>
        </p:nvSpPr>
        <p:spPr>
          <a:xfrm>
            <a:off x="409903" y="906518"/>
            <a:ext cx="7696200" cy="4873752"/>
          </a:xfrm>
        </p:spPr>
        <p:txBody>
          <a:bodyPr/>
          <a:lstStyle/>
          <a:p>
            <a:r>
              <a:rPr lang="en-US" dirty="0" smtClean="0"/>
              <a:t>Quad 2-to-1 MUX</a:t>
            </a:r>
          </a:p>
          <a:p>
            <a:endParaRPr lang="en-US" dirty="0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Multiplexers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892692" y="1612825"/>
            <a:ext cx="2520950" cy="4321175"/>
            <a:chOff x="385" y="1139"/>
            <a:chExt cx="1588" cy="2722"/>
          </a:xfrm>
        </p:grpSpPr>
        <p:sp>
          <p:nvSpPr>
            <p:cNvPr id="62" name="AutoShape 14"/>
            <p:cNvSpPr>
              <a:spLocks noChangeArrowheads="1"/>
            </p:cNvSpPr>
            <p:nvPr/>
          </p:nvSpPr>
          <p:spPr bwMode="auto">
            <a:xfrm flipH="1">
              <a:off x="868" y="1139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rot="-5400000">
              <a:off x="1244" y="173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1547" y="1309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385" y="1302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866" y="1205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612" y="147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1717" y="1397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1123" y="1480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auto">
            <a:xfrm flipH="1">
              <a:off x="868" y="1819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 rot="-5400000">
              <a:off x="1244" y="241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1547" y="1990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26"/>
            <p:cNvSpPr>
              <a:spLocks noChangeShapeType="1"/>
            </p:cNvSpPr>
            <p:nvPr/>
          </p:nvSpPr>
          <p:spPr bwMode="auto">
            <a:xfrm>
              <a:off x="385" y="1989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866" y="1885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12" y="215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1717" y="2077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1123" y="2159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AutoShape 32"/>
            <p:cNvSpPr>
              <a:spLocks noChangeArrowheads="1"/>
            </p:cNvSpPr>
            <p:nvPr/>
          </p:nvSpPr>
          <p:spPr bwMode="auto">
            <a:xfrm flipH="1">
              <a:off x="868" y="2499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 rot="-5400000">
              <a:off x="1244" y="309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1547" y="2669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Line 35"/>
            <p:cNvSpPr>
              <a:spLocks noChangeShapeType="1"/>
            </p:cNvSpPr>
            <p:nvPr/>
          </p:nvSpPr>
          <p:spPr bwMode="auto">
            <a:xfrm>
              <a:off x="385" y="2662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866" y="2565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4" name="Line 37"/>
            <p:cNvSpPr>
              <a:spLocks noChangeShapeType="1"/>
            </p:cNvSpPr>
            <p:nvPr/>
          </p:nvSpPr>
          <p:spPr bwMode="auto">
            <a:xfrm>
              <a:off x="612" y="283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>
              <a:off x="1717" y="2757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123" y="2840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AutoShape 41"/>
            <p:cNvSpPr>
              <a:spLocks noChangeArrowheads="1"/>
            </p:cNvSpPr>
            <p:nvPr/>
          </p:nvSpPr>
          <p:spPr bwMode="auto">
            <a:xfrm flipH="1">
              <a:off x="868" y="3181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88" name="Line 42"/>
            <p:cNvSpPr>
              <a:spLocks noChangeShapeType="1"/>
            </p:cNvSpPr>
            <p:nvPr/>
          </p:nvSpPr>
          <p:spPr bwMode="auto">
            <a:xfrm rot="-5400000">
              <a:off x="1244" y="3776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9" name="Text Box 43"/>
            <p:cNvSpPr txBox="1">
              <a:spLocks noChangeArrowheads="1"/>
            </p:cNvSpPr>
            <p:nvPr/>
          </p:nvSpPr>
          <p:spPr bwMode="auto">
            <a:xfrm>
              <a:off x="1547" y="3351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Line 44"/>
            <p:cNvSpPr>
              <a:spLocks noChangeShapeType="1"/>
            </p:cNvSpPr>
            <p:nvPr/>
          </p:nvSpPr>
          <p:spPr bwMode="auto">
            <a:xfrm>
              <a:off x="385" y="3342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1" name="Text Box 45"/>
            <p:cNvSpPr txBox="1">
              <a:spLocks noChangeArrowheads="1"/>
            </p:cNvSpPr>
            <p:nvPr/>
          </p:nvSpPr>
          <p:spPr bwMode="auto">
            <a:xfrm>
              <a:off x="866" y="3247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2" name="Line 46"/>
            <p:cNvSpPr>
              <a:spLocks noChangeShapeType="1"/>
            </p:cNvSpPr>
            <p:nvPr/>
          </p:nvSpPr>
          <p:spPr bwMode="auto">
            <a:xfrm>
              <a:off x="612" y="3521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3" name="Line 47"/>
            <p:cNvSpPr>
              <a:spLocks noChangeShapeType="1"/>
            </p:cNvSpPr>
            <p:nvPr/>
          </p:nvSpPr>
          <p:spPr bwMode="auto">
            <a:xfrm>
              <a:off x="1717" y="343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4" name="Text Box 48"/>
            <p:cNvSpPr txBox="1">
              <a:spLocks noChangeArrowheads="1"/>
            </p:cNvSpPr>
            <p:nvPr/>
          </p:nvSpPr>
          <p:spPr bwMode="auto">
            <a:xfrm>
              <a:off x="1123" y="3522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Text Box 51"/>
          <p:cNvSpPr txBox="1">
            <a:spLocks noChangeArrowheads="1"/>
          </p:cNvSpPr>
          <p:nvPr/>
        </p:nvSpPr>
        <p:spPr bwMode="auto">
          <a:xfrm>
            <a:off x="456130" y="1612825"/>
            <a:ext cx="358775" cy="3657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52"/>
          <p:cNvSpPr txBox="1">
            <a:spLocks noChangeArrowheads="1"/>
          </p:cNvSpPr>
          <p:nvPr/>
        </p:nvSpPr>
        <p:spPr bwMode="auto">
          <a:xfrm>
            <a:off x="813317" y="1884287"/>
            <a:ext cx="358775" cy="3657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85"/>
          <p:cNvSpPr txBox="1">
            <a:spLocks noChangeArrowheads="1"/>
          </p:cNvSpPr>
          <p:nvPr/>
        </p:nvSpPr>
        <p:spPr bwMode="auto">
          <a:xfrm>
            <a:off x="2111892" y="5667300"/>
            <a:ext cx="674688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85"/>
          <p:cNvSpPr txBox="1">
            <a:spLocks noChangeArrowheads="1"/>
          </p:cNvSpPr>
          <p:nvPr/>
        </p:nvSpPr>
        <p:spPr bwMode="auto">
          <a:xfrm>
            <a:off x="2532314" y="5993126"/>
            <a:ext cx="674688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graphicFrame>
        <p:nvGraphicFramePr>
          <p:cNvPr id="104" name="Object 87"/>
          <p:cNvGraphicFramePr>
            <a:graphicFrameLocks noChangeAspect="1"/>
          </p:cNvGraphicFramePr>
          <p:nvPr/>
        </p:nvGraphicFramePr>
        <p:xfrm>
          <a:off x="4267841" y="1245468"/>
          <a:ext cx="4037901" cy="4604407"/>
        </p:xfrm>
        <a:graphic>
          <a:graphicData uri="http://schemas.openxmlformats.org/presentationml/2006/ole">
            <p:oleObj spid="_x0000_s227330" name="Visio" r:id="rId4" imgW="2447910" imgH="2791480" progId="">
              <p:embed/>
            </p:oleObj>
          </a:graphicData>
        </a:graphic>
      </p:graphicFrame>
      <p:sp>
        <p:nvSpPr>
          <p:cNvPr id="105" name="Rectangle 104"/>
          <p:cNvSpPr/>
          <p:nvPr/>
        </p:nvSpPr>
        <p:spPr>
          <a:xfrm>
            <a:off x="5754416" y="5770160"/>
            <a:ext cx="2412122" cy="898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Active </a:t>
            </a:r>
            <a:r>
              <a:rPr lang="en-US" b="1" dirty="0" smtClean="0">
                <a:solidFill>
                  <a:schemeClr val="tx1"/>
                </a:solidFill>
              </a:rPr>
              <a:t>High</a:t>
            </a:r>
            <a:r>
              <a:rPr lang="en-US" dirty="0" smtClean="0">
                <a:solidFill>
                  <a:schemeClr val="tx1"/>
                </a:solidFill>
              </a:rPr>
              <a:t> Enable: The output is enabled when E=0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rot="16200000" flipH="1">
            <a:off x="804041" y="4193627"/>
            <a:ext cx="3563010" cy="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62"/>
          <p:cNvSpPr>
            <a:spLocks noGrp="1"/>
          </p:cNvSpPr>
          <p:nvPr>
            <p:ph sz="quarter" idx="1"/>
          </p:nvPr>
        </p:nvSpPr>
        <p:spPr>
          <a:xfrm>
            <a:off x="409903" y="906518"/>
            <a:ext cx="7696200" cy="4873752"/>
          </a:xfrm>
        </p:spPr>
        <p:txBody>
          <a:bodyPr/>
          <a:lstStyle/>
          <a:p>
            <a:r>
              <a:rPr lang="en-US" dirty="0" smtClean="0"/>
              <a:t>Quad 2-to-1 MUX</a:t>
            </a:r>
          </a:p>
          <a:p>
            <a:endParaRPr lang="en-US" dirty="0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Multiplexers</a:t>
            </a:r>
          </a:p>
        </p:txBody>
      </p:sp>
      <p:graphicFrame>
        <p:nvGraphicFramePr>
          <p:cNvPr id="523351" name="Object 87"/>
          <p:cNvGraphicFramePr>
            <a:graphicFrameLocks noChangeAspect="1"/>
          </p:cNvGraphicFramePr>
          <p:nvPr/>
        </p:nvGraphicFramePr>
        <p:xfrm>
          <a:off x="4267841" y="1245468"/>
          <a:ext cx="4037901" cy="4604407"/>
        </p:xfrm>
        <a:graphic>
          <a:graphicData uri="http://schemas.openxmlformats.org/presentationml/2006/ole">
            <p:oleObj spid="_x0000_s228354" name="Visio" r:id="rId4" imgW="2447910" imgH="2791480" progId="">
              <p:embed/>
            </p:oleObj>
          </a:graphicData>
        </a:graphic>
      </p:graphicFrame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892692" y="1612825"/>
            <a:ext cx="2520950" cy="4321175"/>
            <a:chOff x="385" y="1139"/>
            <a:chExt cx="1588" cy="2722"/>
          </a:xfrm>
        </p:grpSpPr>
        <p:sp>
          <p:nvSpPr>
            <p:cNvPr id="62" name="AutoShape 14"/>
            <p:cNvSpPr>
              <a:spLocks noChangeArrowheads="1"/>
            </p:cNvSpPr>
            <p:nvPr/>
          </p:nvSpPr>
          <p:spPr bwMode="auto">
            <a:xfrm flipH="1">
              <a:off x="868" y="1139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rot="-5400000">
              <a:off x="1244" y="173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1547" y="1309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385" y="1302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866" y="1205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612" y="147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1717" y="1397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1123" y="1480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auto">
            <a:xfrm flipH="1">
              <a:off x="868" y="1819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 rot="-5400000">
              <a:off x="1244" y="241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1547" y="1990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26"/>
            <p:cNvSpPr>
              <a:spLocks noChangeShapeType="1"/>
            </p:cNvSpPr>
            <p:nvPr/>
          </p:nvSpPr>
          <p:spPr bwMode="auto">
            <a:xfrm>
              <a:off x="385" y="1989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866" y="1885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12" y="215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1717" y="2077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1123" y="2159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AutoShape 32"/>
            <p:cNvSpPr>
              <a:spLocks noChangeArrowheads="1"/>
            </p:cNvSpPr>
            <p:nvPr/>
          </p:nvSpPr>
          <p:spPr bwMode="auto">
            <a:xfrm flipH="1">
              <a:off x="868" y="2499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 rot="-5400000">
              <a:off x="1244" y="309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1547" y="2669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Line 35"/>
            <p:cNvSpPr>
              <a:spLocks noChangeShapeType="1"/>
            </p:cNvSpPr>
            <p:nvPr/>
          </p:nvSpPr>
          <p:spPr bwMode="auto">
            <a:xfrm>
              <a:off x="385" y="2662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866" y="2565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4" name="Line 37"/>
            <p:cNvSpPr>
              <a:spLocks noChangeShapeType="1"/>
            </p:cNvSpPr>
            <p:nvPr/>
          </p:nvSpPr>
          <p:spPr bwMode="auto">
            <a:xfrm>
              <a:off x="612" y="283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>
              <a:off x="1717" y="2757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123" y="2840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AutoShape 41"/>
            <p:cNvSpPr>
              <a:spLocks noChangeArrowheads="1"/>
            </p:cNvSpPr>
            <p:nvPr/>
          </p:nvSpPr>
          <p:spPr bwMode="auto">
            <a:xfrm flipH="1">
              <a:off x="868" y="3181"/>
              <a:ext cx="850" cy="5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0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88" name="Line 42"/>
            <p:cNvSpPr>
              <a:spLocks noChangeShapeType="1"/>
            </p:cNvSpPr>
            <p:nvPr/>
          </p:nvSpPr>
          <p:spPr bwMode="auto">
            <a:xfrm rot="-5400000">
              <a:off x="1244" y="3776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9" name="Text Box 43"/>
            <p:cNvSpPr txBox="1">
              <a:spLocks noChangeArrowheads="1"/>
            </p:cNvSpPr>
            <p:nvPr/>
          </p:nvSpPr>
          <p:spPr bwMode="auto">
            <a:xfrm>
              <a:off x="1547" y="3351"/>
              <a:ext cx="170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Line 44"/>
            <p:cNvSpPr>
              <a:spLocks noChangeShapeType="1"/>
            </p:cNvSpPr>
            <p:nvPr/>
          </p:nvSpPr>
          <p:spPr bwMode="auto">
            <a:xfrm>
              <a:off x="385" y="3342"/>
              <a:ext cx="48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1" name="Text Box 45"/>
            <p:cNvSpPr txBox="1">
              <a:spLocks noChangeArrowheads="1"/>
            </p:cNvSpPr>
            <p:nvPr/>
          </p:nvSpPr>
          <p:spPr bwMode="auto">
            <a:xfrm>
              <a:off x="866" y="3247"/>
              <a:ext cx="170" cy="3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2" name="Line 46"/>
            <p:cNvSpPr>
              <a:spLocks noChangeShapeType="1"/>
            </p:cNvSpPr>
            <p:nvPr/>
          </p:nvSpPr>
          <p:spPr bwMode="auto">
            <a:xfrm>
              <a:off x="612" y="3521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3" name="Line 47"/>
            <p:cNvSpPr>
              <a:spLocks noChangeShapeType="1"/>
            </p:cNvSpPr>
            <p:nvPr/>
          </p:nvSpPr>
          <p:spPr bwMode="auto">
            <a:xfrm>
              <a:off x="1717" y="3439"/>
              <a:ext cx="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4" name="Text Box 48"/>
            <p:cNvSpPr txBox="1">
              <a:spLocks noChangeArrowheads="1"/>
            </p:cNvSpPr>
            <p:nvPr/>
          </p:nvSpPr>
          <p:spPr bwMode="auto">
            <a:xfrm>
              <a:off x="1123" y="3522"/>
              <a:ext cx="425" cy="19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0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Text Box 51"/>
          <p:cNvSpPr txBox="1">
            <a:spLocks noChangeArrowheads="1"/>
          </p:cNvSpPr>
          <p:nvPr/>
        </p:nvSpPr>
        <p:spPr bwMode="auto">
          <a:xfrm>
            <a:off x="456130" y="1612825"/>
            <a:ext cx="358775" cy="3657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52"/>
          <p:cNvSpPr txBox="1">
            <a:spLocks noChangeArrowheads="1"/>
          </p:cNvSpPr>
          <p:nvPr/>
        </p:nvSpPr>
        <p:spPr bwMode="auto">
          <a:xfrm>
            <a:off x="813317" y="1884287"/>
            <a:ext cx="358775" cy="3657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sz="2400" b="1" i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baseline="-25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85"/>
          <p:cNvSpPr txBox="1">
            <a:spLocks noChangeArrowheads="1"/>
          </p:cNvSpPr>
          <p:nvPr/>
        </p:nvSpPr>
        <p:spPr bwMode="auto">
          <a:xfrm>
            <a:off x="2111892" y="5667300"/>
            <a:ext cx="674688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801711" y="5880535"/>
            <a:ext cx="2333296" cy="898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Active </a:t>
            </a:r>
            <a:r>
              <a:rPr lang="en-US" b="1" dirty="0" smtClean="0">
                <a:solidFill>
                  <a:schemeClr val="tx1"/>
                </a:solidFill>
              </a:rPr>
              <a:t>Low</a:t>
            </a:r>
            <a:r>
              <a:rPr lang="en-US" dirty="0" smtClean="0">
                <a:solidFill>
                  <a:schemeClr val="tx1"/>
                </a:solidFill>
              </a:rPr>
              <a:t> Enable: The output is enabled when E=0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5439104" y="5155323"/>
            <a:ext cx="252246" cy="22071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17923" y="5060860"/>
            <a:ext cx="63062" cy="788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85"/>
          <p:cNvSpPr txBox="1">
            <a:spLocks noChangeArrowheads="1"/>
          </p:cNvSpPr>
          <p:nvPr/>
        </p:nvSpPr>
        <p:spPr bwMode="auto">
          <a:xfrm>
            <a:off x="2532314" y="5993126"/>
            <a:ext cx="674688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6" name="Oval 45"/>
          <p:cNvSpPr/>
          <p:nvPr/>
        </p:nvSpPr>
        <p:spPr>
          <a:xfrm>
            <a:off x="2564475" y="5670460"/>
            <a:ext cx="63062" cy="788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98" idx="0"/>
          </p:cNvCxnSpPr>
          <p:nvPr/>
        </p:nvCxnSpPr>
        <p:spPr>
          <a:xfrm rot="16200000" flipV="1">
            <a:off x="6195851" y="5108027"/>
            <a:ext cx="425666" cy="1119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8" idx="1"/>
            <a:endCxn id="97" idx="3"/>
          </p:cNvCxnSpPr>
          <p:nvPr/>
        </p:nvCxnSpPr>
        <p:spPr>
          <a:xfrm rot="10800000">
            <a:off x="2786581" y="5819701"/>
            <a:ext cx="3015131" cy="510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DeMultiplexers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dirty="0" smtClean="0"/>
              <a:t>A circuit receives information from a single line and directs it to one of 2</a:t>
            </a:r>
            <a:r>
              <a:rPr lang="en-US" i="1" baseline="30000" dirty="0" smtClean="0"/>
              <a:t>n </a:t>
            </a:r>
            <a:r>
              <a:rPr lang="en-US" dirty="0" smtClean="0"/>
              <a:t>possible output lines.</a:t>
            </a:r>
          </a:p>
          <a:p>
            <a:endParaRPr lang="en-US" dirty="0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907447" y="3507763"/>
            <a:ext cx="3060700" cy="2160587"/>
            <a:chOff x="385" y="2614"/>
            <a:chExt cx="1928" cy="1361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 flipH="1">
              <a:off x="725" y="2614"/>
              <a:ext cx="1249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DeMUX</a:t>
              </a:r>
              <a:endPara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51"/>
            <p:cNvSpPr>
              <a:spLocks noChangeShapeType="1"/>
            </p:cNvSpPr>
            <p:nvPr/>
          </p:nvSpPr>
          <p:spPr bwMode="auto">
            <a:xfrm rot="-5400000">
              <a:off x="1324" y="386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7" name="Line 52"/>
            <p:cNvSpPr>
              <a:spLocks noChangeShapeType="1"/>
            </p:cNvSpPr>
            <p:nvPr/>
          </p:nvSpPr>
          <p:spPr bwMode="auto">
            <a:xfrm rot="-5400000">
              <a:off x="1097" y="386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" name="Text Box 53"/>
            <p:cNvSpPr txBox="1">
              <a:spLocks noChangeArrowheads="1"/>
            </p:cNvSpPr>
            <p:nvPr/>
          </p:nvSpPr>
          <p:spPr bwMode="auto">
            <a:xfrm>
              <a:off x="725" y="3067"/>
              <a:ext cx="226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54"/>
            <p:cNvSpPr>
              <a:spLocks noChangeShapeType="1"/>
            </p:cNvSpPr>
            <p:nvPr/>
          </p:nvSpPr>
          <p:spPr bwMode="auto">
            <a:xfrm>
              <a:off x="1972" y="284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auto">
            <a:xfrm>
              <a:off x="1746" y="2702"/>
              <a:ext cx="226" cy="9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1" name="Line 56"/>
            <p:cNvSpPr>
              <a:spLocks noChangeShapeType="1"/>
            </p:cNvSpPr>
            <p:nvPr/>
          </p:nvSpPr>
          <p:spPr bwMode="auto">
            <a:xfrm>
              <a:off x="1972" y="306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2" name="Line 57"/>
            <p:cNvSpPr>
              <a:spLocks noChangeShapeType="1"/>
            </p:cNvSpPr>
            <p:nvPr/>
          </p:nvSpPr>
          <p:spPr bwMode="auto">
            <a:xfrm>
              <a:off x="1972" y="329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>
              <a:off x="1972" y="3522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" name="Line 59"/>
            <p:cNvSpPr>
              <a:spLocks noChangeShapeType="1"/>
            </p:cNvSpPr>
            <p:nvPr/>
          </p:nvSpPr>
          <p:spPr bwMode="auto">
            <a:xfrm>
              <a:off x="385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5" name="Text Box 60"/>
            <p:cNvSpPr txBox="1">
              <a:spLocks noChangeArrowheads="1"/>
            </p:cNvSpPr>
            <p:nvPr/>
          </p:nvSpPr>
          <p:spPr bwMode="auto">
            <a:xfrm>
              <a:off x="1066" y="3473"/>
              <a:ext cx="567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16" name="Group 15"/>
          <p:cNvGraphicFramePr>
            <a:graphicFrameLocks noGrp="1"/>
          </p:cNvGraphicFramePr>
          <p:nvPr/>
        </p:nvGraphicFramePr>
        <p:xfrm>
          <a:off x="4409523" y="3574232"/>
          <a:ext cx="2879725" cy="2159000"/>
        </p:xfrm>
        <a:graphic>
          <a:graphicData uri="http://schemas.openxmlformats.org/drawingml/2006/table">
            <a:tbl>
              <a:tblPr/>
              <a:tblGrid>
                <a:gridCol w="900112"/>
                <a:gridCol w="19796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DeMultiplexers</a:t>
            </a:r>
            <a:r>
              <a:rPr lang="en-US" dirty="0"/>
              <a:t> / Decoders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>
          <a:xfrm>
            <a:off x="457200" y="953794"/>
            <a:ext cx="7696200" cy="4873752"/>
          </a:xfrm>
        </p:spPr>
        <p:txBody>
          <a:bodyPr/>
          <a:lstStyle/>
          <a:p>
            <a:r>
              <a:rPr lang="en-US" dirty="0" smtClean="0"/>
              <a:t>A decoder with enable input can  function as a </a:t>
            </a:r>
            <a:r>
              <a:rPr lang="en-US" dirty="0" err="1" smtClean="0"/>
              <a:t>demultiplexer</a:t>
            </a:r>
            <a:r>
              <a:rPr lang="en-US" dirty="0" smtClean="0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9101" y="1868899"/>
            <a:ext cx="2882900" cy="1800225"/>
            <a:chOff x="725" y="1026"/>
            <a:chExt cx="1816" cy="1134"/>
          </a:xfrm>
        </p:grpSpPr>
        <p:sp>
          <p:nvSpPr>
            <p:cNvPr id="542725" name="AutoShape 5"/>
            <p:cNvSpPr>
              <a:spLocks noChangeArrowheads="1"/>
            </p:cNvSpPr>
            <p:nvPr/>
          </p:nvSpPr>
          <p:spPr bwMode="auto">
            <a:xfrm flipH="1" flipV="1">
              <a:off x="1066" y="1026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vert="eaVert" wrap="none" lIns="0" tIns="0" rIns="0" bIns="0" anchor="ctr" anchorCtr="1"/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Binary</a:t>
              </a:r>
              <a:br>
                <a:rPr lang="en-US" sz="24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42726" name="Line 6"/>
            <p:cNvSpPr>
              <a:spLocks noChangeShapeType="1"/>
            </p:cNvSpPr>
            <p:nvPr/>
          </p:nvSpPr>
          <p:spPr bwMode="auto">
            <a:xfrm>
              <a:off x="725" y="1366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2727" name="Line 7"/>
            <p:cNvSpPr>
              <a:spLocks noChangeShapeType="1"/>
            </p:cNvSpPr>
            <p:nvPr/>
          </p:nvSpPr>
          <p:spPr bwMode="auto">
            <a:xfrm>
              <a:off x="725" y="159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2728" name="Text Box 8"/>
            <p:cNvSpPr txBox="1">
              <a:spLocks noChangeArrowheads="1"/>
            </p:cNvSpPr>
            <p:nvPr/>
          </p:nvSpPr>
          <p:spPr bwMode="auto">
            <a:xfrm>
              <a:off x="1066" y="1243"/>
              <a:ext cx="226" cy="69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542729" name="Line 9"/>
            <p:cNvSpPr>
              <a:spLocks noChangeShapeType="1"/>
            </p:cNvSpPr>
            <p:nvPr/>
          </p:nvSpPr>
          <p:spPr bwMode="auto">
            <a:xfrm>
              <a:off x="2200" y="1253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2730" name="Text Box 10"/>
            <p:cNvSpPr txBox="1">
              <a:spLocks noChangeArrowheads="1"/>
            </p:cNvSpPr>
            <p:nvPr/>
          </p:nvSpPr>
          <p:spPr bwMode="auto">
            <a:xfrm>
              <a:off x="1965" y="1086"/>
              <a:ext cx="226" cy="9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42731" name="Line 11"/>
            <p:cNvSpPr>
              <a:spLocks noChangeShapeType="1"/>
            </p:cNvSpPr>
            <p:nvPr/>
          </p:nvSpPr>
          <p:spPr bwMode="auto">
            <a:xfrm>
              <a:off x="2200" y="1479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2732" name="Line 12"/>
            <p:cNvSpPr>
              <a:spLocks noChangeShapeType="1"/>
            </p:cNvSpPr>
            <p:nvPr/>
          </p:nvSpPr>
          <p:spPr bwMode="auto">
            <a:xfrm>
              <a:off x="2200" y="170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2733" name="Line 13"/>
            <p:cNvSpPr>
              <a:spLocks noChangeShapeType="1"/>
            </p:cNvSpPr>
            <p:nvPr/>
          </p:nvSpPr>
          <p:spPr bwMode="auto">
            <a:xfrm>
              <a:off x="2200" y="193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2734" name="Line 14"/>
            <p:cNvSpPr>
              <a:spLocks noChangeShapeType="1"/>
            </p:cNvSpPr>
            <p:nvPr/>
          </p:nvSpPr>
          <p:spPr bwMode="auto">
            <a:xfrm>
              <a:off x="725" y="182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542735" name="Group 15"/>
          <p:cNvGraphicFramePr>
            <a:graphicFrameLocks noGrp="1"/>
          </p:cNvGraphicFramePr>
          <p:nvPr/>
        </p:nvGraphicFramePr>
        <p:xfrm>
          <a:off x="736157" y="4062963"/>
          <a:ext cx="3421063" cy="2590800"/>
        </p:xfrm>
        <a:graphic>
          <a:graphicData uri="http://schemas.openxmlformats.org/drawingml/2006/table">
            <a:tbl>
              <a:tblPr/>
              <a:tblGrid>
                <a:gridCol w="541338"/>
                <a:gridCol w="900112"/>
                <a:gridCol w="19796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4430996" y="2232573"/>
          <a:ext cx="4292600" cy="4279900"/>
        </p:xfrm>
        <a:graphic>
          <a:graphicData uri="http://schemas.openxmlformats.org/presentationml/2006/ole">
            <p:oleObj spid="_x0000_s229378" name="Visio" r:id="rId4" imgW="2159203" imgH="21492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 smtClean="0"/>
              <a:t>Demultiplexers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Group 66"/>
          <p:cNvGraphicFramePr>
            <a:graphicFrameLocks noGrp="1"/>
          </p:cNvGraphicFramePr>
          <p:nvPr/>
        </p:nvGraphicFramePr>
        <p:xfrm>
          <a:off x="568872" y="3873050"/>
          <a:ext cx="3421063" cy="2590800"/>
        </p:xfrm>
        <a:graphic>
          <a:graphicData uri="http://schemas.openxmlformats.org/drawingml/2006/table">
            <a:tbl>
              <a:tblPr/>
              <a:tblGrid>
                <a:gridCol w="541338"/>
                <a:gridCol w="900112"/>
                <a:gridCol w="19796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0   0   0   0 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0   0   0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Object 68"/>
          <p:cNvGraphicFramePr>
            <a:graphicFrameLocks noChangeAspect="1"/>
          </p:cNvGraphicFramePr>
          <p:nvPr/>
        </p:nvGraphicFramePr>
        <p:xfrm>
          <a:off x="4438650" y="2271712"/>
          <a:ext cx="3820741" cy="3805238"/>
        </p:xfrm>
        <a:graphic>
          <a:graphicData uri="http://schemas.openxmlformats.org/presentationml/2006/ole">
            <p:oleObj spid="_x0000_s128028" name="Visio" r:id="rId4" imgW="2159203" imgH="2149206" progId="">
              <p:embed/>
            </p:oleObj>
          </a:graphicData>
        </a:graphic>
      </p:graphicFrame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19147" y="1332055"/>
            <a:ext cx="3060700" cy="2160587"/>
            <a:chOff x="385" y="2614"/>
            <a:chExt cx="1928" cy="1361"/>
          </a:xfrm>
        </p:grpSpPr>
        <p:sp>
          <p:nvSpPr>
            <p:cNvPr id="8" name="AutoShape 50"/>
            <p:cNvSpPr>
              <a:spLocks noChangeArrowheads="1"/>
            </p:cNvSpPr>
            <p:nvPr/>
          </p:nvSpPr>
          <p:spPr bwMode="auto">
            <a:xfrm flipH="1">
              <a:off x="725" y="2614"/>
              <a:ext cx="1249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DeMUX</a:t>
              </a:r>
              <a:endPara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51"/>
            <p:cNvSpPr>
              <a:spLocks noChangeShapeType="1"/>
            </p:cNvSpPr>
            <p:nvPr/>
          </p:nvSpPr>
          <p:spPr bwMode="auto">
            <a:xfrm rot="-5400000">
              <a:off x="1324" y="386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" name="Line 52"/>
            <p:cNvSpPr>
              <a:spLocks noChangeShapeType="1"/>
            </p:cNvSpPr>
            <p:nvPr/>
          </p:nvSpPr>
          <p:spPr bwMode="auto">
            <a:xfrm rot="-5400000">
              <a:off x="1097" y="386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53"/>
            <p:cNvSpPr txBox="1">
              <a:spLocks noChangeArrowheads="1"/>
            </p:cNvSpPr>
            <p:nvPr/>
          </p:nvSpPr>
          <p:spPr bwMode="auto">
            <a:xfrm>
              <a:off x="725" y="3067"/>
              <a:ext cx="226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54"/>
            <p:cNvSpPr>
              <a:spLocks noChangeShapeType="1"/>
            </p:cNvSpPr>
            <p:nvPr/>
          </p:nvSpPr>
          <p:spPr bwMode="auto">
            <a:xfrm>
              <a:off x="1972" y="284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3" name="Text Box 55"/>
            <p:cNvSpPr txBox="1">
              <a:spLocks noChangeArrowheads="1"/>
            </p:cNvSpPr>
            <p:nvPr/>
          </p:nvSpPr>
          <p:spPr bwMode="auto">
            <a:xfrm>
              <a:off x="1746" y="2702"/>
              <a:ext cx="226" cy="9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4" name="Line 56"/>
            <p:cNvSpPr>
              <a:spLocks noChangeShapeType="1"/>
            </p:cNvSpPr>
            <p:nvPr/>
          </p:nvSpPr>
          <p:spPr bwMode="auto">
            <a:xfrm>
              <a:off x="1972" y="306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5" name="Line 57"/>
            <p:cNvSpPr>
              <a:spLocks noChangeShapeType="1"/>
            </p:cNvSpPr>
            <p:nvPr/>
          </p:nvSpPr>
          <p:spPr bwMode="auto">
            <a:xfrm>
              <a:off x="1972" y="329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" name="Line 58"/>
            <p:cNvSpPr>
              <a:spLocks noChangeShapeType="1"/>
            </p:cNvSpPr>
            <p:nvPr/>
          </p:nvSpPr>
          <p:spPr bwMode="auto">
            <a:xfrm>
              <a:off x="1972" y="3522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7" name="Line 59"/>
            <p:cNvSpPr>
              <a:spLocks noChangeShapeType="1"/>
            </p:cNvSpPr>
            <p:nvPr/>
          </p:nvSpPr>
          <p:spPr bwMode="auto">
            <a:xfrm>
              <a:off x="385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8" name="Text Box 60"/>
            <p:cNvSpPr txBox="1">
              <a:spLocks noChangeArrowheads="1"/>
            </p:cNvSpPr>
            <p:nvPr/>
          </p:nvSpPr>
          <p:spPr bwMode="auto">
            <a:xfrm>
              <a:off x="1066" y="3473"/>
              <a:ext cx="567" cy="23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24714" y="4997670"/>
            <a:ext cx="457200" cy="118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Procedure</a:t>
            </a:r>
            <a:br>
              <a:rPr lang="en-US" dirty="0" smtClean="0"/>
            </a:br>
            <a:r>
              <a:rPr lang="en-US" dirty="0" smtClean="0"/>
              <a:t>Boolean Expression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i="1" dirty="0" smtClean="0"/>
              <a:t>AB </a:t>
            </a:r>
            <a:r>
              <a:rPr lang="en-US" dirty="0" smtClean="0"/>
              <a:t>+</a:t>
            </a:r>
            <a:r>
              <a:rPr lang="en-US" i="1" dirty="0" smtClean="0"/>
              <a:t> AC </a:t>
            </a:r>
            <a:r>
              <a:rPr lang="en-US" dirty="0" smtClean="0"/>
              <a:t>+</a:t>
            </a:r>
            <a:r>
              <a:rPr lang="en-US" i="1" dirty="0" smtClean="0"/>
              <a:t> BC</a:t>
            </a:r>
          </a:p>
          <a:p>
            <a:pPr lvl="0">
              <a:buNone/>
              <a:defRPr/>
            </a:pP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=</a:t>
            </a:r>
            <a:r>
              <a:rPr lang="en-US" i="1" dirty="0" smtClean="0"/>
              <a:t> A </a:t>
            </a:r>
            <a:r>
              <a:rPr lang="en-US" dirty="0" smtClean="0"/>
              <a:t>+</a:t>
            </a:r>
            <a:r>
              <a:rPr lang="en-US" i="1" dirty="0" smtClean="0"/>
              <a:t> B </a:t>
            </a:r>
            <a:r>
              <a:rPr lang="en-US" dirty="0" smtClean="0"/>
              <a:t>+</a:t>
            </a:r>
            <a:r>
              <a:rPr lang="en-US" i="1" dirty="0" smtClean="0"/>
              <a:t> C </a:t>
            </a:r>
          </a:p>
          <a:p>
            <a:pPr lvl="0">
              <a:buNone/>
              <a:defRPr/>
            </a:pP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=</a:t>
            </a:r>
            <a:r>
              <a:rPr lang="en-US" i="1" dirty="0" smtClean="0"/>
              <a:t> ABC</a:t>
            </a:r>
          </a:p>
          <a:p>
            <a:pPr lvl="0">
              <a:buNone/>
              <a:defRPr/>
            </a:pPr>
            <a:r>
              <a:rPr lang="en-US" i="1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´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lvl="0">
              <a:buNone/>
              <a:defRPr/>
            </a:pPr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lvl="0">
              <a:buNone/>
              <a:defRPr/>
            </a:pPr>
            <a:endParaRPr lang="en-US" dirty="0" smtClean="0"/>
          </a:p>
          <a:p>
            <a:pPr lvl="0">
              <a:buNone/>
              <a:defRPr/>
            </a:pPr>
            <a:r>
              <a:rPr lang="en-US" dirty="0" smtClean="0"/>
              <a:t>Or</a:t>
            </a:r>
          </a:p>
          <a:p>
            <a:pPr lvl="0">
              <a:buNone/>
              <a:defRPr/>
            </a:pPr>
            <a:endParaRPr lang="en-US" dirty="0" smtClean="0"/>
          </a:p>
          <a:p>
            <a:pPr lvl="0">
              <a:spcBef>
                <a:spcPct val="40000"/>
              </a:spcBef>
              <a:buNone/>
              <a:defRPr/>
            </a:pPr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 A´BC´ </a:t>
            </a:r>
            <a:r>
              <a:rPr lang="en-US" dirty="0" smtClean="0"/>
              <a:t>+</a:t>
            </a:r>
            <a:r>
              <a:rPr lang="en-US" i="1" dirty="0" smtClean="0"/>
              <a:t> A´B´C  </a:t>
            </a:r>
            <a:r>
              <a:rPr lang="en-US" dirty="0" smtClean="0"/>
              <a:t>+</a:t>
            </a:r>
            <a:r>
              <a:rPr lang="en-US" i="1" dirty="0" smtClean="0"/>
              <a:t> AB´C´ </a:t>
            </a:r>
            <a:r>
              <a:rPr lang="en-US" dirty="0" smtClean="0"/>
              <a:t>+</a:t>
            </a:r>
            <a:r>
              <a:rPr lang="en-US" i="1" dirty="0" smtClean="0"/>
              <a:t> ABC</a:t>
            </a:r>
            <a:endParaRPr lang="en-US" i="1" dirty="0"/>
          </a:p>
        </p:txBody>
      </p:sp>
      <p:pic>
        <p:nvPicPr>
          <p:cNvPr id="7" name="Picture 4" descr="C:\jobs\Marries\CH04\Tiff\AACFLOL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52600"/>
            <a:ext cx="4495800" cy="347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Three-State Gates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292725" y="3941763"/>
            <a:ext cx="2663825" cy="1408112"/>
            <a:chOff x="3295" y="2727"/>
            <a:chExt cx="1678" cy="887"/>
          </a:xfrm>
        </p:grpSpPr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3447" y="2727"/>
              <a:ext cx="1360" cy="680"/>
              <a:chOff x="725" y="1139"/>
              <a:chExt cx="1360" cy="6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79" y="1139"/>
                <a:ext cx="453" cy="454"/>
                <a:chOff x="3334" y="1026"/>
                <a:chExt cx="453" cy="454"/>
              </a:xfrm>
            </p:grpSpPr>
            <p:sp>
              <p:nvSpPr>
                <p:cNvPr id="526342" name="Line 6"/>
                <p:cNvSpPr>
                  <a:spLocks noChangeShapeType="1"/>
                </p:cNvSpPr>
                <p:nvPr/>
              </p:nvSpPr>
              <p:spPr bwMode="auto">
                <a:xfrm>
                  <a:off x="3334" y="1026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526343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34" y="1253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5263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334" y="1026"/>
                  <a:ext cx="0" cy="45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526345" name="Line 9"/>
              <p:cNvSpPr>
                <a:spLocks noChangeShapeType="1"/>
              </p:cNvSpPr>
              <p:nvPr/>
            </p:nvSpPr>
            <p:spPr bwMode="auto">
              <a:xfrm flipH="1">
                <a:off x="725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526347" name="Line 11"/>
              <p:cNvSpPr>
                <a:spLocks noChangeShapeType="1"/>
              </p:cNvSpPr>
              <p:nvPr/>
            </p:nvSpPr>
            <p:spPr bwMode="auto">
              <a:xfrm flipH="1">
                <a:off x="1632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526348" name="Line 12"/>
              <p:cNvSpPr>
                <a:spLocks noChangeShapeType="1"/>
              </p:cNvSpPr>
              <p:nvPr/>
            </p:nvSpPr>
            <p:spPr bwMode="auto">
              <a:xfrm flipH="1" flipV="1">
                <a:off x="1405" y="1479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526349" name="Rectangle 13"/>
            <p:cNvSpPr>
              <a:spLocks noChangeArrowheads="1"/>
            </p:cNvSpPr>
            <p:nvPr/>
          </p:nvSpPr>
          <p:spPr bwMode="auto">
            <a:xfrm>
              <a:off x="3295" y="2840"/>
              <a:ext cx="128" cy="20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4856" y="2840"/>
              <a:ext cx="117" cy="20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26351" name="Rectangle 15"/>
            <p:cNvSpPr>
              <a:spLocks noChangeArrowheads="1"/>
            </p:cNvSpPr>
            <p:nvPr/>
          </p:nvSpPr>
          <p:spPr bwMode="auto">
            <a:xfrm>
              <a:off x="4057" y="3407"/>
              <a:ext cx="128" cy="20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aphicFrame>
        <p:nvGraphicFramePr>
          <p:cNvPr id="526376" name="Group 40"/>
          <p:cNvGraphicFramePr>
            <a:graphicFrameLocks noGrp="1"/>
          </p:cNvGraphicFramePr>
          <p:nvPr/>
        </p:nvGraphicFramePr>
        <p:xfrm>
          <a:off x="5292725" y="1854200"/>
          <a:ext cx="2519363" cy="1727200"/>
        </p:xfrm>
        <a:graphic>
          <a:graphicData uri="http://schemas.openxmlformats.org/drawingml/2006/table">
            <a:tbl>
              <a:tblPr/>
              <a:tblGrid>
                <a:gridCol w="1439863"/>
                <a:gridCol w="10795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  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Hi-Z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871663" y="2141538"/>
            <a:ext cx="1439862" cy="1081087"/>
            <a:chOff x="3334" y="1026"/>
            <a:chExt cx="453" cy="454"/>
          </a:xfrm>
        </p:grpSpPr>
        <p:sp>
          <p:nvSpPr>
            <p:cNvPr id="526378" name="Line 42"/>
            <p:cNvSpPr>
              <a:spLocks noChangeShapeType="1"/>
            </p:cNvSpPr>
            <p:nvPr/>
          </p:nvSpPr>
          <p:spPr bwMode="auto">
            <a:xfrm>
              <a:off x="3334" y="1026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26379" name="Line 43"/>
            <p:cNvSpPr>
              <a:spLocks noChangeShapeType="1"/>
            </p:cNvSpPr>
            <p:nvPr/>
          </p:nvSpPr>
          <p:spPr bwMode="auto">
            <a:xfrm flipH="1">
              <a:off x="3334" y="1253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26380" name="Line 44"/>
            <p:cNvSpPr>
              <a:spLocks noChangeShapeType="1"/>
            </p:cNvSpPr>
            <p:nvPr/>
          </p:nvSpPr>
          <p:spPr bwMode="auto">
            <a:xfrm flipV="1">
              <a:off x="3334" y="1026"/>
              <a:ext cx="0" cy="45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</p:grpSp>
      <p:sp>
        <p:nvSpPr>
          <p:cNvPr id="526381" name="Line 45"/>
          <p:cNvSpPr>
            <a:spLocks noChangeShapeType="1"/>
          </p:cNvSpPr>
          <p:nvPr/>
        </p:nvSpPr>
        <p:spPr bwMode="auto">
          <a:xfrm flipH="1">
            <a:off x="1150938" y="2681288"/>
            <a:ext cx="928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26382" name="Line 46"/>
          <p:cNvSpPr>
            <a:spLocks noChangeShapeType="1"/>
          </p:cNvSpPr>
          <p:nvPr/>
        </p:nvSpPr>
        <p:spPr bwMode="auto">
          <a:xfrm flipH="1">
            <a:off x="2452688" y="2681288"/>
            <a:ext cx="164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26383" name="Line 47"/>
          <p:cNvSpPr>
            <a:spLocks noChangeShapeType="1"/>
          </p:cNvSpPr>
          <p:nvPr/>
        </p:nvSpPr>
        <p:spPr bwMode="auto">
          <a:xfrm flipH="1" flipV="1">
            <a:off x="2220913" y="3092450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26384" name="Rectangle 48"/>
          <p:cNvSpPr>
            <a:spLocks noChangeArrowheads="1"/>
          </p:cNvSpPr>
          <p:nvPr/>
        </p:nvSpPr>
        <p:spPr bwMode="auto">
          <a:xfrm>
            <a:off x="909638" y="2501900"/>
            <a:ext cx="203200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26385" name="Rectangle 49"/>
          <p:cNvSpPr>
            <a:spLocks noChangeArrowheads="1"/>
          </p:cNvSpPr>
          <p:nvPr/>
        </p:nvSpPr>
        <p:spPr bwMode="auto">
          <a:xfrm>
            <a:off x="4095750" y="2501900"/>
            <a:ext cx="185738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26386" name="Rectangle 50"/>
          <p:cNvSpPr>
            <a:spLocks noChangeArrowheads="1"/>
          </p:cNvSpPr>
          <p:nvPr/>
        </p:nvSpPr>
        <p:spPr bwMode="auto">
          <a:xfrm>
            <a:off x="2117725" y="3698875"/>
            <a:ext cx="203200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6387" name="Line 51"/>
          <p:cNvSpPr>
            <a:spLocks noChangeShapeType="1"/>
          </p:cNvSpPr>
          <p:nvPr/>
        </p:nvSpPr>
        <p:spPr bwMode="auto">
          <a:xfrm flipV="1">
            <a:off x="2051050" y="2438400"/>
            <a:ext cx="360363" cy="24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26388" name="Line 52"/>
          <p:cNvSpPr>
            <a:spLocks noChangeShapeType="1"/>
          </p:cNvSpPr>
          <p:nvPr/>
        </p:nvSpPr>
        <p:spPr bwMode="auto">
          <a:xfrm flipH="1" flipV="1">
            <a:off x="2219325" y="2576513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035050" y="5049838"/>
            <a:ext cx="2544763" cy="1408112"/>
            <a:chOff x="652" y="3181"/>
            <a:chExt cx="1603" cy="887"/>
          </a:xfrm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1218" y="3181"/>
              <a:ext cx="453" cy="454"/>
              <a:chOff x="3334" y="1026"/>
              <a:chExt cx="453" cy="454"/>
            </a:xfrm>
          </p:grpSpPr>
          <p:sp>
            <p:nvSpPr>
              <p:cNvPr id="526395" name="Line 59"/>
              <p:cNvSpPr>
                <a:spLocks noChangeShapeType="1"/>
              </p:cNvSpPr>
              <p:nvPr/>
            </p:nvSpPr>
            <p:spPr bwMode="auto">
              <a:xfrm>
                <a:off x="3334" y="1026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526396" name="Line 60"/>
              <p:cNvSpPr>
                <a:spLocks noChangeShapeType="1"/>
              </p:cNvSpPr>
              <p:nvPr/>
            </p:nvSpPr>
            <p:spPr bwMode="auto">
              <a:xfrm flipH="1">
                <a:off x="3334" y="1253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526397" name="Line 61"/>
              <p:cNvSpPr>
                <a:spLocks noChangeShapeType="1"/>
              </p:cNvSpPr>
              <p:nvPr/>
            </p:nvSpPr>
            <p:spPr bwMode="auto">
              <a:xfrm flipV="1">
                <a:off x="3334" y="102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526398" name="Line 62"/>
            <p:cNvSpPr>
              <a:spLocks noChangeShapeType="1"/>
            </p:cNvSpPr>
            <p:nvPr/>
          </p:nvSpPr>
          <p:spPr bwMode="auto">
            <a:xfrm flipH="1">
              <a:off x="764" y="340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26399" name="Line 63"/>
            <p:cNvSpPr>
              <a:spLocks noChangeShapeType="1"/>
            </p:cNvSpPr>
            <p:nvPr/>
          </p:nvSpPr>
          <p:spPr bwMode="auto">
            <a:xfrm flipH="1">
              <a:off x="1671" y="340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26400" name="Line 64"/>
            <p:cNvSpPr>
              <a:spLocks noChangeShapeType="1"/>
            </p:cNvSpPr>
            <p:nvPr/>
          </p:nvSpPr>
          <p:spPr bwMode="auto">
            <a:xfrm flipH="1" flipV="1">
              <a:off x="1444" y="3521"/>
              <a:ext cx="0" cy="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26401" name="Rectangle 65"/>
            <p:cNvSpPr>
              <a:spLocks noChangeArrowheads="1"/>
            </p:cNvSpPr>
            <p:nvPr/>
          </p:nvSpPr>
          <p:spPr bwMode="auto">
            <a:xfrm>
              <a:off x="652" y="3294"/>
              <a:ext cx="48" cy="20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26402" name="Rectangle 66"/>
            <p:cNvSpPr>
              <a:spLocks noChangeArrowheads="1"/>
            </p:cNvSpPr>
            <p:nvPr/>
          </p:nvSpPr>
          <p:spPr bwMode="auto">
            <a:xfrm>
              <a:off x="2207" y="3294"/>
              <a:ext cx="48" cy="20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26403" name="Rectangle 67"/>
            <p:cNvSpPr>
              <a:spLocks noChangeArrowheads="1"/>
            </p:cNvSpPr>
            <p:nvPr/>
          </p:nvSpPr>
          <p:spPr bwMode="auto">
            <a:xfrm>
              <a:off x="1414" y="3861"/>
              <a:ext cx="48" cy="20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526404" name="Object 68"/>
            <p:cNvGraphicFramePr>
              <a:graphicFrameLocks noChangeAspect="1"/>
            </p:cNvGraphicFramePr>
            <p:nvPr/>
          </p:nvGraphicFramePr>
          <p:xfrm>
            <a:off x="1625" y="3327"/>
            <a:ext cx="162" cy="162"/>
          </p:xfrm>
          <a:graphic>
            <a:graphicData uri="http://schemas.openxmlformats.org/presentationml/2006/ole">
              <p:oleObj spid="_x0000_s145437" name="Visio" r:id="rId4" imgW="76078" imgH="76078" progId="">
                <p:embed/>
              </p:oleObj>
            </a:graphicData>
          </a:graphic>
        </p:graphicFrame>
      </p:grpSp>
      <p:sp>
        <p:nvSpPr>
          <p:cNvPr id="43" name="Content Placeholder 4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Tri-State Buffer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Tri-State Inverter</a:t>
            </a:r>
          </a:p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016500" y="673100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Z=impedance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01310" y="2081049"/>
            <a:ext cx="2081048" cy="3389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Three-State </a:t>
            </a:r>
            <a:r>
              <a:rPr lang="en-US" dirty="0" smtClean="0"/>
              <a:t>Gates</a:t>
            </a:r>
            <a:br>
              <a:rPr lang="en-US" dirty="0" smtClean="0"/>
            </a:br>
            <a:r>
              <a:rPr lang="en-US" dirty="0" smtClean="0"/>
              <a:t>2-to-1-line </a:t>
            </a:r>
            <a:r>
              <a:rPr lang="en-US" dirty="0" err="1" smtClean="0"/>
              <a:t>mux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0502" name="Rectangle 70"/>
          <p:cNvSpPr>
            <a:spLocks noChangeArrowheads="1"/>
          </p:cNvSpPr>
          <p:nvPr/>
        </p:nvSpPr>
        <p:spPr bwMode="auto">
          <a:xfrm>
            <a:off x="5202238" y="3646488"/>
            <a:ext cx="187552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1998663" y="2644776"/>
            <a:ext cx="3182937" cy="3579813"/>
            <a:chOff x="2110" y="2614"/>
            <a:chExt cx="2005" cy="2255"/>
          </a:xfrm>
        </p:grpSpPr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2301" y="2614"/>
              <a:ext cx="1360" cy="680"/>
              <a:chOff x="725" y="1139"/>
              <a:chExt cx="1360" cy="680"/>
            </a:xfrm>
          </p:grpSpPr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1179" y="1139"/>
                <a:ext cx="453" cy="454"/>
                <a:chOff x="3334" y="1026"/>
                <a:chExt cx="453" cy="454"/>
              </a:xfrm>
            </p:grpSpPr>
            <p:sp>
              <p:nvSpPr>
                <p:cNvPr id="530495" name="Line 63"/>
                <p:cNvSpPr>
                  <a:spLocks noChangeShapeType="1"/>
                </p:cNvSpPr>
                <p:nvPr/>
              </p:nvSpPr>
              <p:spPr bwMode="auto">
                <a:xfrm>
                  <a:off x="3334" y="1026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53049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334" y="1253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5304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334" y="1026"/>
                  <a:ext cx="0" cy="4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530498" name="Line 66"/>
              <p:cNvSpPr>
                <a:spLocks noChangeShapeType="1"/>
              </p:cNvSpPr>
              <p:nvPr/>
            </p:nvSpPr>
            <p:spPr bwMode="auto">
              <a:xfrm flipH="1">
                <a:off x="725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530499" name="Line 67"/>
              <p:cNvSpPr>
                <a:spLocks noChangeShapeType="1"/>
              </p:cNvSpPr>
              <p:nvPr/>
            </p:nvSpPr>
            <p:spPr bwMode="auto">
              <a:xfrm flipH="1">
                <a:off x="1632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530500" name="Line 68"/>
              <p:cNvSpPr>
                <a:spLocks noChangeShapeType="1"/>
              </p:cNvSpPr>
              <p:nvPr/>
            </p:nvSpPr>
            <p:spPr bwMode="auto">
              <a:xfrm flipH="1" flipV="1">
                <a:off x="1405" y="1479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530501" name="Rectangle 69"/>
            <p:cNvSpPr>
              <a:spLocks noChangeArrowheads="1"/>
            </p:cNvSpPr>
            <p:nvPr/>
          </p:nvSpPr>
          <p:spPr bwMode="auto">
            <a:xfrm>
              <a:off x="2110" y="2727"/>
              <a:ext cx="140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 dirty="0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 dirty="0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 i="1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503" name="Rectangle 71"/>
            <p:cNvSpPr>
              <a:spLocks noChangeArrowheads="1"/>
            </p:cNvSpPr>
            <p:nvPr/>
          </p:nvSpPr>
          <p:spPr bwMode="auto">
            <a:xfrm>
              <a:off x="2986" y="4636"/>
              <a:ext cx="1043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 (Selector) </a:t>
              </a:r>
              <a:endPara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2755" y="3634"/>
              <a:ext cx="453" cy="454"/>
              <a:chOff x="3334" y="1026"/>
              <a:chExt cx="453" cy="454"/>
            </a:xfrm>
          </p:grpSpPr>
          <p:sp>
            <p:nvSpPr>
              <p:cNvPr id="530506" name="Line 74"/>
              <p:cNvSpPr>
                <a:spLocks noChangeShapeType="1"/>
              </p:cNvSpPr>
              <p:nvPr/>
            </p:nvSpPr>
            <p:spPr bwMode="auto">
              <a:xfrm>
                <a:off x="3334" y="1026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530507" name="Line 75"/>
              <p:cNvSpPr>
                <a:spLocks noChangeShapeType="1"/>
              </p:cNvSpPr>
              <p:nvPr/>
            </p:nvSpPr>
            <p:spPr bwMode="auto">
              <a:xfrm flipH="1">
                <a:off x="3334" y="1253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530508" name="Line 76"/>
              <p:cNvSpPr>
                <a:spLocks noChangeShapeType="1"/>
              </p:cNvSpPr>
              <p:nvPr/>
            </p:nvSpPr>
            <p:spPr bwMode="auto">
              <a:xfrm flipV="1">
                <a:off x="3334" y="102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530509" name="Line 77"/>
            <p:cNvSpPr>
              <a:spLocks noChangeShapeType="1"/>
            </p:cNvSpPr>
            <p:nvPr/>
          </p:nvSpPr>
          <p:spPr bwMode="auto">
            <a:xfrm flipH="1">
              <a:off x="2301" y="3861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0510" name="Line 78"/>
            <p:cNvSpPr>
              <a:spLocks noChangeShapeType="1"/>
            </p:cNvSpPr>
            <p:nvPr/>
          </p:nvSpPr>
          <p:spPr bwMode="auto">
            <a:xfrm flipH="1">
              <a:off x="3208" y="3861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0512" name="Rectangle 80"/>
            <p:cNvSpPr>
              <a:spLocks noChangeArrowheads="1"/>
            </p:cNvSpPr>
            <p:nvPr/>
          </p:nvSpPr>
          <p:spPr bwMode="auto">
            <a:xfrm>
              <a:off x="2110" y="3747"/>
              <a:ext cx="140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i="1" dirty="0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baseline="-25000" dirty="0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i="1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514" name="Line 82"/>
            <p:cNvSpPr>
              <a:spLocks noChangeShapeType="1"/>
            </p:cNvSpPr>
            <p:nvPr/>
          </p:nvSpPr>
          <p:spPr bwMode="auto">
            <a:xfrm flipH="1">
              <a:off x="3662" y="3350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0515" name="Line 83"/>
            <p:cNvSpPr>
              <a:spLocks noChangeShapeType="1"/>
            </p:cNvSpPr>
            <p:nvPr/>
          </p:nvSpPr>
          <p:spPr bwMode="auto">
            <a:xfrm flipV="1">
              <a:off x="3660" y="2840"/>
              <a:ext cx="1" cy="10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0519" name="Line 87"/>
            <p:cNvSpPr>
              <a:spLocks noChangeShapeType="1"/>
            </p:cNvSpPr>
            <p:nvPr/>
          </p:nvSpPr>
          <p:spPr bwMode="auto">
            <a:xfrm flipV="1">
              <a:off x="2981" y="3441"/>
              <a:ext cx="29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endParaRPr lang="en-AU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421118" y="4162097"/>
            <a:ext cx="52026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074278" y="4934607"/>
            <a:ext cx="1623848" cy="472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875283" y="2532119"/>
          <a:ext cx="2212428" cy="2102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214"/>
                <a:gridCol w="1106214"/>
              </a:tblGrid>
              <a:tr h="700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</a:tr>
              <a:tr h="700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700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1" name="Isosceles Triangle 40"/>
          <p:cNvSpPr/>
          <p:nvPr/>
        </p:nvSpPr>
        <p:spPr>
          <a:xfrm>
            <a:off x="3200400" y="3610310"/>
            <a:ext cx="362607" cy="346841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42288" y="3484180"/>
            <a:ext cx="94594" cy="11035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608082" y="1103582"/>
            <a:ext cx="4524703" cy="5628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16"/>
            <a:ext cx="76962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Three-State </a:t>
            </a:r>
            <a:r>
              <a:rPr lang="en-US" dirty="0" smtClean="0"/>
              <a:t>Gates</a:t>
            </a:r>
            <a:br>
              <a:rPr lang="en-US" dirty="0" smtClean="0"/>
            </a:br>
            <a:r>
              <a:rPr lang="en-US" dirty="0" smtClean="0"/>
              <a:t>4-to-1-line </a:t>
            </a:r>
            <a:r>
              <a:rPr lang="en-US" dirty="0" err="1" smtClean="0"/>
              <a:t>mux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710879" y="1151809"/>
            <a:ext cx="719137" cy="720725"/>
            <a:chOff x="3334" y="1026"/>
            <a:chExt cx="453" cy="454"/>
          </a:xfrm>
        </p:grpSpPr>
        <p:sp>
          <p:nvSpPr>
            <p:cNvPr id="531484" name="Line 28"/>
            <p:cNvSpPr>
              <a:spLocks noChangeShapeType="1"/>
            </p:cNvSpPr>
            <p:nvPr/>
          </p:nvSpPr>
          <p:spPr bwMode="auto">
            <a:xfrm>
              <a:off x="3334" y="1026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1485" name="Line 29"/>
            <p:cNvSpPr>
              <a:spLocks noChangeShapeType="1"/>
            </p:cNvSpPr>
            <p:nvPr/>
          </p:nvSpPr>
          <p:spPr bwMode="auto">
            <a:xfrm flipH="1">
              <a:off x="3334" y="1253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1486" name="Line 30"/>
            <p:cNvSpPr>
              <a:spLocks noChangeShapeType="1"/>
            </p:cNvSpPr>
            <p:nvPr/>
          </p:nvSpPr>
          <p:spPr bwMode="auto">
            <a:xfrm flipV="1">
              <a:off x="3334" y="1026"/>
              <a:ext cx="0" cy="45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</p:grpSp>
      <p:sp>
        <p:nvSpPr>
          <p:cNvPr id="531487" name="Line 31"/>
          <p:cNvSpPr>
            <a:spLocks noChangeShapeType="1"/>
          </p:cNvSpPr>
          <p:nvPr/>
        </p:nvSpPr>
        <p:spPr bwMode="auto">
          <a:xfrm flipH="1">
            <a:off x="1110429" y="1512172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488" name="Line 32"/>
          <p:cNvSpPr>
            <a:spLocks noChangeShapeType="1"/>
          </p:cNvSpPr>
          <p:nvPr/>
        </p:nvSpPr>
        <p:spPr bwMode="auto">
          <a:xfrm flipH="1">
            <a:off x="5209292" y="1512172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489" name="Line 33"/>
          <p:cNvSpPr>
            <a:spLocks noChangeShapeType="1"/>
          </p:cNvSpPr>
          <p:nvPr/>
        </p:nvSpPr>
        <p:spPr bwMode="auto">
          <a:xfrm flipH="1" flipV="1">
            <a:off x="5069654" y="1691559"/>
            <a:ext cx="0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490" name="Rectangle 34"/>
          <p:cNvSpPr>
            <a:spLocks noChangeArrowheads="1"/>
          </p:cNvSpPr>
          <p:nvPr/>
        </p:nvSpPr>
        <p:spPr bwMode="auto">
          <a:xfrm>
            <a:off x="750066" y="4571284"/>
            <a:ext cx="220663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31491" name="Rectangle 35"/>
          <p:cNvSpPr>
            <a:spLocks noChangeArrowheads="1"/>
          </p:cNvSpPr>
          <p:nvPr/>
        </p:nvSpPr>
        <p:spPr bwMode="auto">
          <a:xfrm flipH="1">
            <a:off x="6448099" y="2995449"/>
            <a:ext cx="213866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31492" name="Rectangle 36"/>
          <p:cNvSpPr>
            <a:spLocks noChangeArrowheads="1"/>
          </p:cNvSpPr>
          <p:nvPr/>
        </p:nvSpPr>
        <p:spPr bwMode="auto">
          <a:xfrm>
            <a:off x="1110429" y="6012734"/>
            <a:ext cx="203200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531502" name="Rectangle 46"/>
          <p:cNvSpPr>
            <a:spLocks noChangeArrowheads="1"/>
          </p:cNvSpPr>
          <p:nvPr/>
        </p:nvSpPr>
        <p:spPr bwMode="auto">
          <a:xfrm>
            <a:off x="1085029" y="5292009"/>
            <a:ext cx="271462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31504" name="Line 48"/>
          <p:cNvSpPr>
            <a:spLocks noChangeShapeType="1"/>
          </p:cNvSpPr>
          <p:nvPr/>
        </p:nvSpPr>
        <p:spPr bwMode="auto">
          <a:xfrm flipV="1">
            <a:off x="5882719" y="1510584"/>
            <a:ext cx="0" cy="3241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710879" y="2232897"/>
            <a:ext cx="719137" cy="720725"/>
            <a:chOff x="3334" y="1026"/>
            <a:chExt cx="453" cy="454"/>
          </a:xfrm>
        </p:grpSpPr>
        <p:sp>
          <p:nvSpPr>
            <p:cNvPr id="531510" name="Line 54"/>
            <p:cNvSpPr>
              <a:spLocks noChangeShapeType="1"/>
            </p:cNvSpPr>
            <p:nvPr/>
          </p:nvSpPr>
          <p:spPr bwMode="auto">
            <a:xfrm>
              <a:off x="3334" y="1026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1511" name="Line 55"/>
            <p:cNvSpPr>
              <a:spLocks noChangeShapeType="1"/>
            </p:cNvSpPr>
            <p:nvPr/>
          </p:nvSpPr>
          <p:spPr bwMode="auto">
            <a:xfrm flipH="1">
              <a:off x="3334" y="1253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1512" name="Line 56"/>
            <p:cNvSpPr>
              <a:spLocks noChangeShapeType="1"/>
            </p:cNvSpPr>
            <p:nvPr/>
          </p:nvSpPr>
          <p:spPr bwMode="auto">
            <a:xfrm flipV="1">
              <a:off x="3334" y="1026"/>
              <a:ext cx="0" cy="45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</p:grpSp>
      <p:sp>
        <p:nvSpPr>
          <p:cNvPr id="531513" name="Line 57"/>
          <p:cNvSpPr>
            <a:spLocks noChangeShapeType="1"/>
          </p:cNvSpPr>
          <p:nvPr/>
        </p:nvSpPr>
        <p:spPr bwMode="auto">
          <a:xfrm flipH="1" flipV="1">
            <a:off x="5069654" y="2772647"/>
            <a:ext cx="0" cy="360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710879" y="3313984"/>
            <a:ext cx="719137" cy="720725"/>
            <a:chOff x="3334" y="1026"/>
            <a:chExt cx="453" cy="454"/>
          </a:xfrm>
        </p:grpSpPr>
        <p:sp>
          <p:nvSpPr>
            <p:cNvPr id="531515" name="Line 59"/>
            <p:cNvSpPr>
              <a:spLocks noChangeShapeType="1"/>
            </p:cNvSpPr>
            <p:nvPr/>
          </p:nvSpPr>
          <p:spPr bwMode="auto">
            <a:xfrm>
              <a:off x="3334" y="1026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1516" name="Line 60"/>
            <p:cNvSpPr>
              <a:spLocks noChangeShapeType="1"/>
            </p:cNvSpPr>
            <p:nvPr/>
          </p:nvSpPr>
          <p:spPr bwMode="auto">
            <a:xfrm flipH="1">
              <a:off x="3334" y="1253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1517" name="Line 61"/>
            <p:cNvSpPr>
              <a:spLocks noChangeShapeType="1"/>
            </p:cNvSpPr>
            <p:nvPr/>
          </p:nvSpPr>
          <p:spPr bwMode="auto">
            <a:xfrm flipV="1">
              <a:off x="3334" y="1026"/>
              <a:ext cx="0" cy="45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</p:grpSp>
      <p:sp>
        <p:nvSpPr>
          <p:cNvPr id="531518" name="Line 62"/>
          <p:cNvSpPr>
            <a:spLocks noChangeShapeType="1"/>
          </p:cNvSpPr>
          <p:nvPr/>
        </p:nvSpPr>
        <p:spPr bwMode="auto">
          <a:xfrm flipH="1" flipV="1">
            <a:off x="5069654" y="3853734"/>
            <a:ext cx="0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4710879" y="4395072"/>
            <a:ext cx="719137" cy="720725"/>
            <a:chOff x="3334" y="1026"/>
            <a:chExt cx="453" cy="454"/>
          </a:xfrm>
        </p:grpSpPr>
        <p:sp>
          <p:nvSpPr>
            <p:cNvPr id="531520" name="Line 64"/>
            <p:cNvSpPr>
              <a:spLocks noChangeShapeType="1"/>
            </p:cNvSpPr>
            <p:nvPr/>
          </p:nvSpPr>
          <p:spPr bwMode="auto">
            <a:xfrm>
              <a:off x="3334" y="1026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1521" name="Line 65"/>
            <p:cNvSpPr>
              <a:spLocks noChangeShapeType="1"/>
            </p:cNvSpPr>
            <p:nvPr/>
          </p:nvSpPr>
          <p:spPr bwMode="auto">
            <a:xfrm flipH="1">
              <a:off x="3334" y="1253"/>
              <a:ext cx="453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  <p:sp>
          <p:nvSpPr>
            <p:cNvPr id="531522" name="Line 66"/>
            <p:cNvSpPr>
              <a:spLocks noChangeShapeType="1"/>
            </p:cNvSpPr>
            <p:nvPr/>
          </p:nvSpPr>
          <p:spPr bwMode="auto">
            <a:xfrm flipV="1">
              <a:off x="3334" y="1026"/>
              <a:ext cx="0" cy="45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AU"/>
            </a:p>
          </p:txBody>
        </p:sp>
      </p:grpSp>
      <p:sp>
        <p:nvSpPr>
          <p:cNvPr id="531523" name="Line 67"/>
          <p:cNvSpPr>
            <a:spLocks noChangeShapeType="1"/>
          </p:cNvSpPr>
          <p:nvPr/>
        </p:nvSpPr>
        <p:spPr bwMode="auto">
          <a:xfrm flipH="1" flipV="1">
            <a:off x="5069654" y="4934822"/>
            <a:ext cx="0" cy="14366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24" name="Line 68"/>
          <p:cNvSpPr>
            <a:spLocks noChangeShapeType="1"/>
          </p:cNvSpPr>
          <p:nvPr/>
        </p:nvSpPr>
        <p:spPr bwMode="auto">
          <a:xfrm flipH="1">
            <a:off x="3990154" y="2051922"/>
            <a:ext cx="1079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25" name="Line 69"/>
          <p:cNvSpPr>
            <a:spLocks noChangeShapeType="1"/>
          </p:cNvSpPr>
          <p:nvPr/>
        </p:nvSpPr>
        <p:spPr bwMode="auto">
          <a:xfrm flipH="1" flipV="1">
            <a:off x="4169541" y="3131422"/>
            <a:ext cx="900113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26" name="Line 70"/>
          <p:cNvSpPr>
            <a:spLocks noChangeShapeType="1"/>
          </p:cNvSpPr>
          <p:nvPr/>
        </p:nvSpPr>
        <p:spPr bwMode="auto">
          <a:xfrm flipH="1">
            <a:off x="4350516" y="4214097"/>
            <a:ext cx="7191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27" name="Line 71"/>
          <p:cNvSpPr>
            <a:spLocks noChangeShapeType="1"/>
          </p:cNvSpPr>
          <p:nvPr/>
        </p:nvSpPr>
        <p:spPr bwMode="auto">
          <a:xfrm flipH="1">
            <a:off x="3450404" y="6371509"/>
            <a:ext cx="16192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28" name="Line 72"/>
          <p:cNvSpPr>
            <a:spLocks noChangeShapeType="1"/>
          </p:cNvSpPr>
          <p:nvPr/>
        </p:nvSpPr>
        <p:spPr bwMode="auto">
          <a:xfrm flipH="1">
            <a:off x="5209292" y="2591672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29" name="Line 73"/>
          <p:cNvSpPr>
            <a:spLocks noChangeShapeType="1"/>
          </p:cNvSpPr>
          <p:nvPr/>
        </p:nvSpPr>
        <p:spPr bwMode="auto">
          <a:xfrm flipH="1">
            <a:off x="5209292" y="3671172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30" name="Line 74"/>
          <p:cNvSpPr>
            <a:spLocks noChangeShapeType="1"/>
          </p:cNvSpPr>
          <p:nvPr/>
        </p:nvSpPr>
        <p:spPr bwMode="auto">
          <a:xfrm flipH="1">
            <a:off x="5209292" y="4750672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32" name="Line 76"/>
          <p:cNvSpPr>
            <a:spLocks noChangeShapeType="1"/>
          </p:cNvSpPr>
          <p:nvPr/>
        </p:nvSpPr>
        <p:spPr bwMode="auto">
          <a:xfrm flipH="1">
            <a:off x="1110429" y="2591672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33" name="Line 77"/>
          <p:cNvSpPr>
            <a:spLocks noChangeShapeType="1"/>
          </p:cNvSpPr>
          <p:nvPr/>
        </p:nvSpPr>
        <p:spPr bwMode="auto">
          <a:xfrm flipH="1">
            <a:off x="1110429" y="3671172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34" name="Line 78"/>
          <p:cNvSpPr>
            <a:spLocks noChangeShapeType="1"/>
          </p:cNvSpPr>
          <p:nvPr/>
        </p:nvSpPr>
        <p:spPr bwMode="auto">
          <a:xfrm flipH="1">
            <a:off x="1110429" y="4752259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35" name="Rectangle 79"/>
          <p:cNvSpPr>
            <a:spLocks noChangeArrowheads="1"/>
          </p:cNvSpPr>
          <p:nvPr/>
        </p:nvSpPr>
        <p:spPr bwMode="auto">
          <a:xfrm>
            <a:off x="750066" y="3491784"/>
            <a:ext cx="220663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31536" name="Rectangle 80"/>
          <p:cNvSpPr>
            <a:spLocks noChangeArrowheads="1"/>
          </p:cNvSpPr>
          <p:nvPr/>
        </p:nvSpPr>
        <p:spPr bwMode="auto">
          <a:xfrm>
            <a:off x="750066" y="2412284"/>
            <a:ext cx="220663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31537" name="Rectangle 81"/>
          <p:cNvSpPr>
            <a:spLocks noChangeArrowheads="1"/>
          </p:cNvSpPr>
          <p:nvPr/>
        </p:nvSpPr>
        <p:spPr bwMode="auto">
          <a:xfrm>
            <a:off x="750066" y="1331197"/>
            <a:ext cx="220663" cy="3286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31539" name="AutoShape 83"/>
          <p:cNvSpPr>
            <a:spLocks noChangeArrowheads="1"/>
          </p:cNvSpPr>
          <p:nvPr/>
        </p:nvSpPr>
        <p:spPr bwMode="auto">
          <a:xfrm flipH="1" flipV="1">
            <a:off x="1829566" y="4931647"/>
            <a:ext cx="1606550" cy="18002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vert="eaVert" wrap="none" lIns="0" tIns="0" rIns="0" bIns="0" anchor="ctr" anchorCtr="1"/>
          <a:lstStyle/>
          <a:p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Binary</a:t>
            </a:r>
            <a:b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Decoder</a:t>
            </a:r>
          </a:p>
        </p:txBody>
      </p:sp>
      <p:sp>
        <p:nvSpPr>
          <p:cNvPr id="531540" name="Line 84"/>
          <p:cNvSpPr>
            <a:spLocks noChangeShapeType="1"/>
          </p:cNvSpPr>
          <p:nvPr/>
        </p:nvSpPr>
        <p:spPr bwMode="auto">
          <a:xfrm>
            <a:off x="1469204" y="5471397"/>
            <a:ext cx="360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41" name="Line 85"/>
          <p:cNvSpPr>
            <a:spLocks noChangeShapeType="1"/>
          </p:cNvSpPr>
          <p:nvPr/>
        </p:nvSpPr>
        <p:spPr bwMode="auto">
          <a:xfrm>
            <a:off x="1469204" y="5831759"/>
            <a:ext cx="360362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42" name="Text Box 86"/>
          <p:cNvSpPr txBox="1">
            <a:spLocks noChangeArrowheads="1"/>
          </p:cNvSpPr>
          <p:nvPr/>
        </p:nvSpPr>
        <p:spPr bwMode="auto">
          <a:xfrm>
            <a:off x="1829566" y="5276134"/>
            <a:ext cx="358775" cy="1095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531543" name="Line 87"/>
          <p:cNvSpPr>
            <a:spLocks noChangeShapeType="1"/>
          </p:cNvSpPr>
          <p:nvPr/>
        </p:nvSpPr>
        <p:spPr bwMode="auto">
          <a:xfrm>
            <a:off x="3448816" y="5292009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44" name="Text Box 88"/>
          <p:cNvSpPr txBox="1">
            <a:spLocks noChangeArrowheads="1"/>
          </p:cNvSpPr>
          <p:nvPr/>
        </p:nvSpPr>
        <p:spPr bwMode="auto">
          <a:xfrm>
            <a:off x="3018604" y="5026897"/>
            <a:ext cx="358775" cy="1460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31545" name="Line 89"/>
          <p:cNvSpPr>
            <a:spLocks noChangeShapeType="1"/>
          </p:cNvSpPr>
          <p:nvPr/>
        </p:nvSpPr>
        <p:spPr bwMode="auto">
          <a:xfrm>
            <a:off x="3448816" y="5650784"/>
            <a:ext cx="720725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46" name="Line 90"/>
          <p:cNvSpPr>
            <a:spLocks noChangeShapeType="1"/>
          </p:cNvSpPr>
          <p:nvPr/>
        </p:nvSpPr>
        <p:spPr bwMode="auto">
          <a:xfrm>
            <a:off x="3448816" y="6009559"/>
            <a:ext cx="901700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47" name="Line 91"/>
          <p:cNvSpPr>
            <a:spLocks noChangeShapeType="1"/>
          </p:cNvSpPr>
          <p:nvPr/>
        </p:nvSpPr>
        <p:spPr bwMode="auto">
          <a:xfrm flipV="1">
            <a:off x="4350516" y="4212509"/>
            <a:ext cx="1588" cy="1800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48" name="Line 92"/>
          <p:cNvSpPr>
            <a:spLocks noChangeShapeType="1"/>
          </p:cNvSpPr>
          <p:nvPr/>
        </p:nvSpPr>
        <p:spPr bwMode="auto">
          <a:xfrm flipV="1">
            <a:off x="4169541" y="3131422"/>
            <a:ext cx="1588" cy="25209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49" name="Line 93"/>
          <p:cNvSpPr>
            <a:spLocks noChangeShapeType="1"/>
          </p:cNvSpPr>
          <p:nvPr/>
        </p:nvSpPr>
        <p:spPr bwMode="auto">
          <a:xfrm flipV="1">
            <a:off x="3990154" y="2051922"/>
            <a:ext cx="1587" cy="32400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50" name="Line 94"/>
          <p:cNvSpPr>
            <a:spLocks noChangeShapeType="1"/>
          </p:cNvSpPr>
          <p:nvPr/>
        </p:nvSpPr>
        <p:spPr bwMode="auto">
          <a:xfrm>
            <a:off x="1469204" y="6190534"/>
            <a:ext cx="360362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AU"/>
          </a:p>
        </p:txBody>
      </p:sp>
      <p:sp>
        <p:nvSpPr>
          <p:cNvPr id="531551" name="Rectangle 95"/>
          <p:cNvSpPr>
            <a:spLocks noChangeArrowheads="1"/>
          </p:cNvSpPr>
          <p:nvPr/>
        </p:nvSpPr>
        <p:spPr bwMode="auto">
          <a:xfrm>
            <a:off x="1110429" y="5684122"/>
            <a:ext cx="271462" cy="3286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57" name="Group 66"/>
          <p:cNvGraphicFramePr>
            <a:graphicFrameLocks noGrp="1"/>
          </p:cNvGraphicFramePr>
          <p:nvPr/>
        </p:nvGraphicFramePr>
        <p:xfrm>
          <a:off x="6858000" y="1981189"/>
          <a:ext cx="1844565" cy="2590800"/>
        </p:xfrm>
        <a:graphic>
          <a:graphicData uri="http://schemas.openxmlformats.org/drawingml/2006/table">
            <a:tbl>
              <a:tblPr/>
              <a:tblGrid>
                <a:gridCol w="441434"/>
                <a:gridCol w="754117"/>
                <a:gridCol w="649014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" name="Left Brace 57"/>
          <p:cNvSpPr/>
          <p:nvPr/>
        </p:nvSpPr>
        <p:spPr>
          <a:xfrm>
            <a:off x="457200" y="1324303"/>
            <a:ext cx="362607" cy="36891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16200000">
            <a:off x="-409907" y="2885090"/>
            <a:ext cx="1529255" cy="44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INPUTS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Left Brace 59"/>
          <p:cNvSpPr/>
          <p:nvPr/>
        </p:nvSpPr>
        <p:spPr>
          <a:xfrm>
            <a:off x="767260" y="5281448"/>
            <a:ext cx="367857" cy="75151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16200000">
            <a:off x="64366" y="5535021"/>
            <a:ext cx="1043179" cy="44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Selectors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>
            <a:endCxn id="531491" idx="3"/>
          </p:cNvCxnSpPr>
          <p:nvPr/>
        </p:nvCxnSpPr>
        <p:spPr>
          <a:xfrm flipV="1">
            <a:off x="5880538" y="3180115"/>
            <a:ext cx="567561" cy="20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Adder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most basic arithmetic operation is the addition of two binary digits. </a:t>
            </a:r>
          </a:p>
          <a:p>
            <a:endParaRPr lang="en-US" dirty="0" smtClean="0"/>
          </a:p>
          <a:p>
            <a:r>
              <a:rPr lang="en-US" dirty="0" smtClean="0"/>
              <a:t>A combination circuit that performs the addition of two bits is </a:t>
            </a:r>
            <a:r>
              <a:rPr lang="en-US" b="1" dirty="0" smtClean="0"/>
              <a:t>half adder</a:t>
            </a:r>
          </a:p>
          <a:p>
            <a:endParaRPr lang="en-US" b="1" dirty="0" smtClean="0"/>
          </a:p>
          <a:p>
            <a:r>
              <a:rPr lang="en-US" dirty="0" smtClean="0"/>
              <a:t>A adder performs the addition of 2 significant bits and a previous carry is called a </a:t>
            </a:r>
            <a:r>
              <a:rPr lang="en-US" b="1" dirty="0" smtClean="0"/>
              <a:t>full adder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Adder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10275" y="1897063"/>
            <a:ext cx="1774825" cy="720725"/>
            <a:chOff x="3560" y="799"/>
            <a:chExt cx="1118" cy="454"/>
          </a:xfrm>
        </p:grpSpPr>
        <p:sp>
          <p:nvSpPr>
            <p:cNvPr id="491525" name="AutoShape 5"/>
            <p:cNvSpPr>
              <a:spLocks noChangeArrowheads="1"/>
            </p:cNvSpPr>
            <p:nvPr/>
          </p:nvSpPr>
          <p:spPr bwMode="auto">
            <a:xfrm>
              <a:off x="3901" y="799"/>
              <a:ext cx="453" cy="45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91526" name="Line 6"/>
            <p:cNvSpPr>
              <a:spLocks noChangeShapeType="1"/>
            </p:cNvSpPr>
            <p:nvPr/>
          </p:nvSpPr>
          <p:spPr bwMode="auto">
            <a:xfrm>
              <a:off x="3730" y="1139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528" name="Line 8"/>
            <p:cNvSpPr>
              <a:spLocks noChangeShapeType="1"/>
            </p:cNvSpPr>
            <p:nvPr/>
          </p:nvSpPr>
          <p:spPr bwMode="auto">
            <a:xfrm>
              <a:off x="3730" y="913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530" name="Line 10"/>
            <p:cNvSpPr>
              <a:spLocks noChangeShapeType="1"/>
            </p:cNvSpPr>
            <p:nvPr/>
          </p:nvSpPr>
          <p:spPr bwMode="auto">
            <a:xfrm>
              <a:off x="4354" y="913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531" name="Text Box 11"/>
            <p:cNvSpPr txBox="1">
              <a:spLocks noChangeArrowheads="1"/>
            </p:cNvSpPr>
            <p:nvPr/>
          </p:nvSpPr>
          <p:spPr bwMode="auto">
            <a:xfrm>
              <a:off x="3983" y="913"/>
              <a:ext cx="288" cy="20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HA</a:t>
              </a:r>
            </a:p>
          </p:txBody>
        </p:sp>
        <p:sp>
          <p:nvSpPr>
            <p:cNvPr id="491533" name="Line 13"/>
            <p:cNvSpPr>
              <a:spLocks noChangeShapeType="1"/>
            </p:cNvSpPr>
            <p:nvPr/>
          </p:nvSpPr>
          <p:spPr bwMode="auto">
            <a:xfrm>
              <a:off x="4354" y="1139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535" name="Text Box 15"/>
            <p:cNvSpPr txBox="1">
              <a:spLocks noChangeArrowheads="1"/>
            </p:cNvSpPr>
            <p:nvPr/>
          </p:nvSpPr>
          <p:spPr bwMode="auto">
            <a:xfrm>
              <a:off x="3560" y="799"/>
              <a:ext cx="113" cy="39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491536" name="Text Box 16"/>
            <p:cNvSpPr txBox="1">
              <a:spLocks noChangeArrowheads="1"/>
            </p:cNvSpPr>
            <p:nvPr/>
          </p:nvSpPr>
          <p:spPr bwMode="auto">
            <a:xfrm>
              <a:off x="4565" y="823"/>
              <a:ext cx="113" cy="39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aphicFrame>
        <p:nvGraphicFramePr>
          <p:cNvPr id="491612" name="Group 92"/>
          <p:cNvGraphicFramePr>
            <a:graphicFrameLocks noGrp="1"/>
          </p:cNvGraphicFramePr>
          <p:nvPr/>
        </p:nvGraphicFramePr>
        <p:xfrm>
          <a:off x="971550" y="3249613"/>
          <a:ext cx="2159000" cy="2159000"/>
        </p:xfrm>
        <a:graphic>
          <a:graphicData uri="http://schemas.openxmlformats.org/drawingml/2006/table">
            <a:tbl>
              <a:tblPr/>
              <a:tblGrid>
                <a:gridCol w="1079500"/>
                <a:gridCol w="10795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  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  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613" name="Text Box 93"/>
          <p:cNvSpPr txBox="1">
            <a:spLocks noChangeArrowheads="1"/>
          </p:cNvSpPr>
          <p:nvPr/>
        </p:nvSpPr>
        <p:spPr bwMode="auto">
          <a:xfrm>
            <a:off x="6370638" y="2978150"/>
            <a:ext cx="900112" cy="1314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r"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+    y</a:t>
            </a:r>
          </a:p>
          <a:p>
            <a:pPr algn="r"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───</a:t>
            </a:r>
          </a:p>
          <a:p>
            <a:pPr algn="r">
              <a:spcBef>
                <a:spcPct val="0"/>
              </a:spcBef>
            </a:pPr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graphicFrame>
        <p:nvGraphicFramePr>
          <p:cNvPr id="491615" name="Object 95"/>
          <p:cNvGraphicFramePr>
            <a:graphicFrameLocks noChangeAspect="1"/>
          </p:cNvGraphicFramePr>
          <p:nvPr/>
        </p:nvGraphicFramePr>
        <p:xfrm>
          <a:off x="4911725" y="4957763"/>
          <a:ext cx="2032000" cy="1439862"/>
        </p:xfrm>
        <a:graphic>
          <a:graphicData uri="http://schemas.openxmlformats.org/presentationml/2006/ole">
            <p:oleObj spid="_x0000_s152604" name="Visio" r:id="rId4" imgW="943905" imgH="619841" progId="">
              <p:embed/>
            </p:oleObj>
          </a:graphicData>
        </a:graphic>
      </p:graphicFrame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4119563" y="4778375"/>
            <a:ext cx="3638550" cy="1800225"/>
            <a:chOff x="2823" y="2614"/>
            <a:chExt cx="2292" cy="1134"/>
          </a:xfrm>
        </p:grpSpPr>
        <p:sp>
          <p:nvSpPr>
            <p:cNvPr id="491614" name="AutoShape 94"/>
            <p:cNvSpPr>
              <a:spLocks noChangeArrowheads="1"/>
            </p:cNvSpPr>
            <p:nvPr/>
          </p:nvSpPr>
          <p:spPr bwMode="auto">
            <a:xfrm>
              <a:off x="3334" y="2614"/>
              <a:ext cx="1247" cy="113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91616" name="Line 96"/>
            <p:cNvSpPr>
              <a:spLocks noChangeShapeType="1"/>
            </p:cNvSpPr>
            <p:nvPr/>
          </p:nvSpPr>
          <p:spPr bwMode="auto">
            <a:xfrm>
              <a:off x="2993" y="2840"/>
              <a:ext cx="34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617" name="Line 97"/>
            <p:cNvSpPr>
              <a:spLocks noChangeShapeType="1"/>
            </p:cNvSpPr>
            <p:nvPr/>
          </p:nvSpPr>
          <p:spPr bwMode="auto">
            <a:xfrm>
              <a:off x="2993" y="3521"/>
              <a:ext cx="34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618" name="Line 98"/>
            <p:cNvSpPr>
              <a:spLocks noChangeShapeType="1"/>
            </p:cNvSpPr>
            <p:nvPr/>
          </p:nvSpPr>
          <p:spPr bwMode="auto">
            <a:xfrm>
              <a:off x="4581" y="2918"/>
              <a:ext cx="34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619" name="Line 99"/>
            <p:cNvSpPr>
              <a:spLocks noChangeShapeType="1"/>
            </p:cNvSpPr>
            <p:nvPr/>
          </p:nvSpPr>
          <p:spPr bwMode="auto">
            <a:xfrm>
              <a:off x="4581" y="3440"/>
              <a:ext cx="34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620" name="Text Box 100"/>
            <p:cNvSpPr txBox="1">
              <a:spLocks noChangeArrowheads="1"/>
            </p:cNvSpPr>
            <p:nvPr/>
          </p:nvSpPr>
          <p:spPr bwMode="auto">
            <a:xfrm>
              <a:off x="2823" y="2727"/>
              <a:ext cx="170" cy="82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pPr>
                <a:spcBef>
                  <a:spcPct val="0"/>
                </a:spcBef>
              </a:pP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</a:pP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491621" name="Text Box 101"/>
            <p:cNvSpPr txBox="1">
              <a:spLocks noChangeArrowheads="1"/>
            </p:cNvSpPr>
            <p:nvPr/>
          </p:nvSpPr>
          <p:spPr bwMode="auto">
            <a:xfrm>
              <a:off x="4945" y="2784"/>
              <a:ext cx="170" cy="76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1500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pPr>
                <a:lnSpc>
                  <a:spcPct val="100000"/>
                </a:lnSpc>
                <a:spcBef>
                  <a:spcPct val="15000"/>
                </a:spcBef>
              </a:pPr>
              <a:endParaRPr lang="en-US" sz="2400" b="1" i="1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1500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Half Adder</a:t>
            </a:r>
          </a:p>
          <a:p>
            <a:pPr lvl="1"/>
            <a:r>
              <a:rPr lang="en-US" dirty="0" smtClean="0"/>
              <a:t>Adds </a:t>
            </a:r>
            <a:r>
              <a:rPr lang="en-US" dirty="0" smtClean="0">
                <a:solidFill>
                  <a:srgbClr val="996633"/>
                </a:solidFill>
              </a:rPr>
              <a:t>1-bit</a:t>
            </a:r>
            <a:r>
              <a:rPr lang="en-US" dirty="0" smtClean="0"/>
              <a:t> plus </a:t>
            </a:r>
            <a:r>
              <a:rPr lang="en-US" dirty="0" smtClean="0">
                <a:solidFill>
                  <a:srgbClr val="996633"/>
                </a:solidFill>
              </a:rPr>
              <a:t>1-bit</a:t>
            </a:r>
          </a:p>
          <a:p>
            <a:pPr lvl="1"/>
            <a:r>
              <a:rPr lang="en-US" dirty="0" smtClean="0"/>
              <a:t>Produces </a:t>
            </a:r>
            <a:r>
              <a:rPr lang="en-US" dirty="0" smtClean="0">
                <a:solidFill>
                  <a:schemeClr val="accent1"/>
                </a:solidFill>
              </a:rPr>
              <a:t>Sum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Carry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Adder</a:t>
            </a:r>
          </a:p>
        </p:txBody>
      </p:sp>
      <p:graphicFrame>
        <p:nvGraphicFramePr>
          <p:cNvPr id="492746" name="Group 202"/>
          <p:cNvGraphicFramePr>
            <a:graphicFrameLocks noGrp="1"/>
          </p:cNvGraphicFramePr>
          <p:nvPr/>
        </p:nvGraphicFramePr>
        <p:xfrm>
          <a:off x="971550" y="2971800"/>
          <a:ext cx="2159000" cy="3336927"/>
        </p:xfrm>
        <a:graphic>
          <a:graphicData uri="http://schemas.openxmlformats.org/drawingml/2006/table">
            <a:tbl>
              <a:tblPr/>
              <a:tblGrid>
                <a:gridCol w="1079500"/>
                <a:gridCol w="1079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  y  z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  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581" name="Text Box 37"/>
          <p:cNvSpPr txBox="1">
            <a:spLocks noChangeArrowheads="1"/>
          </p:cNvSpPr>
          <p:nvPr/>
        </p:nvSpPr>
        <p:spPr bwMode="auto">
          <a:xfrm>
            <a:off x="6732588" y="2168525"/>
            <a:ext cx="900112" cy="16430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r"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+    y</a:t>
            </a:r>
          </a:p>
          <a:p>
            <a:pPr algn="r"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+    z</a:t>
            </a:r>
          </a:p>
          <a:p>
            <a:pPr algn="r"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───</a:t>
            </a:r>
          </a:p>
          <a:p>
            <a:pPr algn="r">
              <a:spcBef>
                <a:spcPct val="0"/>
              </a:spcBef>
            </a:pPr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388100" y="1268413"/>
            <a:ext cx="1758950" cy="720725"/>
            <a:chOff x="4024" y="799"/>
            <a:chExt cx="1108" cy="454"/>
          </a:xfrm>
        </p:grpSpPr>
        <p:sp>
          <p:nvSpPr>
            <p:cNvPr id="492549" name="AutoShape 5"/>
            <p:cNvSpPr>
              <a:spLocks noChangeArrowheads="1"/>
            </p:cNvSpPr>
            <p:nvPr/>
          </p:nvSpPr>
          <p:spPr bwMode="auto">
            <a:xfrm>
              <a:off x="4355" y="799"/>
              <a:ext cx="453" cy="45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92550" name="Line 6"/>
            <p:cNvSpPr>
              <a:spLocks noChangeShapeType="1"/>
            </p:cNvSpPr>
            <p:nvPr/>
          </p:nvSpPr>
          <p:spPr bwMode="auto">
            <a:xfrm>
              <a:off x="4184" y="1139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2551" name="Line 7"/>
            <p:cNvSpPr>
              <a:spLocks noChangeShapeType="1"/>
            </p:cNvSpPr>
            <p:nvPr/>
          </p:nvSpPr>
          <p:spPr bwMode="auto">
            <a:xfrm>
              <a:off x="4184" y="913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2552" name="Line 8"/>
            <p:cNvSpPr>
              <a:spLocks noChangeShapeType="1"/>
            </p:cNvSpPr>
            <p:nvPr/>
          </p:nvSpPr>
          <p:spPr bwMode="auto">
            <a:xfrm>
              <a:off x="4808" y="913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2553" name="Text Box 9"/>
            <p:cNvSpPr txBox="1">
              <a:spLocks noChangeArrowheads="1"/>
            </p:cNvSpPr>
            <p:nvPr/>
          </p:nvSpPr>
          <p:spPr bwMode="auto">
            <a:xfrm>
              <a:off x="4454" y="913"/>
              <a:ext cx="256" cy="20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FA</a:t>
              </a:r>
            </a:p>
          </p:txBody>
        </p:sp>
        <p:sp>
          <p:nvSpPr>
            <p:cNvPr id="492554" name="Line 10"/>
            <p:cNvSpPr>
              <a:spLocks noChangeShapeType="1"/>
            </p:cNvSpPr>
            <p:nvPr/>
          </p:nvSpPr>
          <p:spPr bwMode="auto">
            <a:xfrm>
              <a:off x="4808" y="1139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2555" name="Text Box 11"/>
            <p:cNvSpPr txBox="1">
              <a:spLocks noChangeArrowheads="1"/>
            </p:cNvSpPr>
            <p:nvPr/>
          </p:nvSpPr>
          <p:spPr bwMode="auto">
            <a:xfrm>
              <a:off x="4024" y="835"/>
              <a:ext cx="113" cy="3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65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pPr>
                <a:lnSpc>
                  <a:spcPct val="65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</a:p>
            <a:p>
              <a:pPr>
                <a:lnSpc>
                  <a:spcPct val="65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sp>
          <p:nvSpPr>
            <p:cNvPr id="492556" name="Text Box 12"/>
            <p:cNvSpPr txBox="1">
              <a:spLocks noChangeArrowheads="1"/>
            </p:cNvSpPr>
            <p:nvPr/>
          </p:nvSpPr>
          <p:spPr bwMode="auto">
            <a:xfrm>
              <a:off x="5019" y="823"/>
              <a:ext cx="113" cy="39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492592" name="Line 48"/>
            <p:cNvSpPr>
              <a:spLocks noChangeShapeType="1"/>
            </p:cNvSpPr>
            <p:nvPr/>
          </p:nvSpPr>
          <p:spPr bwMode="auto">
            <a:xfrm>
              <a:off x="4183" y="1026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92648" name="Group 104"/>
          <p:cNvGraphicFramePr>
            <a:graphicFrameLocks noGrp="1"/>
          </p:cNvGraphicFramePr>
          <p:nvPr/>
        </p:nvGraphicFramePr>
        <p:xfrm>
          <a:off x="3671888" y="2889250"/>
          <a:ext cx="2700337" cy="1439864"/>
        </p:xfrm>
        <a:graphic>
          <a:graphicData uri="http://schemas.openxmlformats.org/drawingml/2006/table">
            <a:tbl>
              <a:tblPr/>
              <a:tblGrid>
                <a:gridCol w="163512"/>
                <a:gridCol w="163513"/>
                <a:gridCol w="593725"/>
                <a:gridCol w="593725"/>
                <a:gridCol w="592137"/>
                <a:gridCol w="593725"/>
              </a:tblGrid>
              <a:tr h="1524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695" name="Group 151"/>
          <p:cNvGraphicFramePr>
            <a:graphicFrameLocks noGrp="1"/>
          </p:cNvGraphicFramePr>
          <p:nvPr/>
        </p:nvGraphicFramePr>
        <p:xfrm>
          <a:off x="3671888" y="4689475"/>
          <a:ext cx="2700337" cy="1439864"/>
        </p:xfrm>
        <a:graphic>
          <a:graphicData uri="http://schemas.openxmlformats.org/drawingml/2006/table">
            <a:tbl>
              <a:tblPr/>
              <a:tblGrid>
                <a:gridCol w="163512"/>
                <a:gridCol w="163513"/>
                <a:gridCol w="593725"/>
                <a:gridCol w="593725"/>
                <a:gridCol w="592137"/>
                <a:gridCol w="593725"/>
              </a:tblGrid>
              <a:tr h="1524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742" name="Oval 198"/>
          <p:cNvSpPr>
            <a:spLocks noChangeArrowheads="1"/>
          </p:cNvSpPr>
          <p:nvPr/>
        </p:nvSpPr>
        <p:spPr bwMode="auto">
          <a:xfrm>
            <a:off x="4648200" y="5448300"/>
            <a:ext cx="1079500" cy="29527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2743" name="Oval 199"/>
          <p:cNvSpPr>
            <a:spLocks noChangeArrowheads="1"/>
          </p:cNvSpPr>
          <p:nvPr/>
        </p:nvSpPr>
        <p:spPr bwMode="auto">
          <a:xfrm>
            <a:off x="5233988" y="5449888"/>
            <a:ext cx="1079500" cy="295275"/>
          </a:xfrm>
          <a:prstGeom prst="ellipse">
            <a:avLst/>
          </a:prstGeom>
          <a:noFill/>
          <a:ln w="28575" algn="ctr">
            <a:solidFill>
              <a:srgbClr val="33CC3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2744" name="Oval 200"/>
          <p:cNvSpPr>
            <a:spLocks noChangeArrowheads="1"/>
          </p:cNvSpPr>
          <p:nvPr/>
        </p:nvSpPr>
        <p:spPr bwMode="auto">
          <a:xfrm>
            <a:off x="5299075" y="5049838"/>
            <a:ext cx="373063" cy="696912"/>
          </a:xfrm>
          <a:prstGeom prst="ellipse">
            <a:avLst/>
          </a:prstGeom>
          <a:noFill/>
          <a:ln w="28575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2745" name="Text Box 201"/>
          <p:cNvSpPr txBox="1">
            <a:spLocks noChangeArrowheads="1"/>
          </p:cNvSpPr>
          <p:nvPr/>
        </p:nvSpPr>
        <p:spPr bwMode="auto">
          <a:xfrm>
            <a:off x="3851275" y="4329113"/>
            <a:ext cx="3960813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xy'z'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x'yz'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x'y'z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xyz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92747" name="Text Box 203"/>
          <p:cNvSpPr txBox="1">
            <a:spLocks noChangeArrowheads="1"/>
          </p:cNvSpPr>
          <p:nvPr/>
        </p:nvSpPr>
        <p:spPr bwMode="auto">
          <a:xfrm>
            <a:off x="3851275" y="6129338"/>
            <a:ext cx="1800225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xy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xz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yz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Adder</a:t>
            </a:r>
          </a:p>
          <a:p>
            <a:pPr lvl="1"/>
            <a:r>
              <a:rPr lang="en-US" dirty="0" smtClean="0"/>
              <a:t>Adds </a:t>
            </a:r>
            <a:r>
              <a:rPr lang="en-US" dirty="0" smtClean="0">
                <a:solidFill>
                  <a:srgbClr val="996633"/>
                </a:solidFill>
              </a:rPr>
              <a:t>1-bit</a:t>
            </a:r>
            <a:r>
              <a:rPr lang="en-US" dirty="0" smtClean="0"/>
              <a:t> plus </a:t>
            </a:r>
            <a:r>
              <a:rPr lang="en-US" dirty="0" smtClean="0">
                <a:solidFill>
                  <a:srgbClr val="996633"/>
                </a:solidFill>
              </a:rPr>
              <a:t>1-bit </a:t>
            </a:r>
            <a:r>
              <a:rPr lang="en-US" dirty="0" smtClean="0"/>
              <a:t>plus </a:t>
            </a:r>
            <a:r>
              <a:rPr lang="en-US" dirty="0" smtClean="0">
                <a:solidFill>
                  <a:srgbClr val="996633"/>
                </a:solidFill>
              </a:rPr>
              <a:t>1-bit</a:t>
            </a:r>
          </a:p>
          <a:p>
            <a:pPr lvl="1"/>
            <a:r>
              <a:rPr lang="en-US" dirty="0" smtClean="0"/>
              <a:t>Produces </a:t>
            </a:r>
            <a:r>
              <a:rPr lang="en-US" dirty="0" smtClean="0">
                <a:solidFill>
                  <a:schemeClr val="accent1"/>
                </a:solidFill>
              </a:rPr>
              <a:t>Sum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Carry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Adder</a:t>
            </a:r>
          </a:p>
          <a:p>
            <a:endParaRPr lang="en-US" dirty="0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Adder</a:t>
            </a:r>
          </a:p>
        </p:txBody>
      </p:sp>
      <p:sp>
        <p:nvSpPr>
          <p:cNvPr id="493573" name="AutoShape 5"/>
          <p:cNvSpPr>
            <a:spLocks noChangeArrowheads="1"/>
          </p:cNvSpPr>
          <p:nvPr/>
        </p:nvSpPr>
        <p:spPr bwMode="auto">
          <a:xfrm>
            <a:off x="1163638" y="2200275"/>
            <a:ext cx="2508250" cy="43211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3574" name="Line 6"/>
          <p:cNvSpPr>
            <a:spLocks noChangeShapeType="1"/>
          </p:cNvSpPr>
          <p:nvPr/>
        </p:nvSpPr>
        <p:spPr bwMode="auto">
          <a:xfrm>
            <a:off x="792163" y="3279775"/>
            <a:ext cx="371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3575" name="Line 7"/>
          <p:cNvSpPr>
            <a:spLocks noChangeShapeType="1"/>
          </p:cNvSpPr>
          <p:nvPr/>
        </p:nvSpPr>
        <p:spPr bwMode="auto">
          <a:xfrm>
            <a:off x="792163" y="4360863"/>
            <a:ext cx="371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3576" name="Line 8"/>
          <p:cNvSpPr>
            <a:spLocks noChangeShapeType="1"/>
          </p:cNvSpPr>
          <p:nvPr/>
        </p:nvSpPr>
        <p:spPr bwMode="auto">
          <a:xfrm flipV="1">
            <a:off x="3671888" y="3476625"/>
            <a:ext cx="3603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3577" name="Line 9"/>
          <p:cNvSpPr>
            <a:spLocks noChangeShapeType="1"/>
          </p:cNvSpPr>
          <p:nvPr/>
        </p:nvSpPr>
        <p:spPr bwMode="auto">
          <a:xfrm>
            <a:off x="3671888" y="5621338"/>
            <a:ext cx="3603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3578" name="Text Box 10"/>
          <p:cNvSpPr txBox="1">
            <a:spLocks noChangeArrowheads="1"/>
          </p:cNvSpPr>
          <p:nvPr/>
        </p:nvSpPr>
        <p:spPr bwMode="auto">
          <a:xfrm>
            <a:off x="522288" y="3036888"/>
            <a:ext cx="269875" cy="2555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93579" name="Text Box 11"/>
          <p:cNvSpPr txBox="1">
            <a:spLocks noChangeArrowheads="1"/>
          </p:cNvSpPr>
          <p:nvPr/>
        </p:nvSpPr>
        <p:spPr bwMode="auto">
          <a:xfrm>
            <a:off x="4032250" y="3305175"/>
            <a:ext cx="269875" cy="2433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aphicFrame>
        <p:nvGraphicFramePr>
          <p:cNvPr id="493581" name="Object 13"/>
          <p:cNvGraphicFramePr>
            <a:graphicFrameLocks noChangeAspect="1"/>
          </p:cNvGraphicFramePr>
          <p:nvPr/>
        </p:nvGraphicFramePr>
        <p:xfrm>
          <a:off x="1184275" y="4657725"/>
          <a:ext cx="2814638" cy="1998663"/>
        </p:xfrm>
        <a:graphic>
          <a:graphicData uri="http://schemas.openxmlformats.org/presentationml/2006/ole">
            <p:oleObj spid="_x0000_s153706" name="Visio" r:id="rId4" imgW="1637386" imgH="1121176" progId="">
              <p:embed/>
            </p:oleObj>
          </a:graphicData>
        </a:graphic>
      </p:graphicFrame>
      <p:graphicFrame>
        <p:nvGraphicFramePr>
          <p:cNvPr id="493582" name="Object 14"/>
          <p:cNvGraphicFramePr>
            <a:graphicFrameLocks noChangeAspect="1"/>
          </p:cNvGraphicFramePr>
          <p:nvPr/>
        </p:nvGraphicFramePr>
        <p:xfrm>
          <a:off x="1331913" y="2200275"/>
          <a:ext cx="2354262" cy="2520950"/>
        </p:xfrm>
        <a:graphic>
          <a:graphicData uri="http://schemas.openxmlformats.org/presentationml/2006/ole">
            <p:oleObj spid="_x0000_s153707" name="Visio" r:id="rId5" imgW="1389644" imgH="1514003" progId="">
              <p:embed/>
            </p:oleObj>
          </a:graphicData>
        </a:graphic>
      </p:graphicFrame>
      <p:sp>
        <p:nvSpPr>
          <p:cNvPr id="493583" name="Line 15"/>
          <p:cNvSpPr>
            <a:spLocks noChangeShapeType="1"/>
          </p:cNvSpPr>
          <p:nvPr/>
        </p:nvSpPr>
        <p:spPr bwMode="auto">
          <a:xfrm>
            <a:off x="792163" y="5440363"/>
            <a:ext cx="371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3584" name="AutoShape 16"/>
          <p:cNvSpPr>
            <a:spLocks noChangeArrowheads="1"/>
          </p:cNvSpPr>
          <p:nvPr/>
        </p:nvSpPr>
        <p:spPr bwMode="auto">
          <a:xfrm>
            <a:off x="5535613" y="2921000"/>
            <a:ext cx="2520950" cy="28797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493585" name="Object 17"/>
          <p:cNvGraphicFramePr>
            <a:graphicFrameLocks noChangeAspect="1"/>
          </p:cNvGraphicFramePr>
          <p:nvPr/>
        </p:nvGraphicFramePr>
        <p:xfrm>
          <a:off x="5780088" y="2998788"/>
          <a:ext cx="2301875" cy="820737"/>
        </p:xfrm>
        <a:graphic>
          <a:graphicData uri="http://schemas.openxmlformats.org/presentationml/2006/ole">
            <p:oleObj spid="_x0000_s153708" name="Visio" r:id="rId6" imgW="1216518" imgH="434035" progId="">
              <p:embed/>
            </p:oleObj>
          </a:graphicData>
        </a:graphic>
      </p:graphicFrame>
      <p:sp>
        <p:nvSpPr>
          <p:cNvPr id="493591" name="Line 23"/>
          <p:cNvSpPr>
            <a:spLocks noChangeShapeType="1"/>
          </p:cNvSpPr>
          <p:nvPr/>
        </p:nvSpPr>
        <p:spPr bwMode="auto">
          <a:xfrm>
            <a:off x="5176838" y="3821113"/>
            <a:ext cx="371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3592" name="Line 24"/>
          <p:cNvSpPr>
            <a:spLocks noChangeShapeType="1"/>
          </p:cNvSpPr>
          <p:nvPr/>
        </p:nvSpPr>
        <p:spPr bwMode="auto">
          <a:xfrm>
            <a:off x="5176838" y="4451350"/>
            <a:ext cx="3587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3593" name="Text Box 25"/>
          <p:cNvSpPr txBox="1">
            <a:spLocks noChangeArrowheads="1"/>
          </p:cNvSpPr>
          <p:nvPr/>
        </p:nvSpPr>
        <p:spPr bwMode="auto">
          <a:xfrm>
            <a:off x="4816475" y="3654425"/>
            <a:ext cx="269875" cy="1460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93594" name="Line 26"/>
          <p:cNvSpPr>
            <a:spLocks noChangeShapeType="1"/>
          </p:cNvSpPr>
          <p:nvPr/>
        </p:nvSpPr>
        <p:spPr bwMode="auto">
          <a:xfrm>
            <a:off x="5176838" y="5081588"/>
            <a:ext cx="371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3595" name="Line 27"/>
          <p:cNvSpPr>
            <a:spLocks noChangeShapeType="1"/>
          </p:cNvSpPr>
          <p:nvPr/>
        </p:nvSpPr>
        <p:spPr bwMode="auto">
          <a:xfrm>
            <a:off x="8056563" y="3565525"/>
            <a:ext cx="3603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graphicFrame>
        <p:nvGraphicFramePr>
          <p:cNvPr id="493596" name="Object 28"/>
          <p:cNvGraphicFramePr>
            <a:graphicFrameLocks noChangeAspect="1"/>
          </p:cNvGraphicFramePr>
          <p:nvPr/>
        </p:nvGraphicFramePr>
        <p:xfrm>
          <a:off x="5580063" y="3798888"/>
          <a:ext cx="2816225" cy="1998662"/>
        </p:xfrm>
        <a:graphic>
          <a:graphicData uri="http://schemas.openxmlformats.org/presentationml/2006/ole">
            <p:oleObj spid="_x0000_s153709" name="Visio" r:id="rId7" imgW="1637386" imgH="1121176" progId="">
              <p:embed/>
            </p:oleObj>
          </a:graphicData>
        </a:graphic>
      </p:graphicFrame>
      <p:sp>
        <p:nvSpPr>
          <p:cNvPr id="493597" name="Line 29"/>
          <p:cNvSpPr>
            <a:spLocks noChangeShapeType="1"/>
          </p:cNvSpPr>
          <p:nvPr/>
        </p:nvSpPr>
        <p:spPr bwMode="auto">
          <a:xfrm>
            <a:off x="8056563" y="4759325"/>
            <a:ext cx="3603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3598" name="Text Box 30"/>
          <p:cNvSpPr txBox="1">
            <a:spLocks noChangeArrowheads="1"/>
          </p:cNvSpPr>
          <p:nvPr/>
        </p:nvSpPr>
        <p:spPr bwMode="auto">
          <a:xfrm>
            <a:off x="8442325" y="3433763"/>
            <a:ext cx="269875" cy="1460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93599" name="Text Box 31"/>
          <p:cNvSpPr txBox="1">
            <a:spLocks noChangeArrowheads="1"/>
          </p:cNvSpPr>
          <p:nvPr/>
        </p:nvSpPr>
        <p:spPr bwMode="auto">
          <a:xfrm>
            <a:off x="4211638" y="1839913"/>
            <a:ext cx="3960812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xy'z'</a:t>
            </a:r>
            <a:r>
              <a:rPr lang="en-US" sz="20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x'yz'</a:t>
            </a:r>
            <a:r>
              <a:rPr lang="en-US" sz="20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x'y'z</a:t>
            </a:r>
            <a:r>
              <a:rPr lang="en-US" sz="20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xyz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93600" name="Text Box 32"/>
          <p:cNvSpPr txBox="1">
            <a:spLocks noChangeArrowheads="1"/>
          </p:cNvSpPr>
          <p:nvPr/>
        </p:nvSpPr>
        <p:spPr bwMode="auto">
          <a:xfrm>
            <a:off x="4211638" y="2200275"/>
            <a:ext cx="1800225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xy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xz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yz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943100" y="3695700"/>
            <a:ext cx="5334000" cy="26289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Adder</a:t>
            </a:r>
          </a:p>
        </p:txBody>
      </p:sp>
      <p:graphicFrame>
        <p:nvGraphicFramePr>
          <p:cNvPr id="494598" name="Object 6"/>
          <p:cNvGraphicFramePr>
            <a:graphicFrameLocks noChangeAspect="1"/>
          </p:cNvGraphicFramePr>
          <p:nvPr/>
        </p:nvGraphicFramePr>
        <p:xfrm>
          <a:off x="1738313" y="3932238"/>
          <a:ext cx="5822950" cy="2520950"/>
        </p:xfrm>
        <a:graphic>
          <a:graphicData uri="http://schemas.openxmlformats.org/presentationml/2006/ole">
            <p:oleObj spid="_x0000_s154680" name="Visio" r:id="rId4" imgW="2705649" imgH="1116056" progId="">
              <p:embed/>
            </p:oleObj>
          </a:graphicData>
        </a:graphic>
      </p:graphicFrame>
      <p:sp>
        <p:nvSpPr>
          <p:cNvPr id="494599" name="Line 7"/>
          <p:cNvSpPr>
            <a:spLocks noChangeShapeType="1"/>
          </p:cNvSpPr>
          <p:nvPr/>
        </p:nvSpPr>
        <p:spPr bwMode="auto">
          <a:xfrm>
            <a:off x="1511300" y="4221163"/>
            <a:ext cx="371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00" name="Line 8"/>
          <p:cNvSpPr>
            <a:spLocks noChangeShapeType="1"/>
          </p:cNvSpPr>
          <p:nvPr/>
        </p:nvSpPr>
        <p:spPr bwMode="auto">
          <a:xfrm>
            <a:off x="1511300" y="5273675"/>
            <a:ext cx="3587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1150938" y="4029075"/>
            <a:ext cx="269875" cy="22188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94602" name="Line 10"/>
          <p:cNvSpPr>
            <a:spLocks noChangeShapeType="1"/>
          </p:cNvSpPr>
          <p:nvPr/>
        </p:nvSpPr>
        <p:spPr bwMode="auto">
          <a:xfrm>
            <a:off x="1501775" y="6173788"/>
            <a:ext cx="3714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03" name="Line 11"/>
          <p:cNvSpPr>
            <a:spLocks noChangeShapeType="1"/>
          </p:cNvSpPr>
          <p:nvPr/>
        </p:nvSpPr>
        <p:spPr bwMode="auto">
          <a:xfrm>
            <a:off x="7632700" y="4475163"/>
            <a:ext cx="3603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04" name="Line 12"/>
          <p:cNvSpPr>
            <a:spLocks noChangeShapeType="1"/>
          </p:cNvSpPr>
          <p:nvPr/>
        </p:nvSpPr>
        <p:spPr bwMode="auto">
          <a:xfrm>
            <a:off x="7632700" y="5399088"/>
            <a:ext cx="3603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05" name="Text Box 13"/>
          <p:cNvSpPr txBox="1">
            <a:spLocks noChangeArrowheads="1"/>
          </p:cNvSpPr>
          <p:nvPr/>
        </p:nvSpPr>
        <p:spPr bwMode="auto">
          <a:xfrm>
            <a:off x="8081963" y="4406900"/>
            <a:ext cx="269875" cy="121244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65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>
              <a:lnSpc>
                <a:spcPct val="6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94608" name="AutoShape 16"/>
          <p:cNvSpPr>
            <a:spLocks noChangeArrowheads="1"/>
          </p:cNvSpPr>
          <p:nvPr/>
        </p:nvSpPr>
        <p:spPr bwMode="auto">
          <a:xfrm>
            <a:off x="2771775" y="1952625"/>
            <a:ext cx="1081088" cy="977900"/>
          </a:xfrm>
          <a:prstGeom prst="roundRect">
            <a:avLst>
              <a:gd name="adj" fmla="val 16667"/>
            </a:avLst>
          </a:prstGeom>
          <a:solidFill>
            <a:srgbClr val="FFFF00">
              <a:alpha val="50000"/>
            </a:srgbClr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HA</a:t>
            </a:r>
          </a:p>
        </p:txBody>
      </p:sp>
      <p:sp>
        <p:nvSpPr>
          <p:cNvPr id="494609" name="Line 17"/>
          <p:cNvSpPr>
            <a:spLocks noChangeShapeType="1"/>
          </p:cNvSpPr>
          <p:nvPr/>
        </p:nvSpPr>
        <p:spPr bwMode="auto">
          <a:xfrm>
            <a:off x="2411413" y="2312988"/>
            <a:ext cx="3714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10" name="Line 18"/>
          <p:cNvSpPr>
            <a:spLocks noChangeShapeType="1"/>
          </p:cNvSpPr>
          <p:nvPr/>
        </p:nvSpPr>
        <p:spPr bwMode="auto">
          <a:xfrm>
            <a:off x="2411413" y="2673350"/>
            <a:ext cx="3587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11" name="Text Box 19"/>
          <p:cNvSpPr txBox="1">
            <a:spLocks noChangeArrowheads="1"/>
          </p:cNvSpPr>
          <p:nvPr/>
        </p:nvSpPr>
        <p:spPr bwMode="auto">
          <a:xfrm>
            <a:off x="2051050" y="2152650"/>
            <a:ext cx="269875" cy="11818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94612" name="Line 20"/>
          <p:cNvSpPr>
            <a:spLocks noChangeShapeType="1"/>
          </p:cNvSpPr>
          <p:nvPr/>
        </p:nvSpPr>
        <p:spPr bwMode="auto">
          <a:xfrm>
            <a:off x="2411413" y="3213100"/>
            <a:ext cx="3714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14" name="Line 22"/>
          <p:cNvSpPr>
            <a:spLocks noChangeShapeType="1"/>
          </p:cNvSpPr>
          <p:nvPr/>
        </p:nvSpPr>
        <p:spPr bwMode="auto">
          <a:xfrm>
            <a:off x="3840163" y="2312988"/>
            <a:ext cx="9112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15" name="Line 23"/>
          <p:cNvSpPr>
            <a:spLocks noChangeShapeType="1"/>
          </p:cNvSpPr>
          <p:nvPr/>
        </p:nvSpPr>
        <p:spPr bwMode="auto">
          <a:xfrm>
            <a:off x="5832475" y="2312988"/>
            <a:ext cx="14398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16" name="Line 24"/>
          <p:cNvSpPr>
            <a:spLocks noChangeShapeType="1"/>
          </p:cNvSpPr>
          <p:nvPr/>
        </p:nvSpPr>
        <p:spPr bwMode="auto">
          <a:xfrm>
            <a:off x="6911975" y="3121025"/>
            <a:ext cx="3714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494617" name="Object 25"/>
          <p:cNvGraphicFramePr>
            <a:graphicFrameLocks noChangeAspect="1"/>
          </p:cNvGraphicFramePr>
          <p:nvPr/>
        </p:nvGraphicFramePr>
        <p:xfrm>
          <a:off x="6159500" y="2890838"/>
          <a:ext cx="836613" cy="457200"/>
        </p:xfrm>
        <a:graphic>
          <a:graphicData uri="http://schemas.openxmlformats.org/presentationml/2006/ole">
            <p:oleObj spid="_x0000_s154681" name="Visio" r:id="rId5" imgW="475732" imgH="259933" progId="">
              <p:embed/>
            </p:oleObj>
          </a:graphicData>
        </a:graphic>
      </p:graphicFrame>
      <p:sp>
        <p:nvSpPr>
          <p:cNvPr id="494618" name="Line 26"/>
          <p:cNvSpPr>
            <a:spLocks noChangeShapeType="1"/>
          </p:cNvSpPr>
          <p:nvPr/>
        </p:nvSpPr>
        <p:spPr bwMode="auto">
          <a:xfrm>
            <a:off x="3840163" y="2673350"/>
            <a:ext cx="371475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19" name="AutoShape 27"/>
          <p:cNvSpPr>
            <a:spLocks noChangeArrowheads="1"/>
          </p:cNvSpPr>
          <p:nvPr/>
        </p:nvSpPr>
        <p:spPr bwMode="auto">
          <a:xfrm>
            <a:off x="4751388" y="1952625"/>
            <a:ext cx="1081087" cy="977900"/>
          </a:xfrm>
          <a:prstGeom prst="roundRect">
            <a:avLst>
              <a:gd name="adj" fmla="val 16667"/>
            </a:avLst>
          </a:prstGeom>
          <a:solidFill>
            <a:srgbClr val="FFFF00">
              <a:alpha val="50000"/>
            </a:srgbClr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HA</a:t>
            </a:r>
          </a:p>
        </p:txBody>
      </p:sp>
      <p:sp>
        <p:nvSpPr>
          <p:cNvPr id="494620" name="Line 28"/>
          <p:cNvSpPr>
            <a:spLocks noChangeShapeType="1"/>
          </p:cNvSpPr>
          <p:nvPr/>
        </p:nvSpPr>
        <p:spPr bwMode="auto">
          <a:xfrm>
            <a:off x="2771775" y="3213100"/>
            <a:ext cx="12604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21" name="Line 29"/>
          <p:cNvSpPr>
            <a:spLocks noChangeShapeType="1"/>
          </p:cNvSpPr>
          <p:nvPr/>
        </p:nvSpPr>
        <p:spPr bwMode="auto">
          <a:xfrm flipH="1">
            <a:off x="4032250" y="2673350"/>
            <a:ext cx="360363" cy="5397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22" name="Line 30"/>
          <p:cNvSpPr>
            <a:spLocks noChangeShapeType="1"/>
          </p:cNvSpPr>
          <p:nvPr/>
        </p:nvSpPr>
        <p:spPr bwMode="auto">
          <a:xfrm>
            <a:off x="4386263" y="2673350"/>
            <a:ext cx="3714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23" name="Line 31"/>
          <p:cNvSpPr>
            <a:spLocks noChangeShapeType="1"/>
          </p:cNvSpPr>
          <p:nvPr/>
        </p:nvSpPr>
        <p:spPr bwMode="auto">
          <a:xfrm>
            <a:off x="5832475" y="2673350"/>
            <a:ext cx="371475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24" name="Line 32"/>
          <p:cNvSpPr>
            <a:spLocks noChangeShapeType="1"/>
          </p:cNvSpPr>
          <p:nvPr/>
        </p:nvSpPr>
        <p:spPr bwMode="auto">
          <a:xfrm>
            <a:off x="6192838" y="2673350"/>
            <a:ext cx="0" cy="34925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25" name="Line 33"/>
          <p:cNvSpPr>
            <a:spLocks noChangeShapeType="1"/>
          </p:cNvSpPr>
          <p:nvPr/>
        </p:nvSpPr>
        <p:spPr bwMode="auto">
          <a:xfrm>
            <a:off x="4211638" y="2673350"/>
            <a:ext cx="360362" cy="53975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26" name="Line 34"/>
          <p:cNvSpPr>
            <a:spLocks noChangeShapeType="1"/>
          </p:cNvSpPr>
          <p:nvPr/>
        </p:nvSpPr>
        <p:spPr bwMode="auto">
          <a:xfrm>
            <a:off x="4572000" y="3213100"/>
            <a:ext cx="1620838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4627" name="Text Box 35"/>
          <p:cNvSpPr txBox="1">
            <a:spLocks noChangeArrowheads="1"/>
          </p:cNvSpPr>
          <p:nvPr/>
        </p:nvSpPr>
        <p:spPr bwMode="auto">
          <a:xfrm>
            <a:off x="7310438" y="2252663"/>
            <a:ext cx="269875" cy="10080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55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>
              <a:lnSpc>
                <a:spcPct val="5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5000"/>
              </a:lnSpc>
              <a:spcBef>
                <a:spcPct val="0"/>
              </a:spcBef>
            </a:pP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5000"/>
              </a:lnSpc>
              <a:spcBef>
                <a:spcPct val="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Adder</a:t>
            </a:r>
          </a:p>
          <a:p>
            <a:endParaRPr lang="en-US" dirty="0"/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2095500" y="3924300"/>
            <a:ext cx="1771650" cy="1600200"/>
          </a:xfrm>
          <a:prstGeom prst="roundRect">
            <a:avLst>
              <a:gd name="adj" fmla="val 16667"/>
            </a:avLst>
          </a:prstGeom>
          <a:solidFill>
            <a:srgbClr val="FFFF00">
              <a:alpha val="50000"/>
            </a:srgbClr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4495800" y="4000500"/>
            <a:ext cx="1771650" cy="1600200"/>
          </a:xfrm>
          <a:prstGeom prst="roundRect">
            <a:avLst>
              <a:gd name="adj" fmla="val 16667"/>
            </a:avLst>
          </a:prstGeom>
          <a:solidFill>
            <a:srgbClr val="FFFF00">
              <a:alpha val="50000"/>
            </a:srgbClr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911975" y="254000"/>
            <a:ext cx="185737" cy="622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Adder</a:t>
            </a: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6038850" y="1516063"/>
            <a:ext cx="2312988" cy="153888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2000" b="1" i="1" dirty="0" smtClean="0"/>
              <a:t>     c</a:t>
            </a:r>
            <a:r>
              <a:rPr lang="en-US" sz="2000" b="1" i="1" baseline="-25000" dirty="0" smtClean="0"/>
              <a:t>3</a:t>
            </a:r>
            <a:r>
              <a:rPr lang="en-US" sz="2000" b="1" i="1" dirty="0" smtClean="0"/>
              <a:t>  </a:t>
            </a:r>
            <a:r>
              <a:rPr lang="en-US" sz="2000" b="1" i="1" dirty="0"/>
              <a:t>c</a:t>
            </a:r>
            <a:r>
              <a:rPr lang="en-US" sz="2000" b="1" i="1" baseline="-25000" dirty="0"/>
              <a:t>2 </a:t>
            </a:r>
            <a:r>
              <a:rPr lang="en-US" sz="2000" b="1" i="1" dirty="0"/>
              <a:t> c</a:t>
            </a:r>
            <a:r>
              <a:rPr lang="en-US" sz="2000" b="1" i="1" baseline="-25000" dirty="0"/>
              <a:t>1 </a:t>
            </a:r>
            <a:r>
              <a:rPr lang="en-US" sz="2000" b="1" i="1" dirty="0"/>
              <a:t>    </a:t>
            </a:r>
            <a:r>
              <a:rPr lang="en-US" sz="2000" b="1" i="1" dirty="0">
                <a:solidFill>
                  <a:schemeClr val="bg1"/>
                </a:solidFill>
              </a:rPr>
              <a:t>.</a:t>
            </a:r>
            <a:endParaRPr lang="en-US" sz="2000" b="1" i="1" baseline="-25000" dirty="0">
              <a:solidFill>
                <a:schemeClr val="bg1"/>
              </a:solidFill>
            </a:endParaRPr>
          </a:p>
          <a:p>
            <a:pPr lvl="1" algn="ctr">
              <a:spcBef>
                <a:spcPct val="0"/>
              </a:spcBef>
            </a:pPr>
            <a:r>
              <a:rPr lang="en-US" sz="2000" b="1" i="1" dirty="0"/>
              <a:t>+  x</a:t>
            </a:r>
            <a:r>
              <a:rPr lang="en-US" sz="2000" b="1" i="1" baseline="-25000" dirty="0"/>
              <a:t>3</a:t>
            </a:r>
            <a:r>
              <a:rPr lang="en-US" sz="2000" b="1" i="1" dirty="0"/>
              <a:t>  x</a:t>
            </a:r>
            <a:r>
              <a:rPr lang="en-US" sz="2000" b="1" i="1" baseline="-25000" dirty="0"/>
              <a:t>2</a:t>
            </a:r>
            <a:r>
              <a:rPr lang="en-US" sz="2000" b="1" i="1" dirty="0"/>
              <a:t>  x</a:t>
            </a:r>
            <a:r>
              <a:rPr lang="en-US" sz="2000" b="1" i="1" baseline="-25000" dirty="0"/>
              <a:t>1</a:t>
            </a:r>
            <a:r>
              <a:rPr lang="en-US" sz="2000" b="1" i="1" dirty="0"/>
              <a:t>  x</a:t>
            </a:r>
            <a:r>
              <a:rPr lang="en-US" sz="2000" b="1" i="1" baseline="-25000" dirty="0"/>
              <a:t>0</a:t>
            </a:r>
            <a:endParaRPr lang="en-US" sz="2000" b="1" i="1" dirty="0"/>
          </a:p>
          <a:p>
            <a:pPr lvl="1" algn="ctr">
              <a:spcBef>
                <a:spcPct val="0"/>
              </a:spcBef>
            </a:pPr>
            <a:r>
              <a:rPr lang="en-US" sz="2000" b="1" i="1" dirty="0"/>
              <a:t>+  y</a:t>
            </a:r>
            <a:r>
              <a:rPr lang="en-US" sz="2000" b="1" i="1" baseline="-25000" dirty="0"/>
              <a:t>3</a:t>
            </a:r>
            <a:r>
              <a:rPr lang="en-US" sz="2000" b="1" i="1" dirty="0"/>
              <a:t>  y</a:t>
            </a:r>
            <a:r>
              <a:rPr lang="en-US" sz="2000" b="1" i="1" baseline="-25000" dirty="0"/>
              <a:t>2</a:t>
            </a:r>
            <a:r>
              <a:rPr lang="en-US" sz="2000" b="1" i="1" dirty="0"/>
              <a:t>  y</a:t>
            </a:r>
            <a:r>
              <a:rPr lang="en-US" sz="2000" b="1" i="1" baseline="-25000" dirty="0"/>
              <a:t>1</a:t>
            </a:r>
            <a:r>
              <a:rPr lang="en-US" sz="2000" b="1" i="1" dirty="0"/>
              <a:t>  y</a:t>
            </a:r>
            <a:r>
              <a:rPr lang="en-US" sz="2000" b="1" i="1" baseline="-25000" dirty="0"/>
              <a:t>0</a:t>
            </a:r>
            <a:endParaRPr lang="en-US" sz="2000" b="1" i="1" dirty="0"/>
          </a:p>
          <a:p>
            <a:pPr lvl="1" algn="ctr">
              <a:spcBef>
                <a:spcPct val="0"/>
              </a:spcBef>
            </a:pPr>
            <a:r>
              <a:rPr lang="en-US" sz="2000" b="1" i="1" dirty="0" smtClean="0">
                <a:cs typeface="Times New Roman" pitchFamily="18" charset="0"/>
              </a:rPr>
              <a:t>────────</a:t>
            </a:r>
          </a:p>
          <a:p>
            <a:pPr algn="ctr">
              <a:spcBef>
                <a:spcPct val="0"/>
              </a:spcBef>
            </a:pPr>
            <a:r>
              <a:rPr lang="en-US" sz="2000" b="1" i="1" dirty="0" smtClean="0">
                <a:solidFill>
                  <a:schemeClr val="accent1"/>
                </a:solidFill>
              </a:rPr>
              <a:t>   Cy </a:t>
            </a:r>
            <a:r>
              <a:rPr lang="en-US" sz="2000" b="1" i="1" dirty="0" smtClean="0"/>
              <a:t>S</a:t>
            </a:r>
            <a:r>
              <a:rPr lang="en-US" sz="2000" b="1" i="1" baseline="-25000" dirty="0" smtClean="0"/>
              <a:t>3</a:t>
            </a:r>
            <a:r>
              <a:rPr lang="en-US" sz="2000" b="1" i="1" dirty="0" smtClean="0"/>
              <a:t> S</a:t>
            </a:r>
            <a:r>
              <a:rPr lang="en-US" sz="2000" b="1" i="1" baseline="-25000" dirty="0" smtClean="0"/>
              <a:t>2</a:t>
            </a:r>
            <a:r>
              <a:rPr lang="en-US" sz="2000" b="1" i="1" dirty="0" smtClean="0"/>
              <a:t> S</a:t>
            </a:r>
            <a:r>
              <a:rPr lang="en-US" sz="2000" b="1" i="1" baseline="-25000" dirty="0" smtClean="0"/>
              <a:t>1</a:t>
            </a:r>
            <a:r>
              <a:rPr lang="en-US" sz="2000" b="1" i="1" dirty="0" smtClean="0"/>
              <a:t>  </a:t>
            </a:r>
            <a:r>
              <a:rPr lang="en-US" sz="2000" b="1" i="1" dirty="0"/>
              <a:t>S</a:t>
            </a:r>
            <a:r>
              <a:rPr lang="en-US" sz="2000" b="1" i="1" baseline="-25000" dirty="0"/>
              <a:t>0</a:t>
            </a:r>
          </a:p>
        </p:txBody>
      </p:sp>
      <p:sp>
        <p:nvSpPr>
          <p:cNvPr id="495621" name="AutoShape 5"/>
          <p:cNvSpPr>
            <a:spLocks noChangeArrowheads="1"/>
          </p:cNvSpPr>
          <p:nvPr/>
        </p:nvSpPr>
        <p:spPr bwMode="auto">
          <a:xfrm>
            <a:off x="6732588" y="4937125"/>
            <a:ext cx="1081087" cy="9001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FA</a:t>
            </a:r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1511300" y="3617913"/>
            <a:ext cx="5761038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x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x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x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95623" name="Line 7"/>
          <p:cNvSpPr>
            <a:spLocks noChangeShapeType="1"/>
          </p:cNvSpPr>
          <p:nvPr/>
        </p:nvSpPr>
        <p:spPr bwMode="auto">
          <a:xfrm rot="5400000">
            <a:off x="7267575" y="4764088"/>
            <a:ext cx="371475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24" name="Line 8"/>
          <p:cNvSpPr>
            <a:spLocks noChangeShapeType="1"/>
          </p:cNvSpPr>
          <p:nvPr/>
        </p:nvSpPr>
        <p:spPr bwMode="auto">
          <a:xfrm>
            <a:off x="7272338" y="4397375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25" name="Line 9"/>
          <p:cNvSpPr>
            <a:spLocks noChangeShapeType="1"/>
          </p:cNvSpPr>
          <p:nvPr/>
        </p:nvSpPr>
        <p:spPr bwMode="auto">
          <a:xfrm>
            <a:off x="7092950" y="4037013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26" name="Line 10"/>
          <p:cNvSpPr>
            <a:spLocks noChangeShapeType="1"/>
          </p:cNvSpPr>
          <p:nvPr/>
        </p:nvSpPr>
        <p:spPr bwMode="auto">
          <a:xfrm rot="5400000">
            <a:off x="7182644" y="6107907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27" name="Line 11"/>
          <p:cNvSpPr>
            <a:spLocks noChangeShapeType="1"/>
          </p:cNvSpPr>
          <p:nvPr/>
        </p:nvSpPr>
        <p:spPr bwMode="auto">
          <a:xfrm rot="5400000">
            <a:off x="6907212" y="6022976"/>
            <a:ext cx="371475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28" name="Line 12"/>
          <p:cNvSpPr>
            <a:spLocks noChangeShapeType="1"/>
          </p:cNvSpPr>
          <p:nvPr/>
        </p:nvSpPr>
        <p:spPr bwMode="auto">
          <a:xfrm rot="5400000">
            <a:off x="6732588" y="5837237"/>
            <a:ext cx="0" cy="72072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29" name="Line 13"/>
          <p:cNvSpPr>
            <a:spLocks noChangeShapeType="1"/>
          </p:cNvSpPr>
          <p:nvPr/>
        </p:nvSpPr>
        <p:spPr bwMode="auto">
          <a:xfrm rot="16200000" flipV="1">
            <a:off x="5563394" y="5387181"/>
            <a:ext cx="1619250" cy="1588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30" name="Line 14"/>
          <p:cNvSpPr>
            <a:spLocks noChangeShapeType="1"/>
          </p:cNvSpPr>
          <p:nvPr/>
        </p:nvSpPr>
        <p:spPr bwMode="auto">
          <a:xfrm rot="5400000">
            <a:off x="6013451" y="4217987"/>
            <a:ext cx="0" cy="72072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31" name="AutoShape 15"/>
          <p:cNvSpPr>
            <a:spLocks noChangeArrowheads="1"/>
          </p:cNvSpPr>
          <p:nvPr/>
        </p:nvSpPr>
        <p:spPr bwMode="auto">
          <a:xfrm>
            <a:off x="4932363" y="4937125"/>
            <a:ext cx="1081087" cy="9001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FA</a:t>
            </a:r>
          </a:p>
        </p:txBody>
      </p:sp>
      <p:sp>
        <p:nvSpPr>
          <p:cNvPr id="495632" name="Line 16"/>
          <p:cNvSpPr>
            <a:spLocks noChangeShapeType="1"/>
          </p:cNvSpPr>
          <p:nvPr/>
        </p:nvSpPr>
        <p:spPr bwMode="auto">
          <a:xfrm rot="5400000">
            <a:off x="5467350" y="4764088"/>
            <a:ext cx="371475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33" name="Line 17"/>
          <p:cNvSpPr>
            <a:spLocks noChangeShapeType="1"/>
          </p:cNvSpPr>
          <p:nvPr/>
        </p:nvSpPr>
        <p:spPr bwMode="auto">
          <a:xfrm>
            <a:off x="5472113" y="4397375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34" name="Line 18"/>
          <p:cNvSpPr>
            <a:spLocks noChangeShapeType="1"/>
          </p:cNvSpPr>
          <p:nvPr/>
        </p:nvSpPr>
        <p:spPr bwMode="auto">
          <a:xfrm>
            <a:off x="5292725" y="4037013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35" name="Line 19"/>
          <p:cNvSpPr>
            <a:spLocks noChangeShapeType="1"/>
          </p:cNvSpPr>
          <p:nvPr/>
        </p:nvSpPr>
        <p:spPr bwMode="auto">
          <a:xfrm rot="5400000">
            <a:off x="5382419" y="6107907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36" name="Line 20"/>
          <p:cNvSpPr>
            <a:spLocks noChangeShapeType="1"/>
          </p:cNvSpPr>
          <p:nvPr/>
        </p:nvSpPr>
        <p:spPr bwMode="auto">
          <a:xfrm rot="5400000">
            <a:off x="5106987" y="6022976"/>
            <a:ext cx="371475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37" name="Line 21"/>
          <p:cNvSpPr>
            <a:spLocks noChangeShapeType="1"/>
          </p:cNvSpPr>
          <p:nvPr/>
        </p:nvSpPr>
        <p:spPr bwMode="auto">
          <a:xfrm rot="5400000">
            <a:off x="4932363" y="5837237"/>
            <a:ext cx="0" cy="72072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38" name="Line 22"/>
          <p:cNvSpPr>
            <a:spLocks noChangeShapeType="1"/>
          </p:cNvSpPr>
          <p:nvPr/>
        </p:nvSpPr>
        <p:spPr bwMode="auto">
          <a:xfrm rot="16200000" flipV="1">
            <a:off x="3763169" y="5387181"/>
            <a:ext cx="1619250" cy="1588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39" name="Line 23"/>
          <p:cNvSpPr>
            <a:spLocks noChangeShapeType="1"/>
          </p:cNvSpPr>
          <p:nvPr/>
        </p:nvSpPr>
        <p:spPr bwMode="auto">
          <a:xfrm rot="5400000">
            <a:off x="4213226" y="4217987"/>
            <a:ext cx="0" cy="72072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40" name="AutoShape 24"/>
          <p:cNvSpPr>
            <a:spLocks noChangeArrowheads="1"/>
          </p:cNvSpPr>
          <p:nvPr/>
        </p:nvSpPr>
        <p:spPr bwMode="auto">
          <a:xfrm>
            <a:off x="3132138" y="4937125"/>
            <a:ext cx="1081087" cy="9001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FA</a:t>
            </a:r>
          </a:p>
        </p:txBody>
      </p:sp>
      <p:sp>
        <p:nvSpPr>
          <p:cNvPr id="495641" name="Line 25"/>
          <p:cNvSpPr>
            <a:spLocks noChangeShapeType="1"/>
          </p:cNvSpPr>
          <p:nvPr/>
        </p:nvSpPr>
        <p:spPr bwMode="auto">
          <a:xfrm rot="5400000">
            <a:off x="3667125" y="4764088"/>
            <a:ext cx="371475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42" name="Line 26"/>
          <p:cNvSpPr>
            <a:spLocks noChangeShapeType="1"/>
          </p:cNvSpPr>
          <p:nvPr/>
        </p:nvSpPr>
        <p:spPr bwMode="auto">
          <a:xfrm>
            <a:off x="3671888" y="4397375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43" name="Line 27"/>
          <p:cNvSpPr>
            <a:spLocks noChangeShapeType="1"/>
          </p:cNvSpPr>
          <p:nvPr/>
        </p:nvSpPr>
        <p:spPr bwMode="auto">
          <a:xfrm>
            <a:off x="3492500" y="4037013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44" name="Line 28"/>
          <p:cNvSpPr>
            <a:spLocks noChangeShapeType="1"/>
          </p:cNvSpPr>
          <p:nvPr/>
        </p:nvSpPr>
        <p:spPr bwMode="auto">
          <a:xfrm rot="5400000">
            <a:off x="3582194" y="6107907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45" name="Line 29"/>
          <p:cNvSpPr>
            <a:spLocks noChangeShapeType="1"/>
          </p:cNvSpPr>
          <p:nvPr/>
        </p:nvSpPr>
        <p:spPr bwMode="auto">
          <a:xfrm rot="5400000">
            <a:off x="3306762" y="6022976"/>
            <a:ext cx="371475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46" name="Line 30"/>
          <p:cNvSpPr>
            <a:spLocks noChangeShapeType="1"/>
          </p:cNvSpPr>
          <p:nvPr/>
        </p:nvSpPr>
        <p:spPr bwMode="auto">
          <a:xfrm rot="5400000">
            <a:off x="3132138" y="5837237"/>
            <a:ext cx="0" cy="72072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47" name="Line 31"/>
          <p:cNvSpPr>
            <a:spLocks noChangeShapeType="1"/>
          </p:cNvSpPr>
          <p:nvPr/>
        </p:nvSpPr>
        <p:spPr bwMode="auto">
          <a:xfrm rot="16200000" flipV="1">
            <a:off x="1962944" y="5387181"/>
            <a:ext cx="1619250" cy="1588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48" name="Line 32"/>
          <p:cNvSpPr>
            <a:spLocks noChangeShapeType="1"/>
          </p:cNvSpPr>
          <p:nvPr/>
        </p:nvSpPr>
        <p:spPr bwMode="auto">
          <a:xfrm rot="5400000">
            <a:off x="2413001" y="4217987"/>
            <a:ext cx="0" cy="72072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49" name="AutoShape 33"/>
          <p:cNvSpPr>
            <a:spLocks noChangeArrowheads="1"/>
          </p:cNvSpPr>
          <p:nvPr/>
        </p:nvSpPr>
        <p:spPr bwMode="auto">
          <a:xfrm>
            <a:off x="1331913" y="4937125"/>
            <a:ext cx="1081087" cy="9001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FA</a:t>
            </a:r>
          </a:p>
        </p:txBody>
      </p:sp>
      <p:sp>
        <p:nvSpPr>
          <p:cNvPr id="495650" name="Line 34"/>
          <p:cNvSpPr>
            <a:spLocks noChangeShapeType="1"/>
          </p:cNvSpPr>
          <p:nvPr/>
        </p:nvSpPr>
        <p:spPr bwMode="auto">
          <a:xfrm rot="5400000">
            <a:off x="1866900" y="4764088"/>
            <a:ext cx="371475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51" name="Line 35"/>
          <p:cNvSpPr>
            <a:spLocks noChangeShapeType="1"/>
          </p:cNvSpPr>
          <p:nvPr/>
        </p:nvSpPr>
        <p:spPr bwMode="auto">
          <a:xfrm>
            <a:off x="1871663" y="4397375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52" name="Line 36"/>
          <p:cNvSpPr>
            <a:spLocks noChangeShapeType="1"/>
          </p:cNvSpPr>
          <p:nvPr/>
        </p:nvSpPr>
        <p:spPr bwMode="auto">
          <a:xfrm>
            <a:off x="1692275" y="4037013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53" name="Line 37"/>
          <p:cNvSpPr>
            <a:spLocks noChangeShapeType="1"/>
          </p:cNvSpPr>
          <p:nvPr/>
        </p:nvSpPr>
        <p:spPr bwMode="auto">
          <a:xfrm rot="5400000">
            <a:off x="1781969" y="6107907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54" name="Line 38"/>
          <p:cNvSpPr>
            <a:spLocks noChangeShapeType="1"/>
          </p:cNvSpPr>
          <p:nvPr/>
        </p:nvSpPr>
        <p:spPr bwMode="auto">
          <a:xfrm rot="5400000">
            <a:off x="1506537" y="6022976"/>
            <a:ext cx="371475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55" name="Line 39"/>
          <p:cNvSpPr>
            <a:spLocks noChangeShapeType="1"/>
          </p:cNvSpPr>
          <p:nvPr/>
        </p:nvSpPr>
        <p:spPr bwMode="auto">
          <a:xfrm rot="5400000">
            <a:off x="1331913" y="5837237"/>
            <a:ext cx="0" cy="72072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58" name="Text Box 42"/>
          <p:cNvSpPr txBox="1">
            <a:spLocks noChangeArrowheads="1"/>
          </p:cNvSpPr>
          <p:nvPr/>
        </p:nvSpPr>
        <p:spPr bwMode="auto">
          <a:xfrm>
            <a:off x="1793875" y="3986213"/>
            <a:ext cx="5761038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y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y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y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95659" name="Text Box 43"/>
          <p:cNvSpPr txBox="1">
            <a:spLocks noChangeArrowheads="1"/>
          </p:cNvSpPr>
          <p:nvPr/>
        </p:nvSpPr>
        <p:spPr bwMode="auto">
          <a:xfrm>
            <a:off x="1871663" y="6430963"/>
            <a:ext cx="5940425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S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S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 S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95660" name="Text Box 44"/>
          <p:cNvSpPr txBox="1">
            <a:spLocks noChangeArrowheads="1"/>
          </p:cNvSpPr>
          <p:nvPr/>
        </p:nvSpPr>
        <p:spPr bwMode="auto">
          <a:xfrm>
            <a:off x="1177925" y="6223000"/>
            <a:ext cx="5940425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C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 C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       C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5661" name="Line 45"/>
          <p:cNvSpPr>
            <a:spLocks noChangeShapeType="1"/>
          </p:cNvSpPr>
          <p:nvPr/>
        </p:nvSpPr>
        <p:spPr bwMode="auto">
          <a:xfrm rot="5400000">
            <a:off x="7722394" y="4306094"/>
            <a:ext cx="0" cy="541338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/>
            <a:endParaRPr lang="en-US"/>
          </a:p>
        </p:txBody>
      </p:sp>
      <p:sp>
        <p:nvSpPr>
          <p:cNvPr id="495662" name="Text Box 46"/>
          <p:cNvSpPr txBox="1">
            <a:spLocks noChangeArrowheads="1"/>
          </p:cNvSpPr>
          <p:nvPr/>
        </p:nvSpPr>
        <p:spPr bwMode="auto">
          <a:xfrm>
            <a:off x="7993063" y="4397375"/>
            <a:ext cx="358775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792163" y="1379538"/>
            <a:ext cx="3771900" cy="2033587"/>
            <a:chOff x="1006" y="713"/>
            <a:chExt cx="2376" cy="1281"/>
          </a:xfrm>
        </p:grpSpPr>
        <p:sp>
          <p:nvSpPr>
            <p:cNvPr id="495663" name="AutoShape 47"/>
            <p:cNvSpPr>
              <a:spLocks noChangeArrowheads="1"/>
            </p:cNvSpPr>
            <p:nvPr/>
          </p:nvSpPr>
          <p:spPr bwMode="auto">
            <a:xfrm>
              <a:off x="1406" y="1139"/>
              <a:ext cx="1474" cy="4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Binary Adder</a:t>
              </a:r>
            </a:p>
          </p:txBody>
        </p:sp>
        <p:sp>
          <p:nvSpPr>
            <p:cNvPr id="495664" name="Line 48"/>
            <p:cNvSpPr>
              <a:spLocks noChangeShapeType="1"/>
            </p:cNvSpPr>
            <p:nvPr/>
          </p:nvSpPr>
          <p:spPr bwMode="auto">
            <a:xfrm>
              <a:off x="1633" y="913"/>
              <a:ext cx="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65" name="Line 49"/>
            <p:cNvSpPr>
              <a:spLocks noChangeShapeType="1"/>
            </p:cNvSpPr>
            <p:nvPr/>
          </p:nvSpPr>
          <p:spPr bwMode="auto">
            <a:xfrm>
              <a:off x="1746" y="913"/>
              <a:ext cx="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66" name="Line 50"/>
            <p:cNvSpPr>
              <a:spLocks noChangeShapeType="1"/>
            </p:cNvSpPr>
            <p:nvPr/>
          </p:nvSpPr>
          <p:spPr bwMode="auto">
            <a:xfrm>
              <a:off x="1859" y="913"/>
              <a:ext cx="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67" name="Line 51"/>
            <p:cNvSpPr>
              <a:spLocks noChangeShapeType="1"/>
            </p:cNvSpPr>
            <p:nvPr/>
          </p:nvSpPr>
          <p:spPr bwMode="auto">
            <a:xfrm>
              <a:off x="1972" y="913"/>
              <a:ext cx="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68" name="Line 52"/>
            <p:cNvSpPr>
              <a:spLocks noChangeShapeType="1"/>
            </p:cNvSpPr>
            <p:nvPr/>
          </p:nvSpPr>
          <p:spPr bwMode="auto">
            <a:xfrm>
              <a:off x="2653" y="913"/>
              <a:ext cx="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69" name="Line 53"/>
            <p:cNvSpPr>
              <a:spLocks noChangeShapeType="1"/>
            </p:cNvSpPr>
            <p:nvPr/>
          </p:nvSpPr>
          <p:spPr bwMode="auto">
            <a:xfrm>
              <a:off x="2311" y="913"/>
              <a:ext cx="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70" name="Line 54"/>
            <p:cNvSpPr>
              <a:spLocks noChangeShapeType="1"/>
            </p:cNvSpPr>
            <p:nvPr/>
          </p:nvSpPr>
          <p:spPr bwMode="auto">
            <a:xfrm>
              <a:off x="2424" y="913"/>
              <a:ext cx="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71" name="Line 55"/>
            <p:cNvSpPr>
              <a:spLocks noChangeShapeType="1"/>
            </p:cNvSpPr>
            <p:nvPr/>
          </p:nvSpPr>
          <p:spPr bwMode="auto">
            <a:xfrm>
              <a:off x="2537" y="913"/>
              <a:ext cx="1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72" name="Line 56"/>
            <p:cNvSpPr>
              <a:spLocks noChangeShapeType="1"/>
            </p:cNvSpPr>
            <p:nvPr/>
          </p:nvSpPr>
          <p:spPr bwMode="auto">
            <a:xfrm>
              <a:off x="1974" y="1593"/>
              <a:ext cx="1" cy="22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73" name="Line 57"/>
            <p:cNvSpPr>
              <a:spLocks noChangeShapeType="1"/>
            </p:cNvSpPr>
            <p:nvPr/>
          </p:nvSpPr>
          <p:spPr bwMode="auto">
            <a:xfrm>
              <a:off x="2087" y="1593"/>
              <a:ext cx="1" cy="22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74" name="Line 58"/>
            <p:cNvSpPr>
              <a:spLocks noChangeShapeType="1"/>
            </p:cNvSpPr>
            <p:nvPr/>
          </p:nvSpPr>
          <p:spPr bwMode="auto">
            <a:xfrm>
              <a:off x="2200" y="1593"/>
              <a:ext cx="1" cy="22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75" name="Line 59"/>
            <p:cNvSpPr>
              <a:spLocks noChangeShapeType="1"/>
            </p:cNvSpPr>
            <p:nvPr/>
          </p:nvSpPr>
          <p:spPr bwMode="auto">
            <a:xfrm>
              <a:off x="2313" y="1593"/>
              <a:ext cx="1" cy="22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76" name="Line 60"/>
            <p:cNvSpPr>
              <a:spLocks noChangeShapeType="1"/>
            </p:cNvSpPr>
            <p:nvPr/>
          </p:nvSpPr>
          <p:spPr bwMode="auto">
            <a:xfrm flipH="1">
              <a:off x="2881" y="1366"/>
              <a:ext cx="226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77" name="Line 61"/>
            <p:cNvSpPr>
              <a:spLocks noChangeShapeType="1"/>
            </p:cNvSpPr>
            <p:nvPr/>
          </p:nvSpPr>
          <p:spPr bwMode="auto">
            <a:xfrm flipH="1">
              <a:off x="1179" y="1366"/>
              <a:ext cx="226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5678" name="Text Box 62"/>
            <p:cNvSpPr txBox="1">
              <a:spLocks noChangeArrowheads="1"/>
            </p:cNvSpPr>
            <p:nvPr/>
          </p:nvSpPr>
          <p:spPr bwMode="auto">
            <a:xfrm>
              <a:off x="1519" y="713"/>
              <a:ext cx="1361" cy="1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/>
                <a:t>x</a:t>
              </a:r>
              <a:r>
                <a:rPr lang="en-US" baseline="-25000"/>
                <a:t>3</a:t>
              </a:r>
              <a:r>
                <a:rPr lang="en-US"/>
                <a:t>x</a:t>
              </a:r>
              <a:r>
                <a:rPr lang="en-US" baseline="-25000"/>
                <a:t>2</a:t>
              </a:r>
              <a:r>
                <a:rPr lang="en-US"/>
                <a:t>x</a:t>
              </a:r>
              <a:r>
                <a:rPr lang="en-US" baseline="-25000"/>
                <a:t>1</a:t>
              </a:r>
              <a:r>
                <a:rPr lang="en-US"/>
                <a:t>x</a:t>
              </a:r>
              <a:r>
                <a:rPr lang="en-US" baseline="-25000"/>
                <a:t>0        </a:t>
              </a:r>
              <a:r>
                <a:rPr lang="en-US"/>
                <a:t>y</a:t>
              </a:r>
              <a:r>
                <a:rPr lang="en-US" baseline="-25000"/>
                <a:t>3</a:t>
              </a:r>
              <a:r>
                <a:rPr lang="en-US"/>
                <a:t>y</a:t>
              </a:r>
              <a:r>
                <a:rPr lang="en-US" baseline="-25000"/>
                <a:t>2</a:t>
              </a:r>
              <a:r>
                <a:rPr lang="en-US"/>
                <a:t>y</a:t>
              </a:r>
              <a:r>
                <a:rPr lang="en-US" baseline="-25000"/>
                <a:t>1</a:t>
              </a:r>
              <a:r>
                <a:rPr lang="en-US"/>
                <a:t>y</a:t>
              </a:r>
              <a:r>
                <a:rPr lang="en-US" baseline="-25000"/>
                <a:t>0</a:t>
              </a:r>
            </a:p>
          </p:txBody>
        </p:sp>
        <p:sp>
          <p:nvSpPr>
            <p:cNvPr id="495679" name="Text Box 63"/>
            <p:cNvSpPr txBox="1">
              <a:spLocks noChangeArrowheads="1"/>
            </p:cNvSpPr>
            <p:nvPr/>
          </p:nvSpPr>
          <p:spPr bwMode="auto">
            <a:xfrm>
              <a:off x="1859" y="1820"/>
              <a:ext cx="681" cy="1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/>
                <a:t>S</a:t>
              </a:r>
              <a:r>
                <a:rPr lang="en-US" baseline="-25000"/>
                <a:t>3</a:t>
              </a:r>
              <a:r>
                <a:rPr lang="en-US"/>
                <a:t>S</a:t>
              </a:r>
              <a:r>
                <a:rPr lang="en-US" baseline="-25000"/>
                <a:t>2</a:t>
              </a:r>
              <a:r>
                <a:rPr lang="en-US"/>
                <a:t>S</a:t>
              </a:r>
              <a:r>
                <a:rPr lang="en-US" baseline="-25000"/>
                <a:t>1</a:t>
              </a:r>
              <a:r>
                <a:rPr lang="en-US"/>
                <a:t>S</a:t>
              </a:r>
              <a:r>
                <a:rPr lang="en-US" baseline="-25000"/>
                <a:t>0</a:t>
              </a:r>
            </a:p>
          </p:txBody>
        </p:sp>
        <p:sp>
          <p:nvSpPr>
            <p:cNvPr id="495680" name="Text Box 64"/>
            <p:cNvSpPr txBox="1">
              <a:spLocks noChangeArrowheads="1"/>
            </p:cNvSpPr>
            <p:nvPr/>
          </p:nvSpPr>
          <p:spPr bwMode="auto">
            <a:xfrm>
              <a:off x="3155" y="1283"/>
              <a:ext cx="227" cy="1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/>
                <a:t>C</a:t>
              </a:r>
              <a:r>
                <a:rPr lang="en-US" baseline="-25000"/>
                <a:t>0</a:t>
              </a:r>
            </a:p>
          </p:txBody>
        </p:sp>
        <p:sp>
          <p:nvSpPr>
            <p:cNvPr id="495681" name="Text Box 65"/>
            <p:cNvSpPr txBox="1">
              <a:spLocks noChangeArrowheads="1"/>
            </p:cNvSpPr>
            <p:nvPr/>
          </p:nvSpPr>
          <p:spPr bwMode="auto">
            <a:xfrm>
              <a:off x="1006" y="1292"/>
              <a:ext cx="227" cy="1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/>
                <a:t>C</a:t>
              </a:r>
              <a:r>
                <a:rPr lang="en-US" baseline="-25000"/>
                <a:t>y</a:t>
              </a:r>
            </a:p>
          </p:txBody>
        </p:sp>
      </p:grpSp>
      <p:sp>
        <p:nvSpPr>
          <p:cNvPr id="495684" name="AutoShape 68"/>
          <p:cNvSpPr>
            <a:spLocks noChangeArrowheads="1"/>
          </p:cNvSpPr>
          <p:nvPr/>
        </p:nvSpPr>
        <p:spPr bwMode="auto">
          <a:xfrm>
            <a:off x="4751388" y="2055813"/>
            <a:ext cx="1260475" cy="900112"/>
          </a:xfrm>
          <a:prstGeom prst="wedgeRoundRectCallout">
            <a:avLst>
              <a:gd name="adj1" fmla="val -73426"/>
              <a:gd name="adj2" fmla="val 216843"/>
              <a:gd name="adj3" fmla="val 16667"/>
            </a:avLst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Carry Propagate Addition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9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9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9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9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9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9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9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9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9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9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9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9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9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9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9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9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9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9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9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9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9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9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9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1" grpId="0" animBg="1"/>
      <p:bldP spid="495622" grpId="0"/>
      <p:bldP spid="495623" grpId="0" animBg="1"/>
      <p:bldP spid="495624" grpId="0" animBg="1"/>
      <p:bldP spid="495625" grpId="0" animBg="1"/>
      <p:bldP spid="495626" grpId="0" animBg="1"/>
      <p:bldP spid="495627" grpId="0" animBg="1"/>
      <p:bldP spid="495628" grpId="0" animBg="1"/>
      <p:bldP spid="495629" grpId="0" animBg="1"/>
      <p:bldP spid="495630" grpId="0" animBg="1"/>
      <p:bldP spid="495631" grpId="0" animBg="1"/>
      <p:bldP spid="495632" grpId="0" animBg="1"/>
      <p:bldP spid="495633" grpId="0" animBg="1"/>
      <p:bldP spid="495634" grpId="0" animBg="1"/>
      <p:bldP spid="495635" grpId="0" animBg="1"/>
      <p:bldP spid="495636" grpId="0" animBg="1"/>
      <p:bldP spid="495637" grpId="0" animBg="1"/>
      <p:bldP spid="495638" grpId="0" animBg="1"/>
      <p:bldP spid="495639" grpId="0" animBg="1"/>
      <p:bldP spid="495640" grpId="0" animBg="1"/>
      <p:bldP spid="495641" grpId="0" animBg="1"/>
      <p:bldP spid="495642" grpId="0" animBg="1"/>
      <p:bldP spid="495643" grpId="0" animBg="1"/>
      <p:bldP spid="495644" grpId="0" animBg="1"/>
      <p:bldP spid="495645" grpId="0" animBg="1"/>
      <p:bldP spid="495646" grpId="0" animBg="1"/>
      <p:bldP spid="495647" grpId="0" animBg="1"/>
      <p:bldP spid="495648" grpId="0" animBg="1"/>
      <p:bldP spid="495649" grpId="0" animBg="1"/>
      <p:bldP spid="495650" grpId="0" animBg="1"/>
      <p:bldP spid="495651" grpId="0" animBg="1"/>
      <p:bldP spid="495652" grpId="0" animBg="1"/>
      <p:bldP spid="495653" grpId="0" animBg="1"/>
      <p:bldP spid="495654" grpId="0" animBg="1"/>
      <p:bldP spid="495655" grpId="0" animBg="1"/>
      <p:bldP spid="495658" grpId="0"/>
      <p:bldP spid="495659" grpId="0"/>
      <p:bldP spid="495660" grpId="0"/>
      <p:bldP spid="495661" grpId="0" animBg="1"/>
      <p:bldP spid="495662" grpId="0"/>
      <p:bldP spid="49568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Four-Bit Binary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 bits must “ripple” through each stage of a multi-bit adder before the output settles down to the correct result.</a:t>
            </a:r>
          </a:p>
          <a:p>
            <a:endParaRPr lang="en-US" dirty="0" smtClean="0"/>
          </a:p>
          <a:p>
            <a:r>
              <a:rPr lang="en-AU" b="1" dirty="0" smtClean="0"/>
              <a:t>Significantly slower --&gt; Rippling effect of carry</a:t>
            </a:r>
            <a:endParaRPr lang="en-US" b="1" dirty="0" smtClean="0"/>
          </a:p>
          <a:p>
            <a:endParaRPr lang="en-AU" dirty="0" smtClean="0"/>
          </a:p>
          <a:p>
            <a:r>
              <a:rPr lang="en-AU" dirty="0" smtClean="0"/>
              <a:t>For an </a:t>
            </a:r>
            <a:r>
              <a:rPr lang="en-AU" i="1" dirty="0" smtClean="0"/>
              <a:t>n</a:t>
            </a:r>
            <a:r>
              <a:rPr lang="en-AU" dirty="0" smtClean="0"/>
              <a:t> bit adder, Propagation delay = (Number of gate level x Average gate delay) x (number of bits)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697415" y="393895"/>
            <a:ext cx="1856936" cy="11816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Analysis Procedure</a:t>
            </a:r>
            <a:br>
              <a:rPr lang="en-US" dirty="0" smtClean="0">
                <a:latin typeface="+mj-lt"/>
              </a:rPr>
            </a:br>
            <a:r>
              <a:rPr lang="en-US" dirty="0" smtClean="0"/>
              <a:t>Truth Table Approach</a:t>
            </a:r>
            <a:endParaRPr lang="en-US" dirty="0">
              <a:latin typeface="+mj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AU" dirty="0" smtClean="0"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58478" y="2133600"/>
            <a:ext cx="3930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A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73697" y="2133600"/>
            <a:ext cx="3802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B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909501" y="2133600"/>
            <a:ext cx="3754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C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94017" y="2133600"/>
            <a:ext cx="4716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F</a:t>
            </a:r>
            <a:r>
              <a:rPr lang="en-US" sz="2800" baseline="-25000" dirty="0"/>
              <a:t>2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959193" y="2133600"/>
            <a:ext cx="63030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F</a:t>
            </a:r>
            <a:r>
              <a:rPr lang="en-US" sz="2800" baseline="-25000" dirty="0"/>
              <a:t>2 </a:t>
            </a:r>
            <a:r>
              <a:rPr lang="en-US" sz="2800" dirty="0"/>
              <a:t>´</a:t>
            </a:r>
            <a:endParaRPr lang="en-US" sz="2800" baseline="-25000" dirty="0"/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091133" y="2133600"/>
            <a:ext cx="4812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T</a:t>
            </a:r>
            <a:r>
              <a:rPr lang="en-US" sz="2800" baseline="-25000" dirty="0"/>
              <a:t>3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405333" y="2133600"/>
            <a:ext cx="4812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T</a:t>
            </a:r>
            <a:r>
              <a:rPr lang="en-US" sz="2800" baseline="-25000" dirty="0"/>
              <a:t>2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719533" y="2133600"/>
            <a:ext cx="4812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T</a:t>
            </a:r>
            <a:r>
              <a:rPr lang="en-US" sz="2800" baseline="-250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781742" y="2133600"/>
            <a:ext cx="4716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F</a:t>
            </a:r>
            <a:r>
              <a:rPr lang="en-US" sz="2800" baseline="-250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0</a:t>
            </a:r>
          </a:p>
          <a:p>
            <a:pPr algn="ctr"/>
            <a:r>
              <a:rPr lang="en-US" sz="28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Carry </a:t>
            </a:r>
            <a:r>
              <a:rPr lang="en-AU" dirty="0" err="1" smtClean="0"/>
              <a:t>Lookahead</a:t>
            </a:r>
            <a:r>
              <a:rPr lang="en-AU" dirty="0" smtClean="0"/>
              <a:t>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AU" sz="3300" dirty="0" smtClean="0"/>
          </a:p>
          <a:p>
            <a:r>
              <a:rPr lang="en-AU" sz="2600" dirty="0" smtClean="0"/>
              <a:t>Carry Propagate  </a:t>
            </a:r>
            <a:r>
              <a:rPr lang="it-IT" sz="2600" i="1" dirty="0" smtClean="0"/>
              <a:t>P</a:t>
            </a:r>
            <a:r>
              <a:rPr lang="it-IT" sz="2600" i="1" baseline="-25000" dirty="0" smtClean="0"/>
              <a:t>i</a:t>
            </a:r>
            <a:r>
              <a:rPr lang="it-IT" sz="2600" i="1" dirty="0" smtClean="0"/>
              <a:t> = A</a:t>
            </a:r>
            <a:r>
              <a:rPr lang="it-IT" sz="2600" i="1" baseline="-25000" dirty="0" smtClean="0"/>
              <a:t>i</a:t>
            </a:r>
            <a:r>
              <a:rPr lang="it-IT" sz="2600" i="1" dirty="0" smtClean="0"/>
              <a:t> </a:t>
            </a:r>
            <a:r>
              <a:rPr lang="it-IT" sz="2600" dirty="0" smtClean="0"/>
              <a:t>⊕</a:t>
            </a:r>
            <a:r>
              <a:rPr lang="it-IT" sz="2600" i="1" dirty="0" smtClean="0"/>
              <a:t> B</a:t>
            </a:r>
            <a:r>
              <a:rPr lang="it-IT" sz="2600" i="1" baseline="-25000" dirty="0" smtClean="0"/>
              <a:t>i</a:t>
            </a:r>
            <a:endParaRPr lang="it-IT" sz="2600" i="1" dirty="0" smtClean="0"/>
          </a:p>
          <a:p>
            <a:r>
              <a:rPr lang="en-AU" sz="2600" dirty="0" smtClean="0"/>
              <a:t>Carry Generate </a:t>
            </a:r>
            <a:r>
              <a:rPr lang="en-AU" sz="2600" i="1" dirty="0" err="1" smtClean="0"/>
              <a:t>G</a:t>
            </a:r>
            <a:r>
              <a:rPr lang="en-AU" sz="2600" i="1" baseline="-25000" dirty="0" err="1" smtClean="0"/>
              <a:t>i</a:t>
            </a:r>
            <a:r>
              <a:rPr lang="en-AU" sz="2600" i="1" dirty="0" smtClean="0"/>
              <a:t> = A</a:t>
            </a:r>
            <a:r>
              <a:rPr lang="en-AU" sz="2600" i="1" baseline="-25000" dirty="0" smtClean="0"/>
              <a:t>i</a:t>
            </a:r>
            <a:r>
              <a:rPr lang="en-AU" sz="2600" i="1" dirty="0" smtClean="0"/>
              <a:t> B</a:t>
            </a:r>
            <a:r>
              <a:rPr lang="en-AU" sz="2600" i="1" baseline="-25000" dirty="0" smtClean="0"/>
              <a:t>i</a:t>
            </a:r>
          </a:p>
          <a:p>
            <a:r>
              <a:rPr lang="en-AU" sz="2600" i="1" dirty="0" smtClean="0"/>
              <a:t>S</a:t>
            </a:r>
            <a:r>
              <a:rPr lang="en-AU" sz="2600" i="1" baseline="-25000" dirty="0" smtClean="0"/>
              <a:t>i</a:t>
            </a:r>
            <a:r>
              <a:rPr lang="en-AU" sz="2600" i="1" dirty="0" smtClean="0"/>
              <a:t> = P</a:t>
            </a:r>
            <a:r>
              <a:rPr lang="en-AU" sz="2600" i="1" baseline="-25000" dirty="0" smtClean="0"/>
              <a:t>i</a:t>
            </a:r>
            <a:r>
              <a:rPr lang="en-AU" sz="2600" i="1" dirty="0" smtClean="0"/>
              <a:t> </a:t>
            </a:r>
            <a:r>
              <a:rPr lang="en-AU" sz="2600" dirty="0" smtClean="0"/>
              <a:t>⊕ </a:t>
            </a:r>
            <a:r>
              <a:rPr lang="en-AU" sz="2600" i="1" dirty="0" err="1" smtClean="0"/>
              <a:t>C</a:t>
            </a:r>
            <a:r>
              <a:rPr lang="en-AU" sz="2600" i="1" baseline="-25000" dirty="0" err="1" smtClean="0"/>
              <a:t>i</a:t>
            </a:r>
            <a:endParaRPr lang="en-AU" sz="2600" i="1" baseline="-25000" dirty="0" smtClean="0"/>
          </a:p>
          <a:p>
            <a:r>
              <a:rPr lang="it-IT" sz="2600" i="1" dirty="0" smtClean="0"/>
              <a:t>C</a:t>
            </a:r>
            <a:r>
              <a:rPr lang="it-IT" sz="2600" i="1" baseline="-25000" dirty="0" smtClean="0"/>
              <a:t>i+1</a:t>
            </a:r>
            <a:r>
              <a:rPr lang="it-IT" sz="2600" i="1" dirty="0" smtClean="0"/>
              <a:t> </a:t>
            </a:r>
            <a:r>
              <a:rPr lang="en-AU" sz="2600" i="1" dirty="0" smtClean="0"/>
              <a:t>= </a:t>
            </a:r>
            <a:r>
              <a:rPr lang="en-AU" sz="2600" i="1" dirty="0" err="1" smtClean="0"/>
              <a:t>G</a:t>
            </a:r>
            <a:r>
              <a:rPr lang="en-AU" sz="2600" i="1" baseline="-25000" dirty="0" err="1" smtClean="0"/>
              <a:t>i</a:t>
            </a:r>
            <a:r>
              <a:rPr lang="en-AU" sz="2600" i="1" dirty="0" smtClean="0"/>
              <a:t> + </a:t>
            </a:r>
            <a:r>
              <a:rPr lang="en-AU" sz="2600" i="1" dirty="0" err="1" smtClean="0"/>
              <a:t>C</a:t>
            </a:r>
            <a:r>
              <a:rPr lang="en-AU" sz="2600" i="1" baseline="-25000" dirty="0" err="1" smtClean="0"/>
              <a:t>i</a:t>
            </a:r>
            <a:r>
              <a:rPr lang="en-AU" sz="2600" i="1" dirty="0" smtClean="0"/>
              <a:t> P</a:t>
            </a:r>
            <a:r>
              <a:rPr lang="en-AU" sz="2600" i="1" baseline="-25000" dirty="0" smtClean="0"/>
              <a:t>i</a:t>
            </a:r>
            <a:endParaRPr lang="en-US" sz="2600" baseline="-25000" dirty="0" smtClean="0"/>
          </a:p>
        </p:txBody>
      </p:sp>
      <p:pic>
        <p:nvPicPr>
          <p:cNvPr id="4" name="Picture 2" descr="C:\jobs\Marries\CH04\Tiff\AACFLOt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97703"/>
            <a:ext cx="6400800" cy="236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Carry </a:t>
            </a:r>
            <a:r>
              <a:rPr lang="en-AU" dirty="0" err="1" smtClean="0"/>
              <a:t>Lookahead</a:t>
            </a:r>
            <a:r>
              <a:rPr lang="en-AU" dirty="0" smtClean="0"/>
              <a:t>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All carries can be generated simultaneously</a:t>
            </a:r>
            <a:endParaRPr lang="en-US" dirty="0" smtClean="0"/>
          </a:p>
          <a:p>
            <a:pPr lvl="1"/>
            <a:r>
              <a:rPr lang="en-AU" i="1" dirty="0" smtClean="0"/>
              <a:t>C</a:t>
            </a:r>
            <a:r>
              <a:rPr lang="en-AU" baseline="-25000" dirty="0" smtClean="0"/>
              <a:t>2</a:t>
            </a:r>
            <a:r>
              <a:rPr lang="en-AU" dirty="0" smtClean="0"/>
              <a:t> = </a:t>
            </a:r>
            <a:r>
              <a:rPr lang="en-AU" i="1" dirty="0" smtClean="0"/>
              <a:t>G</a:t>
            </a:r>
            <a:r>
              <a:rPr lang="en-AU" baseline="-25000" dirty="0" smtClean="0"/>
              <a:t>1</a:t>
            </a:r>
            <a:r>
              <a:rPr lang="en-AU" dirty="0" smtClean="0"/>
              <a:t> + </a:t>
            </a:r>
            <a:r>
              <a:rPr lang="en-AU" i="1" dirty="0" smtClean="0"/>
              <a:t>P</a:t>
            </a:r>
            <a:r>
              <a:rPr lang="en-AU" baseline="-25000" dirty="0" smtClean="0"/>
              <a:t>1</a:t>
            </a:r>
            <a:r>
              <a:rPr lang="en-AU" i="1" dirty="0" smtClean="0"/>
              <a:t>C</a:t>
            </a:r>
            <a:r>
              <a:rPr lang="en-AU" baseline="-25000" dirty="0" smtClean="0"/>
              <a:t>1</a:t>
            </a:r>
          </a:p>
          <a:p>
            <a:pPr lvl="1"/>
            <a:r>
              <a:rPr lang="en-AU" i="1" dirty="0" smtClean="0"/>
              <a:t>C</a:t>
            </a:r>
            <a:r>
              <a:rPr lang="en-AU" baseline="-25000" dirty="0" smtClean="0"/>
              <a:t>3</a:t>
            </a:r>
            <a:r>
              <a:rPr lang="en-AU" dirty="0" smtClean="0"/>
              <a:t> = </a:t>
            </a:r>
            <a:r>
              <a:rPr lang="en-AU" i="1" dirty="0" smtClean="0"/>
              <a:t>G</a:t>
            </a:r>
            <a:r>
              <a:rPr lang="en-AU" baseline="-25000" dirty="0" smtClean="0"/>
              <a:t>2</a:t>
            </a:r>
            <a:r>
              <a:rPr lang="en-AU" dirty="0" smtClean="0"/>
              <a:t> + </a:t>
            </a:r>
            <a:r>
              <a:rPr lang="en-AU" i="1" dirty="0" smtClean="0"/>
              <a:t>P</a:t>
            </a:r>
            <a:r>
              <a:rPr lang="en-AU" baseline="-25000" dirty="0" smtClean="0"/>
              <a:t>2</a:t>
            </a:r>
            <a:r>
              <a:rPr lang="en-AU" i="1" dirty="0" smtClean="0"/>
              <a:t>C</a:t>
            </a:r>
            <a:r>
              <a:rPr lang="en-AU" baseline="-25000" dirty="0" smtClean="0"/>
              <a:t>2</a:t>
            </a:r>
            <a:r>
              <a:rPr lang="en-AU" dirty="0" smtClean="0"/>
              <a:t> = </a:t>
            </a:r>
            <a:r>
              <a:rPr lang="en-AU" i="1" dirty="0" smtClean="0"/>
              <a:t>G</a:t>
            </a:r>
            <a:r>
              <a:rPr lang="en-AU" baseline="-25000" dirty="0" smtClean="0"/>
              <a:t>2</a:t>
            </a:r>
            <a:r>
              <a:rPr lang="en-AU" dirty="0" smtClean="0"/>
              <a:t> + </a:t>
            </a:r>
            <a:r>
              <a:rPr lang="en-AU" i="1" dirty="0" smtClean="0"/>
              <a:t>P</a:t>
            </a:r>
            <a:r>
              <a:rPr lang="en-AU" baseline="-25000" dirty="0" smtClean="0"/>
              <a:t>2</a:t>
            </a:r>
            <a:r>
              <a:rPr lang="en-AU" i="1" dirty="0" smtClean="0"/>
              <a:t>G</a:t>
            </a:r>
            <a:r>
              <a:rPr lang="en-AU" baseline="-25000" dirty="0" smtClean="0"/>
              <a:t>1</a:t>
            </a:r>
            <a:r>
              <a:rPr lang="en-AU" dirty="0" smtClean="0"/>
              <a:t> + </a:t>
            </a:r>
            <a:r>
              <a:rPr lang="en-AU" i="1" dirty="0" smtClean="0"/>
              <a:t>P</a:t>
            </a:r>
            <a:r>
              <a:rPr lang="en-AU" baseline="-25000" dirty="0" smtClean="0"/>
              <a:t>2</a:t>
            </a:r>
            <a:r>
              <a:rPr lang="en-AU" i="1" dirty="0" smtClean="0"/>
              <a:t>P</a:t>
            </a:r>
            <a:r>
              <a:rPr lang="en-AU" baseline="-25000" dirty="0" smtClean="0"/>
              <a:t>1</a:t>
            </a:r>
            <a:r>
              <a:rPr lang="en-AU" i="1" dirty="0" smtClean="0"/>
              <a:t>C</a:t>
            </a:r>
            <a:r>
              <a:rPr lang="en-AU" baseline="-25000" dirty="0" smtClean="0"/>
              <a:t>1</a:t>
            </a:r>
          </a:p>
          <a:p>
            <a:pPr lvl="1"/>
            <a:r>
              <a:rPr lang="en-AU" i="1" dirty="0" smtClean="0"/>
              <a:t>C</a:t>
            </a:r>
            <a:r>
              <a:rPr lang="en-AU" baseline="-25000" dirty="0" smtClean="0"/>
              <a:t>4</a:t>
            </a:r>
            <a:r>
              <a:rPr lang="en-AU" dirty="0" smtClean="0"/>
              <a:t> = </a:t>
            </a:r>
            <a:r>
              <a:rPr lang="en-AU" i="1" dirty="0" smtClean="0"/>
              <a:t>G</a:t>
            </a:r>
            <a:r>
              <a:rPr lang="en-AU" baseline="-25000" dirty="0" smtClean="0"/>
              <a:t>3</a:t>
            </a:r>
            <a:r>
              <a:rPr lang="en-AU" dirty="0" smtClean="0"/>
              <a:t> + </a:t>
            </a:r>
            <a:r>
              <a:rPr lang="en-AU" i="1" dirty="0" smtClean="0"/>
              <a:t>P</a:t>
            </a:r>
            <a:r>
              <a:rPr lang="en-AU" baseline="-25000" dirty="0" smtClean="0"/>
              <a:t>3</a:t>
            </a:r>
            <a:r>
              <a:rPr lang="en-AU" i="1" dirty="0" smtClean="0"/>
              <a:t>C</a:t>
            </a:r>
            <a:r>
              <a:rPr lang="en-AU" baseline="-25000" dirty="0" smtClean="0"/>
              <a:t>3</a:t>
            </a:r>
            <a:r>
              <a:rPr lang="en-AU" dirty="0" smtClean="0"/>
              <a:t> = </a:t>
            </a:r>
            <a:r>
              <a:rPr lang="en-AU" i="1" dirty="0" smtClean="0"/>
              <a:t>G</a:t>
            </a:r>
            <a:r>
              <a:rPr lang="en-AU" baseline="-25000" dirty="0" smtClean="0"/>
              <a:t>3</a:t>
            </a:r>
            <a:r>
              <a:rPr lang="en-AU" dirty="0" smtClean="0"/>
              <a:t> + </a:t>
            </a:r>
            <a:r>
              <a:rPr lang="en-AU" i="1" dirty="0" smtClean="0"/>
              <a:t>P</a:t>
            </a:r>
            <a:r>
              <a:rPr lang="en-AU" baseline="-25000" dirty="0" smtClean="0"/>
              <a:t>3</a:t>
            </a:r>
            <a:r>
              <a:rPr lang="en-AU" i="1" dirty="0" smtClean="0"/>
              <a:t>G</a:t>
            </a:r>
            <a:r>
              <a:rPr lang="en-AU" baseline="-25000" dirty="0" smtClean="0"/>
              <a:t>2</a:t>
            </a:r>
            <a:r>
              <a:rPr lang="en-AU" dirty="0" smtClean="0"/>
              <a:t> + </a:t>
            </a:r>
            <a:r>
              <a:rPr lang="en-AU" i="1" dirty="0" smtClean="0"/>
              <a:t>P</a:t>
            </a:r>
            <a:r>
              <a:rPr lang="en-AU" baseline="-25000" dirty="0" smtClean="0"/>
              <a:t>3</a:t>
            </a:r>
            <a:r>
              <a:rPr lang="en-AU" i="1" dirty="0" smtClean="0"/>
              <a:t>P</a:t>
            </a:r>
            <a:r>
              <a:rPr lang="en-AU" baseline="-25000" dirty="0" smtClean="0"/>
              <a:t>2</a:t>
            </a:r>
            <a:r>
              <a:rPr lang="en-AU" i="1" dirty="0" smtClean="0"/>
              <a:t>G</a:t>
            </a:r>
            <a:r>
              <a:rPr lang="en-AU" baseline="-25000" dirty="0" smtClean="0"/>
              <a:t>1</a:t>
            </a:r>
            <a:r>
              <a:rPr lang="en-AU" dirty="0" smtClean="0"/>
              <a:t> + </a:t>
            </a:r>
            <a:r>
              <a:rPr lang="en-AU" i="1" dirty="0" smtClean="0"/>
              <a:t>P</a:t>
            </a:r>
            <a:r>
              <a:rPr lang="en-AU" baseline="-25000" dirty="0" smtClean="0"/>
              <a:t>3 </a:t>
            </a:r>
            <a:r>
              <a:rPr lang="en-AU" i="1" dirty="0" smtClean="0"/>
              <a:t>P</a:t>
            </a:r>
            <a:r>
              <a:rPr lang="en-AU" baseline="-25000" dirty="0" smtClean="0"/>
              <a:t>2</a:t>
            </a:r>
            <a:r>
              <a:rPr lang="en-AU" i="1" dirty="0" smtClean="0"/>
              <a:t>P</a:t>
            </a:r>
            <a:r>
              <a:rPr lang="en-AU" baseline="-25000" dirty="0" smtClean="0"/>
              <a:t>1</a:t>
            </a:r>
            <a:r>
              <a:rPr lang="en-AU" i="1" dirty="0" smtClean="0"/>
              <a:t>C</a:t>
            </a:r>
            <a:r>
              <a:rPr lang="en-AU" baseline="-25000" dirty="0" smtClean="0"/>
              <a:t>1</a:t>
            </a:r>
            <a:endParaRPr lang="en-US" baseline="-25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3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Carry </a:t>
            </a:r>
            <a:r>
              <a:rPr lang="en-AU" dirty="0" err="1" smtClean="0"/>
              <a:t>Lookahead</a:t>
            </a:r>
            <a:r>
              <a:rPr lang="en-AU" dirty="0" smtClean="0"/>
              <a:t>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3300" baseline="-25000" dirty="0" smtClean="0"/>
          </a:p>
        </p:txBody>
      </p:sp>
      <p:pic>
        <p:nvPicPr>
          <p:cNvPr id="4" name="Picture 4" descr="C:\jobs\Marries\CH04\Tiff\AACFLOU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788" y="1600200"/>
            <a:ext cx="4651375" cy="46863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6832600" y="355600"/>
            <a:ext cx="977900" cy="825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4-Bit Adder with Carry </a:t>
            </a:r>
            <a:r>
              <a:rPr lang="en-AU" dirty="0" err="1" smtClean="0"/>
              <a:t>Lookahead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3300" baseline="-25000" dirty="0" smtClean="0"/>
          </a:p>
        </p:txBody>
      </p:sp>
      <p:pic>
        <p:nvPicPr>
          <p:cNvPr id="5" name="Picture 4" descr="C:\jobs\Marries\CH04\Tiff\AACFLOV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300" y="1524000"/>
            <a:ext cx="4127500" cy="497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Half </a:t>
            </a:r>
            <a:r>
              <a:rPr lang="en-US" dirty="0" err="1" smtClean="0"/>
              <a:t>Subtractor</a:t>
            </a:r>
            <a:endParaRPr lang="en-US" dirty="0" smtClean="0"/>
          </a:p>
          <a:p>
            <a:pPr lvl="1"/>
            <a:r>
              <a:rPr lang="en-US" dirty="0" smtClean="0"/>
              <a:t>Produces </a:t>
            </a:r>
            <a:r>
              <a:rPr lang="en-US" i="1" dirty="0" smtClean="0"/>
              <a:t>x</a:t>
            </a:r>
            <a:r>
              <a:rPr lang="en-US" dirty="0" smtClean="0"/>
              <a:t> -</a:t>
            </a:r>
            <a:r>
              <a:rPr lang="en-US" i="1" dirty="0" smtClean="0"/>
              <a:t>y</a:t>
            </a:r>
          </a:p>
          <a:p>
            <a:pPr lvl="1"/>
            <a:r>
              <a:rPr lang="en-US" dirty="0" smtClean="0"/>
              <a:t>D – difference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 = </a:t>
            </a:r>
            <a:r>
              <a:rPr lang="en-US" i="1" dirty="0" err="1" smtClean="0"/>
              <a:t>x’y</a:t>
            </a:r>
            <a:r>
              <a:rPr lang="en-US" dirty="0" smtClean="0"/>
              <a:t> +</a:t>
            </a:r>
            <a:r>
              <a:rPr lang="en-US" i="1" dirty="0" err="1" smtClean="0"/>
              <a:t>xy</a:t>
            </a:r>
            <a:r>
              <a:rPr lang="en-US" i="1" dirty="0" smtClean="0"/>
              <a:t>’</a:t>
            </a:r>
            <a:r>
              <a:rPr lang="en-US" dirty="0" smtClean="0"/>
              <a:t> = </a:t>
            </a:r>
            <a:r>
              <a:rPr lang="en-US" i="1" dirty="0" smtClean="0"/>
              <a:t>S</a:t>
            </a:r>
            <a:r>
              <a:rPr lang="en-US" dirty="0" smtClean="0"/>
              <a:t> of half adder</a:t>
            </a:r>
          </a:p>
          <a:p>
            <a:r>
              <a:rPr lang="en-US" dirty="0" smtClean="0"/>
              <a:t>B = </a:t>
            </a:r>
            <a:r>
              <a:rPr lang="en-US" i="1" dirty="0" err="1" smtClean="0"/>
              <a:t>x’y</a:t>
            </a:r>
            <a:endParaRPr lang="en-US" i="1" dirty="0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</a:t>
            </a:r>
            <a:r>
              <a:rPr lang="en-US" dirty="0" err="1" smtClean="0"/>
              <a:t>Subtractor</a:t>
            </a:r>
            <a:endParaRPr 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10275" y="1897063"/>
            <a:ext cx="1774825" cy="720725"/>
            <a:chOff x="3560" y="799"/>
            <a:chExt cx="1118" cy="454"/>
          </a:xfrm>
        </p:grpSpPr>
        <p:sp>
          <p:nvSpPr>
            <p:cNvPr id="491525" name="AutoShape 5"/>
            <p:cNvSpPr>
              <a:spLocks noChangeArrowheads="1"/>
            </p:cNvSpPr>
            <p:nvPr/>
          </p:nvSpPr>
          <p:spPr bwMode="auto">
            <a:xfrm>
              <a:off x="3901" y="799"/>
              <a:ext cx="453" cy="45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91526" name="Line 6"/>
            <p:cNvSpPr>
              <a:spLocks noChangeShapeType="1"/>
            </p:cNvSpPr>
            <p:nvPr/>
          </p:nvSpPr>
          <p:spPr bwMode="auto">
            <a:xfrm>
              <a:off x="3730" y="1139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528" name="Line 8"/>
            <p:cNvSpPr>
              <a:spLocks noChangeShapeType="1"/>
            </p:cNvSpPr>
            <p:nvPr/>
          </p:nvSpPr>
          <p:spPr bwMode="auto">
            <a:xfrm>
              <a:off x="3730" y="913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530" name="Line 10"/>
            <p:cNvSpPr>
              <a:spLocks noChangeShapeType="1"/>
            </p:cNvSpPr>
            <p:nvPr/>
          </p:nvSpPr>
          <p:spPr bwMode="auto">
            <a:xfrm>
              <a:off x="4354" y="913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531" name="Text Box 11"/>
            <p:cNvSpPr txBox="1">
              <a:spLocks noChangeArrowheads="1"/>
            </p:cNvSpPr>
            <p:nvPr/>
          </p:nvSpPr>
          <p:spPr bwMode="auto">
            <a:xfrm>
              <a:off x="3983" y="913"/>
              <a:ext cx="259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HS</a:t>
              </a:r>
              <a:endPara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33" name="Line 13"/>
            <p:cNvSpPr>
              <a:spLocks noChangeShapeType="1"/>
            </p:cNvSpPr>
            <p:nvPr/>
          </p:nvSpPr>
          <p:spPr bwMode="auto">
            <a:xfrm>
              <a:off x="4354" y="1139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1535" name="Text Box 15"/>
            <p:cNvSpPr txBox="1">
              <a:spLocks noChangeArrowheads="1"/>
            </p:cNvSpPr>
            <p:nvPr/>
          </p:nvSpPr>
          <p:spPr bwMode="auto">
            <a:xfrm>
              <a:off x="3560" y="799"/>
              <a:ext cx="113" cy="39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491536" name="Text Box 16"/>
            <p:cNvSpPr txBox="1">
              <a:spLocks noChangeArrowheads="1"/>
            </p:cNvSpPr>
            <p:nvPr/>
          </p:nvSpPr>
          <p:spPr bwMode="auto">
            <a:xfrm>
              <a:off x="4565" y="823"/>
              <a:ext cx="113" cy="39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pPr>
                <a:spcBef>
                  <a:spcPct val="25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aphicFrame>
        <p:nvGraphicFramePr>
          <p:cNvPr id="491612" name="Group 92"/>
          <p:cNvGraphicFramePr>
            <a:graphicFrameLocks noGrp="1"/>
          </p:cNvGraphicFramePr>
          <p:nvPr/>
        </p:nvGraphicFramePr>
        <p:xfrm>
          <a:off x="971550" y="3211513"/>
          <a:ext cx="2159000" cy="2159000"/>
        </p:xfrm>
        <a:graphic>
          <a:graphicData uri="http://schemas.openxmlformats.org/drawingml/2006/table">
            <a:tbl>
              <a:tblPr/>
              <a:tblGrid>
                <a:gridCol w="1079500"/>
                <a:gridCol w="10795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  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  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613" name="Text Box 93"/>
          <p:cNvSpPr txBox="1">
            <a:spLocks noChangeArrowheads="1"/>
          </p:cNvSpPr>
          <p:nvPr/>
        </p:nvSpPr>
        <p:spPr bwMode="auto">
          <a:xfrm>
            <a:off x="6370638" y="2978150"/>
            <a:ext cx="900112" cy="147732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r">
              <a:spcBef>
                <a:spcPct val="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r">
              <a:spcBef>
                <a:spcPct val="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───</a:t>
            </a:r>
          </a:p>
          <a:p>
            <a:pPr algn="r">
              <a:spcBef>
                <a:spcPct val="0"/>
              </a:spcBef>
            </a:pPr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9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dirty="0" err="1" smtClean="0"/>
              <a:t>Subtractor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 -</a:t>
            </a:r>
            <a:r>
              <a:rPr lang="en-US" i="1" dirty="0" smtClean="0"/>
              <a:t>y</a:t>
            </a:r>
            <a:r>
              <a:rPr lang="en-US" dirty="0" smtClean="0"/>
              <a:t>) –</a:t>
            </a:r>
            <a:r>
              <a:rPr lang="en-US" i="1" dirty="0" smtClean="0"/>
              <a:t>z</a:t>
            </a:r>
            <a:r>
              <a:rPr lang="en-US" dirty="0" smtClean="0"/>
              <a:t>; where </a:t>
            </a:r>
            <a:r>
              <a:rPr lang="en-US" i="1" dirty="0" smtClean="0"/>
              <a:t>z</a:t>
            </a:r>
            <a:r>
              <a:rPr lang="en-US" dirty="0" smtClean="0"/>
              <a:t> represents a borrow</a:t>
            </a:r>
            <a:endParaRPr lang="en-US" dirty="0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Adder</a:t>
            </a:r>
          </a:p>
        </p:txBody>
      </p:sp>
      <p:graphicFrame>
        <p:nvGraphicFramePr>
          <p:cNvPr id="492746" name="Group 202"/>
          <p:cNvGraphicFramePr>
            <a:graphicFrameLocks noGrp="1"/>
          </p:cNvGraphicFramePr>
          <p:nvPr/>
        </p:nvGraphicFramePr>
        <p:xfrm>
          <a:off x="971550" y="2971800"/>
          <a:ext cx="2159000" cy="3336927"/>
        </p:xfrm>
        <a:graphic>
          <a:graphicData uri="http://schemas.openxmlformats.org/drawingml/2006/table">
            <a:tbl>
              <a:tblPr/>
              <a:tblGrid>
                <a:gridCol w="1079500"/>
                <a:gridCol w="1079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  y  z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  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654800" y="1954213"/>
            <a:ext cx="1758950" cy="730250"/>
            <a:chOff x="4024" y="799"/>
            <a:chExt cx="1108" cy="460"/>
          </a:xfrm>
        </p:grpSpPr>
        <p:sp>
          <p:nvSpPr>
            <p:cNvPr id="492549" name="AutoShape 5"/>
            <p:cNvSpPr>
              <a:spLocks noChangeArrowheads="1"/>
            </p:cNvSpPr>
            <p:nvPr/>
          </p:nvSpPr>
          <p:spPr bwMode="auto">
            <a:xfrm>
              <a:off x="4355" y="799"/>
              <a:ext cx="453" cy="45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92550" name="Line 6"/>
            <p:cNvSpPr>
              <a:spLocks noChangeShapeType="1"/>
            </p:cNvSpPr>
            <p:nvPr/>
          </p:nvSpPr>
          <p:spPr bwMode="auto">
            <a:xfrm>
              <a:off x="4184" y="1139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2551" name="Line 7"/>
            <p:cNvSpPr>
              <a:spLocks noChangeShapeType="1"/>
            </p:cNvSpPr>
            <p:nvPr/>
          </p:nvSpPr>
          <p:spPr bwMode="auto">
            <a:xfrm>
              <a:off x="4184" y="913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2552" name="Line 8"/>
            <p:cNvSpPr>
              <a:spLocks noChangeShapeType="1"/>
            </p:cNvSpPr>
            <p:nvPr/>
          </p:nvSpPr>
          <p:spPr bwMode="auto">
            <a:xfrm>
              <a:off x="4808" y="913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2553" name="Text Box 9"/>
            <p:cNvSpPr txBox="1">
              <a:spLocks noChangeArrowheads="1"/>
            </p:cNvSpPr>
            <p:nvPr/>
          </p:nvSpPr>
          <p:spPr bwMode="auto">
            <a:xfrm>
              <a:off x="4454" y="913"/>
              <a:ext cx="226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FS</a:t>
              </a:r>
              <a:endPara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2554" name="Line 10"/>
            <p:cNvSpPr>
              <a:spLocks noChangeShapeType="1"/>
            </p:cNvSpPr>
            <p:nvPr/>
          </p:nvSpPr>
          <p:spPr bwMode="auto">
            <a:xfrm>
              <a:off x="4808" y="1139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92555" name="Text Box 11"/>
            <p:cNvSpPr txBox="1">
              <a:spLocks noChangeArrowheads="1"/>
            </p:cNvSpPr>
            <p:nvPr/>
          </p:nvSpPr>
          <p:spPr bwMode="auto">
            <a:xfrm>
              <a:off x="4024" y="835"/>
              <a:ext cx="113" cy="3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65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  <a:p>
              <a:pPr>
                <a:lnSpc>
                  <a:spcPct val="65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y</a:t>
              </a:r>
            </a:p>
            <a:p>
              <a:pPr>
                <a:lnSpc>
                  <a:spcPct val="65000"/>
                </a:lnSpc>
                <a:spcBef>
                  <a:spcPct val="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sp>
          <p:nvSpPr>
            <p:cNvPr id="492556" name="Text Box 12"/>
            <p:cNvSpPr txBox="1">
              <a:spLocks noChangeArrowheads="1"/>
            </p:cNvSpPr>
            <p:nvPr/>
          </p:nvSpPr>
          <p:spPr bwMode="auto">
            <a:xfrm>
              <a:off x="5019" y="823"/>
              <a:ext cx="113" cy="43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  <a:p>
              <a:pPr>
                <a:spcBef>
                  <a:spcPct val="25000"/>
                </a:spcBef>
              </a:pPr>
              <a:r>
                <a:rPr lang="en-US" sz="20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492592" name="Line 48"/>
            <p:cNvSpPr>
              <a:spLocks noChangeShapeType="1"/>
            </p:cNvSpPr>
            <p:nvPr/>
          </p:nvSpPr>
          <p:spPr bwMode="auto">
            <a:xfrm>
              <a:off x="4183" y="1026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92648" name="Group 104"/>
          <p:cNvGraphicFramePr>
            <a:graphicFrameLocks noGrp="1"/>
          </p:cNvGraphicFramePr>
          <p:nvPr/>
        </p:nvGraphicFramePr>
        <p:xfrm>
          <a:off x="3671888" y="2889250"/>
          <a:ext cx="2700337" cy="1439864"/>
        </p:xfrm>
        <a:graphic>
          <a:graphicData uri="http://schemas.openxmlformats.org/drawingml/2006/table">
            <a:tbl>
              <a:tblPr/>
              <a:tblGrid>
                <a:gridCol w="163512"/>
                <a:gridCol w="163513"/>
                <a:gridCol w="593725"/>
                <a:gridCol w="593725"/>
                <a:gridCol w="592137"/>
                <a:gridCol w="593725"/>
              </a:tblGrid>
              <a:tr h="1524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695" name="Group 151"/>
          <p:cNvGraphicFramePr>
            <a:graphicFrameLocks noGrp="1"/>
          </p:cNvGraphicFramePr>
          <p:nvPr/>
        </p:nvGraphicFramePr>
        <p:xfrm>
          <a:off x="3671888" y="4689475"/>
          <a:ext cx="2700337" cy="1439864"/>
        </p:xfrm>
        <a:graphic>
          <a:graphicData uri="http://schemas.openxmlformats.org/drawingml/2006/table">
            <a:tbl>
              <a:tblPr/>
              <a:tblGrid>
                <a:gridCol w="163512"/>
                <a:gridCol w="163513"/>
                <a:gridCol w="593725"/>
                <a:gridCol w="593725"/>
                <a:gridCol w="592137"/>
                <a:gridCol w="593725"/>
              </a:tblGrid>
              <a:tr h="1524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742" name="Oval 198"/>
          <p:cNvSpPr>
            <a:spLocks noChangeArrowheads="1"/>
          </p:cNvSpPr>
          <p:nvPr/>
        </p:nvSpPr>
        <p:spPr bwMode="auto">
          <a:xfrm>
            <a:off x="4648200" y="5067300"/>
            <a:ext cx="1079500" cy="29527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2743" name="Oval 199"/>
          <p:cNvSpPr>
            <a:spLocks noChangeArrowheads="1"/>
          </p:cNvSpPr>
          <p:nvPr/>
        </p:nvSpPr>
        <p:spPr bwMode="auto">
          <a:xfrm>
            <a:off x="5233988" y="5049838"/>
            <a:ext cx="1079500" cy="295275"/>
          </a:xfrm>
          <a:prstGeom prst="ellipse">
            <a:avLst/>
          </a:prstGeom>
          <a:noFill/>
          <a:ln w="28575" algn="ctr">
            <a:solidFill>
              <a:srgbClr val="33CC3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2744" name="Oval 200"/>
          <p:cNvSpPr>
            <a:spLocks noChangeArrowheads="1"/>
          </p:cNvSpPr>
          <p:nvPr/>
        </p:nvSpPr>
        <p:spPr bwMode="auto">
          <a:xfrm>
            <a:off x="5299075" y="5049838"/>
            <a:ext cx="373063" cy="696912"/>
          </a:xfrm>
          <a:prstGeom prst="ellipse">
            <a:avLst/>
          </a:prstGeom>
          <a:noFill/>
          <a:ln w="28575" algn="ctr">
            <a:solidFill>
              <a:srgbClr val="9966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2745" name="Text Box 201"/>
          <p:cNvSpPr txBox="1">
            <a:spLocks noChangeArrowheads="1"/>
          </p:cNvSpPr>
          <p:nvPr/>
        </p:nvSpPr>
        <p:spPr bwMode="auto">
          <a:xfrm>
            <a:off x="3851275" y="4329113"/>
            <a:ext cx="5064125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xy'z'</a:t>
            </a:r>
            <a:r>
              <a:rPr lang="en-US" sz="24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x'yz'</a:t>
            </a:r>
            <a:r>
              <a:rPr lang="en-US" sz="24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x'y'z</a:t>
            </a:r>
            <a:r>
              <a:rPr lang="en-US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xyz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92747" name="Text Box 203"/>
          <p:cNvSpPr txBox="1">
            <a:spLocks noChangeArrowheads="1"/>
          </p:cNvSpPr>
          <p:nvPr/>
        </p:nvSpPr>
        <p:spPr bwMode="auto">
          <a:xfrm>
            <a:off x="3851275" y="6129338"/>
            <a:ext cx="2416175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x'y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x'z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yz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742" grpId="0" animBg="1"/>
      <p:bldP spid="492743" grpId="0" animBg="1"/>
      <p:bldP spid="492744" grpId="0" animBg="1"/>
      <p:bldP spid="492745" grpId="0"/>
      <p:bldP spid="49274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Subtractor</a:t>
            </a:r>
          </a:p>
        </p:txBody>
      </p:sp>
      <p:graphicFrame>
        <p:nvGraphicFramePr>
          <p:cNvPr id="502815" name="Object 31"/>
          <p:cNvGraphicFramePr>
            <a:graphicFrameLocks noChangeAspect="1"/>
          </p:cNvGraphicFramePr>
          <p:nvPr/>
        </p:nvGraphicFramePr>
        <p:xfrm>
          <a:off x="1423988" y="2679700"/>
          <a:ext cx="5535612" cy="3752850"/>
        </p:xfrm>
        <a:graphic>
          <a:graphicData uri="http://schemas.openxmlformats.org/presentationml/2006/ole">
            <p:oleObj spid="_x0000_s167964" name="Visio" r:id="rId4" imgW="2498628" imgH="1693956" progId="">
              <p:embed/>
            </p:oleObj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2’s complement with binary adder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–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 + (-</a:t>
            </a:r>
            <a:r>
              <a:rPr lang="en-US" i="1" dirty="0" smtClean="0"/>
              <a:t>y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y’ </a:t>
            </a:r>
            <a:r>
              <a:rPr lang="en-US" dirty="0" smtClean="0"/>
              <a:t>+ 1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Adder/Subtractor</a:t>
            </a:r>
          </a:p>
        </p:txBody>
      </p:sp>
      <p:graphicFrame>
        <p:nvGraphicFramePr>
          <p:cNvPr id="503812" name="Object 4"/>
          <p:cNvGraphicFramePr>
            <a:graphicFrameLocks noChangeAspect="1"/>
          </p:cNvGraphicFramePr>
          <p:nvPr/>
        </p:nvGraphicFramePr>
        <p:xfrm>
          <a:off x="1847850" y="3162343"/>
          <a:ext cx="5006975" cy="3695657"/>
        </p:xfrm>
        <a:graphic>
          <a:graphicData uri="http://schemas.openxmlformats.org/presentationml/2006/ole">
            <p:oleObj spid="_x0000_s168989" name="Visio" r:id="rId4" imgW="2404750" imgH="1774911" progId="">
              <p:embed/>
            </p:oleObj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: Control Signal (Mode)</a:t>
            </a:r>
          </a:p>
          <a:p>
            <a:pPr lvl="1"/>
            <a:r>
              <a:rPr lang="en-US" i="1" dirty="0" smtClean="0"/>
              <a:t>M=</a:t>
            </a:r>
            <a:r>
              <a:rPr lang="en-US" dirty="0" smtClean="0"/>
              <a:t>0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i="1" dirty="0" smtClean="0">
                <a:sym typeface="Wingdings" pitchFamily="2" charset="2"/>
              </a:rPr>
              <a:t>F = x + y</a:t>
            </a:r>
          </a:p>
          <a:p>
            <a:pPr lvl="1"/>
            <a:r>
              <a:rPr lang="en-US" i="1" dirty="0" smtClean="0">
                <a:sym typeface="Wingdings" pitchFamily="2" charset="2"/>
              </a:rPr>
              <a:t>M=</a:t>
            </a:r>
            <a:r>
              <a:rPr lang="en-US" dirty="0" smtClean="0">
                <a:sym typeface="Wingdings" pitchFamily="2" charset="2"/>
              </a:rPr>
              <a:t>1  </a:t>
            </a:r>
            <a:r>
              <a:rPr lang="en-US" i="1" dirty="0" smtClean="0">
                <a:sym typeface="Wingdings" pitchFamily="2" charset="2"/>
              </a:rPr>
              <a:t>F = x – 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6997700" y="139700"/>
            <a:ext cx="266700" cy="825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overflow occurs when two number of n digits each are added and the sum occupies n+1 digits</a:t>
            </a:r>
          </a:p>
          <a:p>
            <a:r>
              <a:rPr lang="en-US" dirty="0" smtClean="0"/>
              <a:t>When two unsigned numbers are added, an overflow is detected from the end carry out of the most significant position</a:t>
            </a:r>
          </a:p>
          <a:p>
            <a:r>
              <a:rPr lang="en-US" dirty="0" smtClean="0"/>
              <a:t>When two signed numbers are added, the sign bit is treated as part of the number and the end carry does not indicate an overflow</a:t>
            </a:r>
          </a:p>
          <a:p>
            <a:pPr lvl="1"/>
            <a:r>
              <a:rPr lang="en-US" dirty="0" smtClean="0"/>
              <a:t>Extra overflow detection circuits are required</a:t>
            </a:r>
          </a:p>
          <a:p>
            <a:r>
              <a:rPr lang="en-US" b="1" dirty="0" smtClean="0"/>
              <a:t>An overflow can only occur when two numbers added are both positive or both negative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</a:t>
            </a:r>
            <a:endParaRPr lang="en-US" dirty="0"/>
          </a:p>
        </p:txBody>
      </p:sp>
      <p:pic>
        <p:nvPicPr>
          <p:cNvPr id="173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8649" y="2160586"/>
            <a:ext cx="7467311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Procedure</a:t>
            </a:r>
          </a:p>
        </p:txBody>
      </p:sp>
      <p:sp>
        <p:nvSpPr>
          <p:cNvPr id="487429" name="AutoShape 5"/>
          <p:cNvSpPr>
            <a:spLocks noChangeArrowheads="1"/>
          </p:cNvSpPr>
          <p:nvPr/>
        </p:nvSpPr>
        <p:spPr bwMode="auto">
          <a:xfrm>
            <a:off x="2047875" y="5408613"/>
            <a:ext cx="1800225" cy="720725"/>
          </a:xfrm>
          <a:prstGeom prst="wedgeRoundRectCallout">
            <a:avLst>
              <a:gd name="adj1" fmla="val 66139"/>
              <a:gd name="adj2" fmla="val -120704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65113" indent="-265113" algn="l">
              <a:spcBef>
                <a:spcPct val="0"/>
              </a:spcBef>
              <a:buClr>
                <a:srgbClr val="996600"/>
              </a:buClr>
              <a:buSzPct val="80000"/>
              <a:buFont typeface="Wingdings" pitchFamily="2" charset="2"/>
              <a:buChar char="Ø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4-bits</a:t>
            </a:r>
          </a:p>
          <a:p>
            <a:pPr marL="265113" indent="-265113" algn="l">
              <a:spcBef>
                <a:spcPct val="0"/>
              </a:spcBef>
              <a:buClr>
                <a:srgbClr val="996600"/>
              </a:buClr>
              <a:buSzPct val="80000"/>
              <a:buFont typeface="Wingdings" pitchFamily="2" charset="2"/>
              <a:buChar char="Ø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0-9 values</a:t>
            </a:r>
          </a:p>
        </p:txBody>
      </p:sp>
      <p:sp>
        <p:nvSpPr>
          <p:cNvPr id="487430" name="AutoShape 6"/>
          <p:cNvSpPr>
            <a:spLocks noChangeArrowheads="1"/>
          </p:cNvSpPr>
          <p:nvPr/>
        </p:nvSpPr>
        <p:spPr bwMode="auto">
          <a:xfrm>
            <a:off x="6369050" y="5408613"/>
            <a:ext cx="1619250" cy="720725"/>
          </a:xfrm>
          <a:prstGeom prst="wedgeRoundRectCallout">
            <a:avLst>
              <a:gd name="adj1" fmla="val -44903"/>
              <a:gd name="adj2" fmla="val -116079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65113" indent="-265113" algn="l">
              <a:spcBef>
                <a:spcPct val="0"/>
              </a:spcBef>
              <a:buClr>
                <a:srgbClr val="996600"/>
              </a:buClr>
              <a:buSzPct val="80000"/>
              <a:buFont typeface="Wingdings" pitchFamily="2" charset="2"/>
              <a:buChar char="Ø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4-bits</a:t>
            </a:r>
          </a:p>
          <a:p>
            <a:pPr marL="265113" indent="-265113" algn="l">
              <a:spcBef>
                <a:spcPct val="0"/>
              </a:spcBef>
              <a:buClr>
                <a:srgbClr val="996600"/>
              </a:buClr>
              <a:buSzPct val="80000"/>
              <a:buFont typeface="Wingdings" pitchFamily="2" charset="2"/>
              <a:buChar char="Ø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Value+3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02113" y="5319713"/>
            <a:ext cx="1806575" cy="900112"/>
            <a:chOff x="3049" y="3407"/>
            <a:chExt cx="1138" cy="567"/>
          </a:xfrm>
        </p:grpSpPr>
        <p:sp>
          <p:nvSpPr>
            <p:cNvPr id="487432" name="AutoShape 8"/>
            <p:cNvSpPr>
              <a:spLocks noChangeArrowheads="1"/>
            </p:cNvSpPr>
            <p:nvPr/>
          </p:nvSpPr>
          <p:spPr bwMode="auto">
            <a:xfrm>
              <a:off x="3220" y="3407"/>
              <a:ext cx="794" cy="56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87433" name="Line 9"/>
            <p:cNvSpPr>
              <a:spLocks noChangeShapeType="1"/>
            </p:cNvSpPr>
            <p:nvPr/>
          </p:nvSpPr>
          <p:spPr bwMode="auto">
            <a:xfrm>
              <a:off x="3049" y="3748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87434" name="Line 10"/>
            <p:cNvSpPr>
              <a:spLocks noChangeShapeType="1"/>
            </p:cNvSpPr>
            <p:nvPr/>
          </p:nvSpPr>
          <p:spPr bwMode="auto">
            <a:xfrm>
              <a:off x="3049" y="3521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87435" name="Line 11"/>
            <p:cNvSpPr>
              <a:spLocks noChangeShapeType="1"/>
            </p:cNvSpPr>
            <p:nvPr/>
          </p:nvSpPr>
          <p:spPr bwMode="auto">
            <a:xfrm>
              <a:off x="3049" y="3635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87436" name="Line 12"/>
            <p:cNvSpPr>
              <a:spLocks noChangeShapeType="1"/>
            </p:cNvSpPr>
            <p:nvPr/>
          </p:nvSpPr>
          <p:spPr bwMode="auto">
            <a:xfrm>
              <a:off x="4016" y="3521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87437" name="Line 13"/>
            <p:cNvSpPr>
              <a:spLocks noChangeShapeType="1"/>
            </p:cNvSpPr>
            <p:nvPr/>
          </p:nvSpPr>
          <p:spPr bwMode="auto">
            <a:xfrm>
              <a:off x="4016" y="3634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87438" name="Text Box 14"/>
            <p:cNvSpPr txBox="1">
              <a:spLocks noChangeArrowheads="1"/>
            </p:cNvSpPr>
            <p:nvPr/>
          </p:nvSpPr>
          <p:spPr bwMode="auto">
            <a:xfrm>
              <a:off x="3504" y="3521"/>
              <a:ext cx="227" cy="27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32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87439" name="Line 15"/>
            <p:cNvSpPr>
              <a:spLocks noChangeShapeType="1"/>
            </p:cNvSpPr>
            <p:nvPr/>
          </p:nvSpPr>
          <p:spPr bwMode="auto">
            <a:xfrm>
              <a:off x="3049" y="3861"/>
              <a:ext cx="1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87440" name="Line 16"/>
            <p:cNvSpPr>
              <a:spLocks noChangeShapeType="1"/>
            </p:cNvSpPr>
            <p:nvPr/>
          </p:nvSpPr>
          <p:spPr bwMode="auto">
            <a:xfrm>
              <a:off x="4015" y="3747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87441" name="Line 17"/>
            <p:cNvSpPr>
              <a:spLocks noChangeShapeType="1"/>
            </p:cNvSpPr>
            <p:nvPr/>
          </p:nvSpPr>
          <p:spPr bwMode="auto">
            <a:xfrm>
              <a:off x="4014" y="3860"/>
              <a:ext cx="17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a problem statement:</a:t>
            </a:r>
          </a:p>
          <a:p>
            <a:pPr lvl="1"/>
            <a:r>
              <a:rPr lang="en-US" dirty="0" smtClean="0"/>
              <a:t>Determine the number of </a:t>
            </a:r>
            <a:r>
              <a:rPr lang="en-US" i="1" dirty="0" smtClean="0">
                <a:solidFill>
                  <a:schemeClr val="accent1"/>
                </a:solidFill>
              </a:rPr>
              <a:t>inputs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1"/>
                </a:solidFill>
              </a:rPr>
              <a:t>outputs</a:t>
            </a:r>
          </a:p>
          <a:p>
            <a:pPr lvl="1"/>
            <a:r>
              <a:rPr lang="en-US" dirty="0" smtClean="0"/>
              <a:t>Derive the truth table</a:t>
            </a:r>
          </a:p>
          <a:p>
            <a:pPr lvl="1"/>
            <a:r>
              <a:rPr lang="en-US" dirty="0" smtClean="0"/>
              <a:t>Simplify the Boolean expression for each output</a:t>
            </a:r>
          </a:p>
          <a:p>
            <a:pPr lvl="1"/>
            <a:r>
              <a:rPr lang="en-US" dirty="0" smtClean="0"/>
              <a:t>Produce the required circuit and verify it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Example: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Design a circuit to convert a “BCD” code to “Excess 3” code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animBg="1"/>
      <p:bldP spid="48743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257300" y="2052002"/>
          <a:ext cx="6096000" cy="397002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dirty="0"/>
                        <a:t>INPUTS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/>
                        <a:t>OUTPUTS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  <a:r>
                        <a:rPr lang="en-US" baseline="-25000"/>
                        <a:t>sign</a:t>
                      </a:r>
                      <a:r>
                        <a:rPr lang="en-US"/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  <a:r>
                        <a:rPr lang="en-US" baseline="-25000"/>
                        <a:t>sign</a:t>
                      </a:r>
                      <a:r>
                        <a:rPr lang="en-US"/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CARRY IN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CARRY OUT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SUM</a:t>
                      </a:r>
                      <a:r>
                        <a:rPr lang="en-US" baseline="-25000"/>
                        <a:t>sign</a:t>
                      </a:r>
                      <a:r>
                        <a:rPr lang="en-US"/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OVERFLOW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/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/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/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/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6344529" y="228600"/>
            <a:ext cx="1167619" cy="12625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9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Unsigned Binary Numbers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2’s Complement Numbers</a:t>
            </a:r>
          </a:p>
          <a:p>
            <a:endParaRPr lang="en-US" dirty="0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Overflow</a:t>
            </a:r>
          </a:p>
        </p:txBody>
      </p:sp>
      <p:grpSp>
        <p:nvGrpSpPr>
          <p:cNvPr id="2" name="Group 44"/>
          <p:cNvGrpSpPr>
            <a:grpSpLocks noChangeAspect="1"/>
          </p:cNvGrpSpPr>
          <p:nvPr/>
        </p:nvGrpSpPr>
        <p:grpSpPr bwMode="auto">
          <a:xfrm>
            <a:off x="3671888" y="1239838"/>
            <a:ext cx="5221287" cy="2212975"/>
            <a:chOff x="725" y="1026"/>
            <a:chExt cx="4649" cy="1969"/>
          </a:xfrm>
        </p:grpSpPr>
        <p:sp>
          <p:nvSpPr>
            <p:cNvPr id="544813" name="AutoShape 45"/>
            <p:cNvSpPr>
              <a:spLocks noChangeAspect="1" noChangeArrowheads="1"/>
            </p:cNvSpPr>
            <p:nvPr/>
          </p:nvSpPr>
          <p:spPr bwMode="auto">
            <a:xfrm>
              <a:off x="4354" y="1857"/>
              <a:ext cx="681" cy="5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FA</a:t>
              </a:r>
            </a:p>
          </p:txBody>
        </p:sp>
        <p:sp>
          <p:nvSpPr>
            <p:cNvPr id="544814" name="Text Box 46"/>
            <p:cNvSpPr txBox="1">
              <a:spLocks noChangeAspect="1" noChangeArrowheads="1"/>
            </p:cNvSpPr>
            <p:nvPr/>
          </p:nvSpPr>
          <p:spPr bwMode="auto">
            <a:xfrm>
              <a:off x="1064" y="1026"/>
              <a:ext cx="3630" cy="1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 x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x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 x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44815" name="Line 47"/>
            <p:cNvSpPr>
              <a:spLocks noChangeAspect="1" noChangeShapeType="1"/>
            </p:cNvSpPr>
            <p:nvPr/>
          </p:nvSpPr>
          <p:spPr bwMode="auto">
            <a:xfrm rot="5400000">
              <a:off x="4691" y="1748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16" name="Line 48"/>
            <p:cNvSpPr>
              <a:spLocks noChangeAspect="1" noChangeShapeType="1"/>
            </p:cNvSpPr>
            <p:nvPr/>
          </p:nvSpPr>
          <p:spPr bwMode="auto">
            <a:xfrm>
              <a:off x="4694" y="1517"/>
              <a:ext cx="1" cy="3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17" name="Line 49"/>
            <p:cNvSpPr>
              <a:spLocks noChangeAspect="1" noChangeShapeType="1"/>
            </p:cNvSpPr>
            <p:nvPr/>
          </p:nvSpPr>
          <p:spPr bwMode="auto">
            <a:xfrm>
              <a:off x="4581" y="1290"/>
              <a:ext cx="1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18" name="Line 50"/>
            <p:cNvSpPr>
              <a:spLocks noChangeAspect="1" noChangeShapeType="1"/>
            </p:cNvSpPr>
            <p:nvPr/>
          </p:nvSpPr>
          <p:spPr bwMode="auto">
            <a:xfrm rot="5400000">
              <a:off x="4637" y="2595"/>
              <a:ext cx="3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19" name="Line 51"/>
            <p:cNvSpPr>
              <a:spLocks noChangeAspect="1" noChangeShapeType="1"/>
            </p:cNvSpPr>
            <p:nvPr/>
          </p:nvSpPr>
          <p:spPr bwMode="auto">
            <a:xfrm rot="5400000">
              <a:off x="4464" y="2541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20" name="Line 52"/>
            <p:cNvSpPr>
              <a:spLocks noChangeAspect="1" noChangeShapeType="1"/>
            </p:cNvSpPr>
            <p:nvPr/>
          </p:nvSpPr>
          <p:spPr bwMode="auto">
            <a:xfrm rot="5400000">
              <a:off x="4354" y="242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21" name="Line 53"/>
            <p:cNvSpPr>
              <a:spLocks noChangeAspect="1" noChangeShapeType="1"/>
            </p:cNvSpPr>
            <p:nvPr/>
          </p:nvSpPr>
          <p:spPr bwMode="auto">
            <a:xfrm rot="16200000" flipV="1">
              <a:off x="3618" y="2140"/>
              <a:ext cx="1020" cy="1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22" name="Line 54"/>
            <p:cNvSpPr>
              <a:spLocks noChangeAspect="1" noChangeShapeType="1"/>
            </p:cNvSpPr>
            <p:nvPr/>
          </p:nvSpPr>
          <p:spPr bwMode="auto">
            <a:xfrm rot="5400000">
              <a:off x="3901" y="140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23" name="AutoShape 55"/>
            <p:cNvSpPr>
              <a:spLocks noChangeAspect="1" noChangeArrowheads="1"/>
            </p:cNvSpPr>
            <p:nvPr/>
          </p:nvSpPr>
          <p:spPr bwMode="auto">
            <a:xfrm>
              <a:off x="3220" y="1857"/>
              <a:ext cx="681" cy="5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FA</a:t>
              </a:r>
            </a:p>
          </p:txBody>
        </p:sp>
        <p:sp>
          <p:nvSpPr>
            <p:cNvPr id="544824" name="Line 56"/>
            <p:cNvSpPr>
              <a:spLocks noChangeAspect="1" noChangeShapeType="1"/>
            </p:cNvSpPr>
            <p:nvPr/>
          </p:nvSpPr>
          <p:spPr bwMode="auto">
            <a:xfrm rot="5400000">
              <a:off x="3557" y="1748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25" name="Line 57"/>
            <p:cNvSpPr>
              <a:spLocks noChangeAspect="1" noChangeShapeType="1"/>
            </p:cNvSpPr>
            <p:nvPr/>
          </p:nvSpPr>
          <p:spPr bwMode="auto">
            <a:xfrm>
              <a:off x="3560" y="1517"/>
              <a:ext cx="1" cy="3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26" name="Line 58"/>
            <p:cNvSpPr>
              <a:spLocks noChangeAspect="1" noChangeShapeType="1"/>
            </p:cNvSpPr>
            <p:nvPr/>
          </p:nvSpPr>
          <p:spPr bwMode="auto">
            <a:xfrm>
              <a:off x="3447" y="1290"/>
              <a:ext cx="1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27" name="Line 59"/>
            <p:cNvSpPr>
              <a:spLocks noChangeAspect="1" noChangeShapeType="1"/>
            </p:cNvSpPr>
            <p:nvPr/>
          </p:nvSpPr>
          <p:spPr bwMode="auto">
            <a:xfrm rot="5400000">
              <a:off x="3503" y="2595"/>
              <a:ext cx="3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28" name="Line 60"/>
            <p:cNvSpPr>
              <a:spLocks noChangeAspect="1" noChangeShapeType="1"/>
            </p:cNvSpPr>
            <p:nvPr/>
          </p:nvSpPr>
          <p:spPr bwMode="auto">
            <a:xfrm rot="5400000">
              <a:off x="3330" y="2541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29" name="Line 61"/>
            <p:cNvSpPr>
              <a:spLocks noChangeAspect="1" noChangeShapeType="1"/>
            </p:cNvSpPr>
            <p:nvPr/>
          </p:nvSpPr>
          <p:spPr bwMode="auto">
            <a:xfrm rot="5400000">
              <a:off x="3220" y="242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30" name="Line 62"/>
            <p:cNvSpPr>
              <a:spLocks noChangeAspect="1" noChangeShapeType="1"/>
            </p:cNvSpPr>
            <p:nvPr/>
          </p:nvSpPr>
          <p:spPr bwMode="auto">
            <a:xfrm rot="16200000" flipV="1">
              <a:off x="2484" y="2140"/>
              <a:ext cx="1020" cy="1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31" name="Line 63"/>
            <p:cNvSpPr>
              <a:spLocks noChangeAspect="1" noChangeShapeType="1"/>
            </p:cNvSpPr>
            <p:nvPr/>
          </p:nvSpPr>
          <p:spPr bwMode="auto">
            <a:xfrm rot="5400000">
              <a:off x="2767" y="140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32" name="AutoShape 64"/>
            <p:cNvSpPr>
              <a:spLocks noChangeAspect="1" noChangeArrowheads="1"/>
            </p:cNvSpPr>
            <p:nvPr/>
          </p:nvSpPr>
          <p:spPr bwMode="auto">
            <a:xfrm>
              <a:off x="2086" y="1857"/>
              <a:ext cx="681" cy="5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FA</a:t>
              </a:r>
            </a:p>
          </p:txBody>
        </p:sp>
        <p:sp>
          <p:nvSpPr>
            <p:cNvPr id="544833" name="Line 65"/>
            <p:cNvSpPr>
              <a:spLocks noChangeAspect="1" noChangeShapeType="1"/>
            </p:cNvSpPr>
            <p:nvPr/>
          </p:nvSpPr>
          <p:spPr bwMode="auto">
            <a:xfrm rot="5400000">
              <a:off x="2423" y="1748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34" name="Line 66"/>
            <p:cNvSpPr>
              <a:spLocks noChangeAspect="1" noChangeShapeType="1"/>
            </p:cNvSpPr>
            <p:nvPr/>
          </p:nvSpPr>
          <p:spPr bwMode="auto">
            <a:xfrm>
              <a:off x="2426" y="1517"/>
              <a:ext cx="1" cy="3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35" name="Line 67"/>
            <p:cNvSpPr>
              <a:spLocks noChangeAspect="1" noChangeShapeType="1"/>
            </p:cNvSpPr>
            <p:nvPr/>
          </p:nvSpPr>
          <p:spPr bwMode="auto">
            <a:xfrm>
              <a:off x="2313" y="1290"/>
              <a:ext cx="1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36" name="Line 68"/>
            <p:cNvSpPr>
              <a:spLocks noChangeAspect="1" noChangeShapeType="1"/>
            </p:cNvSpPr>
            <p:nvPr/>
          </p:nvSpPr>
          <p:spPr bwMode="auto">
            <a:xfrm rot="5400000">
              <a:off x="2369" y="2595"/>
              <a:ext cx="3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37" name="Line 69"/>
            <p:cNvSpPr>
              <a:spLocks noChangeAspect="1" noChangeShapeType="1"/>
            </p:cNvSpPr>
            <p:nvPr/>
          </p:nvSpPr>
          <p:spPr bwMode="auto">
            <a:xfrm rot="5400000">
              <a:off x="2196" y="2541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38" name="Line 70"/>
            <p:cNvSpPr>
              <a:spLocks noChangeAspect="1" noChangeShapeType="1"/>
            </p:cNvSpPr>
            <p:nvPr/>
          </p:nvSpPr>
          <p:spPr bwMode="auto">
            <a:xfrm rot="5400000">
              <a:off x="2086" y="242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39" name="Line 71"/>
            <p:cNvSpPr>
              <a:spLocks noChangeAspect="1" noChangeShapeType="1"/>
            </p:cNvSpPr>
            <p:nvPr/>
          </p:nvSpPr>
          <p:spPr bwMode="auto">
            <a:xfrm rot="16200000" flipV="1">
              <a:off x="1350" y="2140"/>
              <a:ext cx="1020" cy="1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40" name="Line 72"/>
            <p:cNvSpPr>
              <a:spLocks noChangeAspect="1" noChangeShapeType="1"/>
            </p:cNvSpPr>
            <p:nvPr/>
          </p:nvSpPr>
          <p:spPr bwMode="auto">
            <a:xfrm rot="5400000">
              <a:off x="1633" y="140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41" name="AutoShape 73"/>
            <p:cNvSpPr>
              <a:spLocks noChangeAspect="1" noChangeArrowheads="1"/>
            </p:cNvSpPr>
            <p:nvPr/>
          </p:nvSpPr>
          <p:spPr bwMode="auto">
            <a:xfrm>
              <a:off x="952" y="1857"/>
              <a:ext cx="681" cy="5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FA</a:t>
              </a:r>
            </a:p>
          </p:txBody>
        </p:sp>
        <p:sp>
          <p:nvSpPr>
            <p:cNvPr id="544842" name="Line 74"/>
            <p:cNvSpPr>
              <a:spLocks noChangeAspect="1" noChangeShapeType="1"/>
            </p:cNvSpPr>
            <p:nvPr/>
          </p:nvSpPr>
          <p:spPr bwMode="auto">
            <a:xfrm rot="5400000">
              <a:off x="1289" y="1748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43" name="Line 75"/>
            <p:cNvSpPr>
              <a:spLocks noChangeAspect="1" noChangeShapeType="1"/>
            </p:cNvSpPr>
            <p:nvPr/>
          </p:nvSpPr>
          <p:spPr bwMode="auto">
            <a:xfrm>
              <a:off x="1292" y="1517"/>
              <a:ext cx="1" cy="3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44" name="Line 76"/>
            <p:cNvSpPr>
              <a:spLocks noChangeAspect="1" noChangeShapeType="1"/>
            </p:cNvSpPr>
            <p:nvPr/>
          </p:nvSpPr>
          <p:spPr bwMode="auto">
            <a:xfrm>
              <a:off x="1179" y="1290"/>
              <a:ext cx="1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45" name="Line 77"/>
            <p:cNvSpPr>
              <a:spLocks noChangeAspect="1" noChangeShapeType="1"/>
            </p:cNvSpPr>
            <p:nvPr/>
          </p:nvSpPr>
          <p:spPr bwMode="auto">
            <a:xfrm rot="5400000">
              <a:off x="1235" y="2595"/>
              <a:ext cx="3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46" name="Line 78"/>
            <p:cNvSpPr>
              <a:spLocks noChangeAspect="1" noChangeShapeType="1"/>
            </p:cNvSpPr>
            <p:nvPr/>
          </p:nvSpPr>
          <p:spPr bwMode="auto">
            <a:xfrm rot="5400000">
              <a:off x="1062" y="2541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47" name="Line 79"/>
            <p:cNvSpPr>
              <a:spLocks noChangeAspect="1" noChangeShapeType="1"/>
            </p:cNvSpPr>
            <p:nvPr/>
          </p:nvSpPr>
          <p:spPr bwMode="auto">
            <a:xfrm rot="5400000">
              <a:off x="952" y="242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48" name="Text Box 80"/>
            <p:cNvSpPr txBox="1">
              <a:spLocks noChangeAspect="1" noChangeArrowheads="1"/>
            </p:cNvSpPr>
            <p:nvPr/>
          </p:nvSpPr>
          <p:spPr bwMode="auto">
            <a:xfrm>
              <a:off x="1242" y="1258"/>
              <a:ext cx="3630" cy="1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 y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y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 y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44849" name="Text Box 81"/>
            <p:cNvSpPr txBox="1">
              <a:spLocks noChangeAspect="1" noChangeArrowheads="1"/>
            </p:cNvSpPr>
            <p:nvPr/>
          </p:nvSpPr>
          <p:spPr bwMode="auto">
            <a:xfrm>
              <a:off x="1293" y="2798"/>
              <a:ext cx="3742" cy="19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S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S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S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44850" name="Text Box 82"/>
            <p:cNvSpPr txBox="1">
              <a:spLocks noChangeAspect="1" noChangeArrowheads="1"/>
            </p:cNvSpPr>
            <p:nvPr/>
          </p:nvSpPr>
          <p:spPr bwMode="auto">
            <a:xfrm>
              <a:off x="854" y="2667"/>
              <a:ext cx="3743" cy="19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C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C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C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44851" name="Line 83"/>
            <p:cNvSpPr>
              <a:spLocks noChangeAspect="1" noChangeShapeType="1"/>
            </p:cNvSpPr>
            <p:nvPr/>
          </p:nvSpPr>
          <p:spPr bwMode="auto">
            <a:xfrm rot="5400000">
              <a:off x="4978" y="1459"/>
              <a:ext cx="0" cy="341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52" name="Text Box 84"/>
            <p:cNvSpPr txBox="1">
              <a:spLocks noChangeAspect="1" noChangeArrowheads="1"/>
            </p:cNvSpPr>
            <p:nvPr/>
          </p:nvSpPr>
          <p:spPr bwMode="auto">
            <a:xfrm>
              <a:off x="5149" y="1516"/>
              <a:ext cx="225" cy="1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544854" name="Rectangle 86"/>
          <p:cNvSpPr>
            <a:spLocks noChangeArrowheads="1"/>
          </p:cNvSpPr>
          <p:nvPr/>
        </p:nvSpPr>
        <p:spPr bwMode="auto">
          <a:xfrm>
            <a:off x="2592388" y="2816225"/>
            <a:ext cx="927100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Carry</a:t>
            </a:r>
          </a:p>
        </p:txBody>
      </p:sp>
      <p:grpSp>
        <p:nvGrpSpPr>
          <p:cNvPr id="3" name="Group 87"/>
          <p:cNvGrpSpPr>
            <a:grpSpLocks noChangeAspect="1"/>
          </p:cNvGrpSpPr>
          <p:nvPr/>
        </p:nvGrpSpPr>
        <p:grpSpPr bwMode="auto">
          <a:xfrm>
            <a:off x="3671888" y="4095750"/>
            <a:ext cx="5221287" cy="2212975"/>
            <a:chOff x="725" y="1026"/>
            <a:chExt cx="4649" cy="1969"/>
          </a:xfrm>
        </p:grpSpPr>
        <p:sp>
          <p:nvSpPr>
            <p:cNvPr id="544856" name="AutoShape 88"/>
            <p:cNvSpPr>
              <a:spLocks noChangeAspect="1" noChangeArrowheads="1"/>
            </p:cNvSpPr>
            <p:nvPr/>
          </p:nvSpPr>
          <p:spPr bwMode="auto">
            <a:xfrm>
              <a:off x="4354" y="1857"/>
              <a:ext cx="681" cy="5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FA</a:t>
              </a:r>
            </a:p>
          </p:txBody>
        </p:sp>
        <p:sp>
          <p:nvSpPr>
            <p:cNvPr id="544857" name="Text Box 89"/>
            <p:cNvSpPr txBox="1">
              <a:spLocks noChangeAspect="1" noChangeArrowheads="1"/>
            </p:cNvSpPr>
            <p:nvPr/>
          </p:nvSpPr>
          <p:spPr bwMode="auto">
            <a:xfrm>
              <a:off x="1064" y="1026"/>
              <a:ext cx="3630" cy="1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 x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x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 x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44858" name="Line 90"/>
            <p:cNvSpPr>
              <a:spLocks noChangeAspect="1" noChangeShapeType="1"/>
            </p:cNvSpPr>
            <p:nvPr/>
          </p:nvSpPr>
          <p:spPr bwMode="auto">
            <a:xfrm rot="5400000">
              <a:off x="4691" y="1748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59" name="Line 91"/>
            <p:cNvSpPr>
              <a:spLocks noChangeAspect="1" noChangeShapeType="1"/>
            </p:cNvSpPr>
            <p:nvPr/>
          </p:nvSpPr>
          <p:spPr bwMode="auto">
            <a:xfrm>
              <a:off x="4694" y="1517"/>
              <a:ext cx="1" cy="3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60" name="Line 92"/>
            <p:cNvSpPr>
              <a:spLocks noChangeAspect="1" noChangeShapeType="1"/>
            </p:cNvSpPr>
            <p:nvPr/>
          </p:nvSpPr>
          <p:spPr bwMode="auto">
            <a:xfrm>
              <a:off x="4581" y="1290"/>
              <a:ext cx="1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61" name="Line 93"/>
            <p:cNvSpPr>
              <a:spLocks noChangeAspect="1" noChangeShapeType="1"/>
            </p:cNvSpPr>
            <p:nvPr/>
          </p:nvSpPr>
          <p:spPr bwMode="auto">
            <a:xfrm rot="5400000">
              <a:off x="4637" y="2595"/>
              <a:ext cx="3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62" name="Line 94"/>
            <p:cNvSpPr>
              <a:spLocks noChangeAspect="1" noChangeShapeType="1"/>
            </p:cNvSpPr>
            <p:nvPr/>
          </p:nvSpPr>
          <p:spPr bwMode="auto">
            <a:xfrm rot="5400000">
              <a:off x="4464" y="2541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63" name="Line 95"/>
            <p:cNvSpPr>
              <a:spLocks noChangeAspect="1" noChangeShapeType="1"/>
            </p:cNvSpPr>
            <p:nvPr/>
          </p:nvSpPr>
          <p:spPr bwMode="auto">
            <a:xfrm rot="5400000">
              <a:off x="4354" y="242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64" name="Line 96"/>
            <p:cNvSpPr>
              <a:spLocks noChangeAspect="1" noChangeShapeType="1"/>
            </p:cNvSpPr>
            <p:nvPr/>
          </p:nvSpPr>
          <p:spPr bwMode="auto">
            <a:xfrm rot="16200000" flipV="1">
              <a:off x="3618" y="2140"/>
              <a:ext cx="1020" cy="1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65" name="Line 97"/>
            <p:cNvSpPr>
              <a:spLocks noChangeAspect="1" noChangeShapeType="1"/>
            </p:cNvSpPr>
            <p:nvPr/>
          </p:nvSpPr>
          <p:spPr bwMode="auto">
            <a:xfrm rot="5400000">
              <a:off x="3901" y="140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66" name="AutoShape 98"/>
            <p:cNvSpPr>
              <a:spLocks noChangeAspect="1" noChangeArrowheads="1"/>
            </p:cNvSpPr>
            <p:nvPr/>
          </p:nvSpPr>
          <p:spPr bwMode="auto">
            <a:xfrm>
              <a:off x="3220" y="1857"/>
              <a:ext cx="681" cy="5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FA</a:t>
              </a:r>
            </a:p>
          </p:txBody>
        </p:sp>
        <p:sp>
          <p:nvSpPr>
            <p:cNvPr id="544867" name="Line 99"/>
            <p:cNvSpPr>
              <a:spLocks noChangeAspect="1" noChangeShapeType="1"/>
            </p:cNvSpPr>
            <p:nvPr/>
          </p:nvSpPr>
          <p:spPr bwMode="auto">
            <a:xfrm rot="5400000">
              <a:off x="3557" y="1748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68" name="Line 100"/>
            <p:cNvSpPr>
              <a:spLocks noChangeAspect="1" noChangeShapeType="1"/>
            </p:cNvSpPr>
            <p:nvPr/>
          </p:nvSpPr>
          <p:spPr bwMode="auto">
            <a:xfrm>
              <a:off x="3560" y="1517"/>
              <a:ext cx="1" cy="3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69" name="Line 101"/>
            <p:cNvSpPr>
              <a:spLocks noChangeAspect="1" noChangeShapeType="1"/>
            </p:cNvSpPr>
            <p:nvPr/>
          </p:nvSpPr>
          <p:spPr bwMode="auto">
            <a:xfrm>
              <a:off x="3447" y="1290"/>
              <a:ext cx="1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70" name="Line 102"/>
            <p:cNvSpPr>
              <a:spLocks noChangeAspect="1" noChangeShapeType="1"/>
            </p:cNvSpPr>
            <p:nvPr/>
          </p:nvSpPr>
          <p:spPr bwMode="auto">
            <a:xfrm rot="5400000">
              <a:off x="3503" y="2595"/>
              <a:ext cx="3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71" name="Line 103"/>
            <p:cNvSpPr>
              <a:spLocks noChangeAspect="1" noChangeShapeType="1"/>
            </p:cNvSpPr>
            <p:nvPr/>
          </p:nvSpPr>
          <p:spPr bwMode="auto">
            <a:xfrm rot="5400000">
              <a:off x="3330" y="2541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72" name="Line 104"/>
            <p:cNvSpPr>
              <a:spLocks noChangeAspect="1" noChangeShapeType="1"/>
            </p:cNvSpPr>
            <p:nvPr/>
          </p:nvSpPr>
          <p:spPr bwMode="auto">
            <a:xfrm rot="5400000">
              <a:off x="3220" y="242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73" name="Line 105"/>
            <p:cNvSpPr>
              <a:spLocks noChangeAspect="1" noChangeShapeType="1"/>
            </p:cNvSpPr>
            <p:nvPr/>
          </p:nvSpPr>
          <p:spPr bwMode="auto">
            <a:xfrm rot="16200000" flipV="1">
              <a:off x="2484" y="2140"/>
              <a:ext cx="1020" cy="1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74" name="Line 106"/>
            <p:cNvSpPr>
              <a:spLocks noChangeAspect="1" noChangeShapeType="1"/>
            </p:cNvSpPr>
            <p:nvPr/>
          </p:nvSpPr>
          <p:spPr bwMode="auto">
            <a:xfrm rot="5400000">
              <a:off x="2767" y="140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75" name="AutoShape 107"/>
            <p:cNvSpPr>
              <a:spLocks noChangeAspect="1" noChangeArrowheads="1"/>
            </p:cNvSpPr>
            <p:nvPr/>
          </p:nvSpPr>
          <p:spPr bwMode="auto">
            <a:xfrm>
              <a:off x="2086" y="1857"/>
              <a:ext cx="681" cy="5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FA</a:t>
              </a:r>
            </a:p>
          </p:txBody>
        </p:sp>
        <p:sp>
          <p:nvSpPr>
            <p:cNvPr id="544876" name="Line 108"/>
            <p:cNvSpPr>
              <a:spLocks noChangeAspect="1" noChangeShapeType="1"/>
            </p:cNvSpPr>
            <p:nvPr/>
          </p:nvSpPr>
          <p:spPr bwMode="auto">
            <a:xfrm rot="5400000">
              <a:off x="2423" y="1748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77" name="Line 109"/>
            <p:cNvSpPr>
              <a:spLocks noChangeAspect="1" noChangeShapeType="1"/>
            </p:cNvSpPr>
            <p:nvPr/>
          </p:nvSpPr>
          <p:spPr bwMode="auto">
            <a:xfrm>
              <a:off x="2426" y="1517"/>
              <a:ext cx="1" cy="3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78" name="Line 110"/>
            <p:cNvSpPr>
              <a:spLocks noChangeAspect="1" noChangeShapeType="1"/>
            </p:cNvSpPr>
            <p:nvPr/>
          </p:nvSpPr>
          <p:spPr bwMode="auto">
            <a:xfrm>
              <a:off x="2313" y="1290"/>
              <a:ext cx="1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79" name="Line 111"/>
            <p:cNvSpPr>
              <a:spLocks noChangeAspect="1" noChangeShapeType="1"/>
            </p:cNvSpPr>
            <p:nvPr/>
          </p:nvSpPr>
          <p:spPr bwMode="auto">
            <a:xfrm rot="5400000">
              <a:off x="2369" y="2595"/>
              <a:ext cx="3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80" name="Line 112"/>
            <p:cNvSpPr>
              <a:spLocks noChangeAspect="1" noChangeShapeType="1"/>
            </p:cNvSpPr>
            <p:nvPr/>
          </p:nvSpPr>
          <p:spPr bwMode="auto">
            <a:xfrm rot="5400000">
              <a:off x="2196" y="2541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81" name="Line 113"/>
            <p:cNvSpPr>
              <a:spLocks noChangeAspect="1" noChangeShapeType="1"/>
            </p:cNvSpPr>
            <p:nvPr/>
          </p:nvSpPr>
          <p:spPr bwMode="auto">
            <a:xfrm rot="5400000">
              <a:off x="2086" y="242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82" name="Line 114"/>
            <p:cNvSpPr>
              <a:spLocks noChangeAspect="1" noChangeShapeType="1"/>
            </p:cNvSpPr>
            <p:nvPr/>
          </p:nvSpPr>
          <p:spPr bwMode="auto">
            <a:xfrm rot="16200000" flipV="1">
              <a:off x="1350" y="2140"/>
              <a:ext cx="1020" cy="1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83" name="Line 115"/>
            <p:cNvSpPr>
              <a:spLocks noChangeAspect="1" noChangeShapeType="1"/>
            </p:cNvSpPr>
            <p:nvPr/>
          </p:nvSpPr>
          <p:spPr bwMode="auto">
            <a:xfrm rot="5400000">
              <a:off x="1633" y="140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84" name="AutoShape 116"/>
            <p:cNvSpPr>
              <a:spLocks noChangeAspect="1" noChangeArrowheads="1"/>
            </p:cNvSpPr>
            <p:nvPr/>
          </p:nvSpPr>
          <p:spPr bwMode="auto">
            <a:xfrm>
              <a:off x="952" y="1857"/>
              <a:ext cx="681" cy="5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FA</a:t>
              </a:r>
            </a:p>
          </p:txBody>
        </p:sp>
        <p:sp>
          <p:nvSpPr>
            <p:cNvPr id="544885" name="Line 117"/>
            <p:cNvSpPr>
              <a:spLocks noChangeAspect="1" noChangeShapeType="1"/>
            </p:cNvSpPr>
            <p:nvPr/>
          </p:nvSpPr>
          <p:spPr bwMode="auto">
            <a:xfrm rot="5400000">
              <a:off x="1289" y="1748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86" name="Line 118"/>
            <p:cNvSpPr>
              <a:spLocks noChangeAspect="1" noChangeShapeType="1"/>
            </p:cNvSpPr>
            <p:nvPr/>
          </p:nvSpPr>
          <p:spPr bwMode="auto">
            <a:xfrm>
              <a:off x="1292" y="1517"/>
              <a:ext cx="1" cy="34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87" name="Line 119"/>
            <p:cNvSpPr>
              <a:spLocks noChangeAspect="1" noChangeShapeType="1"/>
            </p:cNvSpPr>
            <p:nvPr/>
          </p:nvSpPr>
          <p:spPr bwMode="auto">
            <a:xfrm>
              <a:off x="1179" y="1290"/>
              <a:ext cx="1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88" name="Line 120"/>
            <p:cNvSpPr>
              <a:spLocks noChangeAspect="1" noChangeShapeType="1"/>
            </p:cNvSpPr>
            <p:nvPr/>
          </p:nvSpPr>
          <p:spPr bwMode="auto">
            <a:xfrm rot="5400000">
              <a:off x="1235" y="2595"/>
              <a:ext cx="3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89" name="Line 121"/>
            <p:cNvSpPr>
              <a:spLocks noChangeAspect="1" noChangeShapeType="1"/>
            </p:cNvSpPr>
            <p:nvPr/>
          </p:nvSpPr>
          <p:spPr bwMode="auto">
            <a:xfrm rot="5400000">
              <a:off x="1062" y="2541"/>
              <a:ext cx="234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90" name="Line 122"/>
            <p:cNvSpPr>
              <a:spLocks noChangeAspect="1" noChangeShapeType="1"/>
            </p:cNvSpPr>
            <p:nvPr/>
          </p:nvSpPr>
          <p:spPr bwMode="auto">
            <a:xfrm rot="5400000">
              <a:off x="952" y="2424"/>
              <a:ext cx="0" cy="454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91" name="Text Box 123"/>
            <p:cNvSpPr txBox="1">
              <a:spLocks noChangeAspect="1" noChangeArrowheads="1"/>
            </p:cNvSpPr>
            <p:nvPr/>
          </p:nvSpPr>
          <p:spPr bwMode="auto">
            <a:xfrm>
              <a:off x="1242" y="1258"/>
              <a:ext cx="3630" cy="1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 y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y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 y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44892" name="Text Box 124"/>
            <p:cNvSpPr txBox="1">
              <a:spLocks noChangeAspect="1" noChangeArrowheads="1"/>
            </p:cNvSpPr>
            <p:nvPr/>
          </p:nvSpPr>
          <p:spPr bwMode="auto">
            <a:xfrm>
              <a:off x="1293" y="2798"/>
              <a:ext cx="3742" cy="19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S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S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 S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44893" name="Text Box 125"/>
            <p:cNvSpPr txBox="1">
              <a:spLocks noChangeAspect="1" noChangeArrowheads="1"/>
            </p:cNvSpPr>
            <p:nvPr/>
          </p:nvSpPr>
          <p:spPr bwMode="auto">
            <a:xfrm>
              <a:off x="854" y="2667"/>
              <a:ext cx="3743" cy="19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C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 C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                   C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44894" name="Line 126"/>
            <p:cNvSpPr>
              <a:spLocks noChangeAspect="1" noChangeShapeType="1"/>
            </p:cNvSpPr>
            <p:nvPr/>
          </p:nvSpPr>
          <p:spPr bwMode="auto">
            <a:xfrm rot="5400000">
              <a:off x="4978" y="1459"/>
              <a:ext cx="0" cy="341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none" w="lg" len="lg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44895" name="Text Box 127"/>
            <p:cNvSpPr txBox="1">
              <a:spLocks noChangeAspect="1" noChangeArrowheads="1"/>
            </p:cNvSpPr>
            <p:nvPr/>
          </p:nvSpPr>
          <p:spPr bwMode="auto">
            <a:xfrm>
              <a:off x="5149" y="1516"/>
              <a:ext cx="225" cy="1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544896" name="Object 128"/>
          <p:cNvGraphicFramePr>
            <a:graphicFrameLocks noChangeAspect="1"/>
          </p:cNvGraphicFramePr>
          <p:nvPr/>
        </p:nvGraphicFramePr>
        <p:xfrm>
          <a:off x="2970213" y="5807075"/>
          <a:ext cx="720725" cy="393700"/>
        </p:xfrm>
        <a:graphic>
          <a:graphicData uri="http://schemas.openxmlformats.org/presentationml/2006/ole">
            <p:oleObj spid="_x0000_s170012" name="Visio" r:id="rId4" imgW="475732" imgH="259933" progId="">
              <p:embed/>
            </p:oleObj>
          </a:graphicData>
        </a:graphic>
      </p:graphicFrame>
      <p:sp>
        <p:nvSpPr>
          <p:cNvPr id="544897" name="Rectangle 129"/>
          <p:cNvSpPr>
            <a:spLocks noChangeArrowheads="1"/>
          </p:cNvSpPr>
          <p:nvPr/>
        </p:nvSpPr>
        <p:spPr bwMode="auto">
          <a:xfrm>
            <a:off x="1511300" y="5768975"/>
            <a:ext cx="1420813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Overflow</a:t>
            </a:r>
          </a:p>
        </p:txBody>
      </p:sp>
      <p:sp>
        <p:nvSpPr>
          <p:cNvPr id="544898" name="Line 130"/>
          <p:cNvSpPr>
            <a:spLocks noChangeShapeType="1"/>
          </p:cNvSpPr>
          <p:nvPr/>
        </p:nvSpPr>
        <p:spPr bwMode="auto">
          <a:xfrm flipV="1">
            <a:off x="3671888" y="6078538"/>
            <a:ext cx="0" cy="411162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44899" name="Line 131"/>
          <p:cNvSpPr>
            <a:spLocks noChangeShapeType="1"/>
          </p:cNvSpPr>
          <p:nvPr/>
        </p:nvSpPr>
        <p:spPr bwMode="auto">
          <a:xfrm flipV="1">
            <a:off x="4945063" y="5899150"/>
            <a:ext cx="0" cy="59055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44900" name="Line 132"/>
          <p:cNvSpPr>
            <a:spLocks noChangeShapeType="1"/>
          </p:cNvSpPr>
          <p:nvPr/>
        </p:nvSpPr>
        <p:spPr bwMode="auto">
          <a:xfrm flipV="1">
            <a:off x="3665538" y="6489700"/>
            <a:ext cx="1282700" cy="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590843" y="4866751"/>
            <a:ext cx="920457" cy="13312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897" grpId="0"/>
      <p:bldP spid="544898" grpId="0" animBg="1"/>
      <p:bldP spid="544899" grpId="0" animBg="1"/>
      <p:bldP spid="54490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9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decimal adder requires a </a:t>
            </a:r>
            <a:r>
              <a:rPr lang="en-US" b="1" dirty="0" smtClean="0"/>
              <a:t>minimum</a:t>
            </a:r>
            <a:r>
              <a:rPr lang="en-US" dirty="0" smtClean="0"/>
              <a:t> of 9 inputs</a:t>
            </a:r>
          </a:p>
          <a:p>
            <a:r>
              <a:rPr lang="en-US" dirty="0" smtClean="0"/>
              <a:t>and 5 outputs</a:t>
            </a:r>
          </a:p>
          <a:p>
            <a:pPr lvl="1"/>
            <a:r>
              <a:rPr lang="en-US" dirty="0" smtClean="0"/>
              <a:t>1 digit requires 4-bit</a:t>
            </a:r>
          </a:p>
          <a:p>
            <a:pPr lvl="1"/>
            <a:r>
              <a:rPr lang="en-US" dirty="0" smtClean="0"/>
              <a:t>Input: 2 digits + 1-bit carry</a:t>
            </a:r>
          </a:p>
          <a:p>
            <a:pPr lvl="1"/>
            <a:r>
              <a:rPr lang="en-US" dirty="0" smtClean="0"/>
              <a:t>Output: 1 digit + 1-bit carry</a:t>
            </a:r>
          </a:p>
          <a:p>
            <a:r>
              <a:rPr lang="en-US" dirty="0" smtClean="0"/>
              <a:t>BCD adder</a:t>
            </a:r>
          </a:p>
          <a:p>
            <a:pPr lvl="1"/>
            <a:r>
              <a:rPr lang="en-US" dirty="0" smtClean="0"/>
              <a:t>Perform the addition of two decimal digits in BCD, together with an input carry from a previous stage</a:t>
            </a:r>
          </a:p>
          <a:p>
            <a:pPr lvl="1"/>
            <a:r>
              <a:rPr lang="en-US" dirty="0" smtClean="0"/>
              <a:t>The output sum cannot be greater than 19 (9+9+1)</a:t>
            </a:r>
            <a:endParaRPr lang="en-US" dirty="0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Adder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5295900" y="1168400"/>
            <a:ext cx="101600" cy="546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4-bits plus 4-bits</a:t>
            </a:r>
          </a:p>
          <a:p>
            <a:r>
              <a:rPr lang="en-US" dirty="0" smtClean="0"/>
              <a:t>Operands and Result: 0 to 9</a:t>
            </a:r>
          </a:p>
          <a:p>
            <a:endParaRPr lang="en-US" dirty="0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</a:t>
            </a:r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6192838" y="1439863"/>
            <a:ext cx="2159000" cy="1098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000" b="1" i="1"/>
              <a:t>+  x</a:t>
            </a:r>
            <a:r>
              <a:rPr lang="en-US" sz="2000" b="1" i="1" baseline="-25000"/>
              <a:t>3</a:t>
            </a:r>
            <a:r>
              <a:rPr lang="en-US" sz="2000" b="1" i="1"/>
              <a:t>  x</a:t>
            </a:r>
            <a:r>
              <a:rPr lang="en-US" sz="2000" b="1" i="1" baseline="-25000"/>
              <a:t>2</a:t>
            </a:r>
            <a:r>
              <a:rPr lang="en-US" sz="2000" b="1" i="1"/>
              <a:t>  x</a:t>
            </a:r>
            <a:r>
              <a:rPr lang="en-US" sz="2000" b="1" i="1" baseline="-25000"/>
              <a:t>1</a:t>
            </a:r>
            <a:r>
              <a:rPr lang="en-US" sz="2000" b="1" i="1"/>
              <a:t>  x</a:t>
            </a:r>
            <a:r>
              <a:rPr lang="en-US" sz="2000" b="1" i="1" baseline="-25000"/>
              <a:t>0</a:t>
            </a:r>
            <a:endParaRPr lang="en-US" sz="2000" b="1" i="1"/>
          </a:p>
          <a:p>
            <a:pPr algn="r">
              <a:spcBef>
                <a:spcPct val="0"/>
              </a:spcBef>
            </a:pPr>
            <a:r>
              <a:rPr lang="en-US" sz="2000" b="1" i="1"/>
              <a:t>+  y</a:t>
            </a:r>
            <a:r>
              <a:rPr lang="en-US" sz="2000" b="1" i="1" baseline="-25000"/>
              <a:t>3</a:t>
            </a:r>
            <a:r>
              <a:rPr lang="en-US" sz="2000" b="1" i="1"/>
              <a:t>  y</a:t>
            </a:r>
            <a:r>
              <a:rPr lang="en-US" sz="2000" b="1" i="1" baseline="-25000"/>
              <a:t>2</a:t>
            </a:r>
            <a:r>
              <a:rPr lang="en-US" sz="2000" b="1" i="1"/>
              <a:t>  y</a:t>
            </a:r>
            <a:r>
              <a:rPr lang="en-US" sz="2000" b="1" i="1" baseline="-25000"/>
              <a:t>1</a:t>
            </a:r>
            <a:r>
              <a:rPr lang="en-US" sz="2000" b="1" i="1"/>
              <a:t>  y</a:t>
            </a:r>
            <a:r>
              <a:rPr lang="en-US" sz="2000" b="1" i="1" baseline="-25000"/>
              <a:t>0</a:t>
            </a:r>
            <a:endParaRPr lang="en-US" sz="2000" b="1" i="1"/>
          </a:p>
          <a:p>
            <a:pPr algn="r">
              <a:spcBef>
                <a:spcPct val="0"/>
              </a:spcBef>
            </a:pPr>
            <a:r>
              <a:rPr lang="en-US" sz="2000" b="1" i="1">
                <a:cs typeface="Times New Roman" pitchFamily="18" charset="0"/>
              </a:rPr>
              <a:t>────────</a:t>
            </a:r>
            <a:endParaRPr lang="en-US" sz="2000" b="1" i="1"/>
          </a:p>
          <a:p>
            <a:pPr algn="r">
              <a:spcBef>
                <a:spcPct val="0"/>
              </a:spcBef>
            </a:pPr>
            <a:r>
              <a:rPr lang="en-US" sz="2000" b="1" i="1">
                <a:solidFill>
                  <a:schemeClr val="accent1"/>
                </a:solidFill>
              </a:rPr>
              <a:t>Cy</a:t>
            </a:r>
            <a:r>
              <a:rPr lang="en-US" sz="2000" b="1" i="1"/>
              <a:t>   S</a:t>
            </a:r>
            <a:r>
              <a:rPr lang="en-US" sz="2000" b="1" i="1" baseline="-25000"/>
              <a:t>3</a:t>
            </a:r>
            <a:r>
              <a:rPr lang="en-US" sz="2000" b="1" i="1"/>
              <a:t>  S</a:t>
            </a:r>
            <a:r>
              <a:rPr lang="en-US" sz="2000" b="1" i="1" baseline="-25000"/>
              <a:t>2</a:t>
            </a:r>
            <a:r>
              <a:rPr lang="en-US" sz="2000" b="1" i="1"/>
              <a:t>  S</a:t>
            </a:r>
            <a:r>
              <a:rPr lang="en-US" sz="2000" b="1" i="1" baseline="-25000"/>
              <a:t>1</a:t>
            </a:r>
            <a:r>
              <a:rPr lang="en-US" sz="2000" b="1" i="1"/>
              <a:t>  S</a:t>
            </a:r>
            <a:r>
              <a:rPr lang="en-US" sz="2000" b="1" i="1" baseline="-25000"/>
              <a:t>0</a:t>
            </a:r>
          </a:p>
        </p:txBody>
      </p:sp>
      <p:graphicFrame>
        <p:nvGraphicFramePr>
          <p:cNvPr id="499719" name="Group 1031"/>
          <p:cNvGraphicFramePr>
            <a:graphicFrameLocks noGrp="1"/>
          </p:cNvGraphicFramePr>
          <p:nvPr/>
        </p:nvGraphicFramePr>
        <p:xfrm>
          <a:off x="971550" y="2520950"/>
          <a:ext cx="4860925" cy="3926207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+Y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</a:t>
                      </a:r>
                      <a:endParaRPr kumimoji="0" lang="en-US" sz="1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+ 0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652" name="Group 988"/>
          <p:cNvGraphicFramePr>
            <a:graphicFrameLocks noGrp="1"/>
          </p:cNvGraphicFramePr>
          <p:nvPr/>
        </p:nvGraphicFramePr>
        <p:xfrm>
          <a:off x="971550" y="3148013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+ 1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656" name="Group 992"/>
          <p:cNvGraphicFramePr>
            <a:graphicFrameLocks noGrp="1"/>
          </p:cNvGraphicFramePr>
          <p:nvPr/>
        </p:nvGraphicFramePr>
        <p:xfrm>
          <a:off x="971550" y="3405188"/>
          <a:ext cx="4860925" cy="295275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+ 2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660" name="Group 996"/>
          <p:cNvGraphicFramePr>
            <a:graphicFrameLocks noGrp="1"/>
          </p:cNvGraphicFramePr>
          <p:nvPr/>
        </p:nvGraphicFramePr>
        <p:xfrm>
          <a:off x="971550" y="3943350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+ 9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664" name="Group 1000"/>
          <p:cNvGraphicFramePr>
            <a:graphicFrameLocks noGrp="1"/>
          </p:cNvGraphicFramePr>
          <p:nvPr/>
        </p:nvGraphicFramePr>
        <p:xfrm>
          <a:off x="971550" y="4240213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+ 0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668" name="Group 1004"/>
          <p:cNvGraphicFramePr>
            <a:graphicFrameLocks noGrp="1"/>
          </p:cNvGraphicFramePr>
          <p:nvPr/>
        </p:nvGraphicFramePr>
        <p:xfrm>
          <a:off x="971550" y="4521200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+ 1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672" name="Group 1008"/>
          <p:cNvGraphicFramePr>
            <a:graphicFrameLocks noGrp="1"/>
          </p:cNvGraphicFramePr>
          <p:nvPr/>
        </p:nvGraphicFramePr>
        <p:xfrm>
          <a:off x="971550" y="5062538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+ 8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676" name="Group 1012"/>
          <p:cNvGraphicFramePr>
            <a:graphicFrameLocks noGrp="1"/>
          </p:cNvGraphicFramePr>
          <p:nvPr/>
        </p:nvGraphicFramePr>
        <p:xfrm>
          <a:off x="971550" y="5334000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+ 9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680" name="Group 1016"/>
          <p:cNvGraphicFramePr>
            <a:graphicFrameLocks noGrp="1"/>
          </p:cNvGraphicFramePr>
          <p:nvPr/>
        </p:nvGraphicFramePr>
        <p:xfrm>
          <a:off x="971550" y="5618163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+ 0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684" name="Group 1020"/>
          <p:cNvGraphicFramePr>
            <a:graphicFrameLocks noGrp="1"/>
          </p:cNvGraphicFramePr>
          <p:nvPr/>
        </p:nvGraphicFramePr>
        <p:xfrm>
          <a:off x="971550" y="6146800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+ 9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685" name="Oval 1021"/>
          <p:cNvSpPr>
            <a:spLocks noChangeArrowheads="1"/>
          </p:cNvSpPr>
          <p:nvPr/>
        </p:nvSpPr>
        <p:spPr bwMode="auto">
          <a:xfrm>
            <a:off x="4751388" y="5362575"/>
            <a:ext cx="1081087" cy="26987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8686" name="Line 1022"/>
          <p:cNvSpPr>
            <a:spLocks noChangeShapeType="1"/>
          </p:cNvSpPr>
          <p:nvPr/>
        </p:nvSpPr>
        <p:spPr bwMode="auto">
          <a:xfrm>
            <a:off x="5832475" y="5508625"/>
            <a:ext cx="7191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8687" name="Text Box 1023"/>
          <p:cNvSpPr txBox="1">
            <a:spLocks noChangeArrowheads="1"/>
          </p:cNvSpPr>
          <p:nvPr/>
        </p:nvSpPr>
        <p:spPr bwMode="auto">
          <a:xfrm>
            <a:off x="6594475" y="5329238"/>
            <a:ext cx="1938338" cy="3286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Invalid Code</a:t>
            </a:r>
          </a:p>
        </p:txBody>
      </p:sp>
      <p:sp>
        <p:nvSpPr>
          <p:cNvPr id="499712" name="Oval 1024"/>
          <p:cNvSpPr>
            <a:spLocks noChangeArrowheads="1"/>
          </p:cNvSpPr>
          <p:nvPr/>
        </p:nvSpPr>
        <p:spPr bwMode="auto">
          <a:xfrm>
            <a:off x="4392613" y="6121400"/>
            <a:ext cx="1439862" cy="35877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9713" name="Line 1025"/>
          <p:cNvSpPr>
            <a:spLocks noChangeShapeType="1"/>
          </p:cNvSpPr>
          <p:nvPr/>
        </p:nvSpPr>
        <p:spPr bwMode="auto">
          <a:xfrm>
            <a:off x="5832475" y="6300788"/>
            <a:ext cx="5397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9714" name="Text Box 1026"/>
          <p:cNvSpPr txBox="1">
            <a:spLocks noChangeArrowheads="1"/>
          </p:cNvSpPr>
          <p:nvPr/>
        </p:nvSpPr>
        <p:spPr bwMode="auto">
          <a:xfrm>
            <a:off x="6372225" y="6137275"/>
            <a:ext cx="2520950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Wrong BCD Value</a:t>
            </a:r>
          </a:p>
        </p:txBody>
      </p:sp>
      <p:sp>
        <p:nvSpPr>
          <p:cNvPr id="499715" name="AutoShape 1027"/>
          <p:cNvSpPr>
            <a:spLocks noChangeArrowheads="1"/>
          </p:cNvSpPr>
          <p:nvPr/>
        </p:nvSpPr>
        <p:spPr bwMode="auto">
          <a:xfrm>
            <a:off x="4230688" y="6553200"/>
            <a:ext cx="1271587" cy="268288"/>
          </a:xfrm>
          <a:prstGeom prst="wedgeRoundRectCallout">
            <a:avLst>
              <a:gd name="adj1" fmla="val -21537"/>
              <a:gd name="adj2" fmla="val -119231"/>
              <a:gd name="adj3" fmla="val 16667"/>
            </a:avLst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0001    1000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</a:t>
            </a:r>
          </a:p>
        </p:txBody>
      </p:sp>
      <p:graphicFrame>
        <p:nvGraphicFramePr>
          <p:cNvPr id="499219" name="Group 531"/>
          <p:cNvGraphicFramePr>
            <a:graphicFrameLocks noGrp="1"/>
          </p:cNvGraphicFramePr>
          <p:nvPr/>
        </p:nvGraphicFramePr>
        <p:xfrm>
          <a:off x="431800" y="2068513"/>
          <a:ext cx="8086725" cy="3728087"/>
        </p:xfrm>
        <a:graphic>
          <a:graphicData uri="http://schemas.openxmlformats.org/drawingml/2006/table">
            <a:tbl>
              <a:tblPr/>
              <a:tblGrid>
                <a:gridCol w="720725"/>
                <a:gridCol w="1169988"/>
                <a:gridCol w="1169987"/>
                <a:gridCol w="539750"/>
                <a:gridCol w="409575"/>
                <a:gridCol w="1095375"/>
                <a:gridCol w="2279650"/>
                <a:gridCol w="7016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+Y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</a:t>
                      </a:r>
                      <a:endParaRPr kumimoji="0" lang="en-US" sz="1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Required BCD Output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16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18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+ 7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16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22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+ 8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17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23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+ 9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18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1  0  0  0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24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sp>
        <p:nvSpPr>
          <p:cNvPr id="499206" name="Arc 518"/>
          <p:cNvSpPr>
            <a:spLocks/>
          </p:cNvSpPr>
          <p:nvPr/>
        </p:nvSpPr>
        <p:spPr bwMode="auto">
          <a:xfrm rot="16200000" flipH="1">
            <a:off x="4256882" y="5187156"/>
            <a:ext cx="900112" cy="17113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9207" name="Arc 519"/>
          <p:cNvSpPr>
            <a:spLocks/>
          </p:cNvSpPr>
          <p:nvPr/>
        </p:nvSpPr>
        <p:spPr bwMode="auto">
          <a:xfrm rot="10800000" flipH="1">
            <a:off x="6283325" y="5592763"/>
            <a:ext cx="1889125" cy="9001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9208" name="AutoShape 520"/>
          <p:cNvSpPr>
            <a:spLocks noChangeArrowheads="1"/>
          </p:cNvSpPr>
          <p:nvPr/>
        </p:nvSpPr>
        <p:spPr bwMode="auto">
          <a:xfrm>
            <a:off x="5562600" y="6313488"/>
            <a:ext cx="720725" cy="360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+ 6</a:t>
            </a:r>
          </a:p>
        </p:txBody>
      </p:sp>
      <p:sp>
        <p:nvSpPr>
          <p:cNvPr id="499220" name="Text Box 532"/>
          <p:cNvSpPr txBox="1">
            <a:spLocks noChangeArrowheads="1"/>
          </p:cNvSpPr>
          <p:nvPr/>
        </p:nvSpPr>
        <p:spPr bwMode="auto">
          <a:xfrm>
            <a:off x="8532813" y="3055938"/>
            <a:ext cx="360362" cy="24717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206" grpId="0" animBg="1"/>
      <p:bldP spid="499207" grpId="0" animBg="1"/>
      <p:bldP spid="499208" grpId="0" animBg="1"/>
      <p:bldP spid="4992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Correct Binary Adder’s Output (+6)</a:t>
            </a:r>
          </a:p>
          <a:p>
            <a:pPr lvl="1"/>
            <a:r>
              <a:rPr lang="en-US" dirty="0" smtClean="0"/>
              <a:t>If the result is between ‘A’ and ‘F’</a:t>
            </a:r>
          </a:p>
          <a:p>
            <a:pPr lvl="1"/>
            <a:r>
              <a:rPr lang="en-US" dirty="0" smtClean="0"/>
              <a:t>If Cy = 1</a:t>
            </a:r>
          </a:p>
          <a:p>
            <a:endParaRPr lang="en-US" dirty="0"/>
          </a:p>
        </p:txBody>
      </p:sp>
      <p:sp>
        <p:nvSpPr>
          <p:cNvPr id="1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45438" y="6489700"/>
            <a:ext cx="1198562" cy="288925"/>
          </a:xfrm>
          <a:prstGeom prst="rect">
            <a:avLst/>
          </a:prstGeom>
        </p:spPr>
        <p:txBody>
          <a:bodyPr/>
          <a:lstStyle/>
          <a:p>
            <a:fld id="{D4A4A4C5-E3FD-4F7F-BC58-1B2DA39D812F}" type="slidenum">
              <a:rPr lang="en-US"/>
              <a:pPr/>
              <a:t>75</a:t>
            </a:fld>
            <a:r>
              <a:rPr lang="en-US"/>
              <a:t> / 65</a:t>
            </a:r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</a:t>
            </a:r>
          </a:p>
        </p:txBody>
      </p:sp>
      <p:graphicFrame>
        <p:nvGraphicFramePr>
          <p:cNvPr id="500819" name="Group 83"/>
          <p:cNvGraphicFramePr>
            <a:graphicFrameLocks noGrp="1"/>
          </p:cNvGraphicFramePr>
          <p:nvPr/>
        </p:nvGraphicFramePr>
        <p:xfrm>
          <a:off x="971550" y="2960688"/>
          <a:ext cx="1979613" cy="3381377"/>
        </p:xfrm>
        <a:graphic>
          <a:graphicData uri="http://schemas.openxmlformats.org/drawingml/2006/table">
            <a:tbl>
              <a:tblPr/>
              <a:tblGrid>
                <a:gridCol w="1258888"/>
                <a:gridCol w="720725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Err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0904" name="Group 168"/>
          <p:cNvGraphicFramePr>
            <a:graphicFrameLocks noGrp="1"/>
          </p:cNvGraphicFramePr>
          <p:nvPr/>
        </p:nvGraphicFramePr>
        <p:xfrm>
          <a:off x="4572000" y="3068638"/>
          <a:ext cx="2336800" cy="1811973"/>
        </p:xfrm>
        <a:graphic>
          <a:graphicData uri="http://schemas.openxmlformats.org/drawingml/2006/table">
            <a:tbl>
              <a:tblPr/>
              <a:tblGrid>
                <a:gridCol w="128588"/>
                <a:gridCol w="203200"/>
                <a:gridCol w="419100"/>
                <a:gridCol w="419100"/>
                <a:gridCol w="419100"/>
                <a:gridCol w="419100"/>
                <a:gridCol w="222250"/>
                <a:gridCol w="106362"/>
              </a:tblGrid>
              <a:tr h="125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8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1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0905" name="AutoShape 169"/>
          <p:cNvSpPr>
            <a:spLocks noChangeArrowheads="1"/>
          </p:cNvSpPr>
          <p:nvPr/>
        </p:nvSpPr>
        <p:spPr bwMode="auto">
          <a:xfrm>
            <a:off x="5021263" y="4049713"/>
            <a:ext cx="1441450" cy="2174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00906" name="AutoShape 170"/>
          <p:cNvSpPr>
            <a:spLocks noChangeArrowheads="1"/>
          </p:cNvSpPr>
          <p:nvPr/>
        </p:nvSpPr>
        <p:spPr bwMode="auto">
          <a:xfrm>
            <a:off x="5824538" y="4048125"/>
            <a:ext cx="693737" cy="4794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00CC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00907" name="Text Box 171"/>
          <p:cNvSpPr txBox="1">
            <a:spLocks noChangeArrowheads="1"/>
          </p:cNvSpPr>
          <p:nvPr/>
        </p:nvSpPr>
        <p:spPr bwMode="auto">
          <a:xfrm>
            <a:off x="4932363" y="5229225"/>
            <a:ext cx="1979612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Err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0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0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905" grpId="0" animBg="1"/>
      <p:bldP spid="500906" grpId="0" animBg="1"/>
      <p:bldP spid="50090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BCD Adder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20863" y="1069975"/>
            <a:ext cx="5014912" cy="5521325"/>
            <a:chOff x="1820863" y="1069975"/>
            <a:chExt cx="5014912" cy="5521325"/>
          </a:xfrm>
        </p:grpSpPr>
        <p:graphicFrame>
          <p:nvGraphicFramePr>
            <p:cNvPr id="501796" name="Object 36"/>
            <p:cNvGraphicFramePr>
              <a:graphicFrameLocks noChangeAspect="1"/>
            </p:cNvGraphicFramePr>
            <p:nvPr/>
          </p:nvGraphicFramePr>
          <p:xfrm>
            <a:off x="1820863" y="1069975"/>
            <a:ext cx="5014912" cy="5438775"/>
          </p:xfrm>
          <a:graphic>
            <a:graphicData uri="http://schemas.openxmlformats.org/presentationml/2006/ole">
              <p:oleObj spid="_x0000_s171036" name="Visio" r:id="rId4" imgW="2863169" imgH="3106765" progId="">
                <p:embed/>
              </p:oleObj>
            </a:graphicData>
          </a:graphic>
        </p:graphicFrame>
        <p:sp>
          <p:nvSpPr>
            <p:cNvPr id="501798" name="Text Box 38"/>
            <p:cNvSpPr txBox="1">
              <a:spLocks noChangeArrowheads="1"/>
            </p:cNvSpPr>
            <p:nvPr/>
          </p:nvSpPr>
          <p:spPr bwMode="auto">
            <a:xfrm>
              <a:off x="2152650" y="2838450"/>
              <a:ext cx="539750" cy="2746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2000" b="1" i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Err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5950" y="6191250"/>
              <a:ext cx="704850" cy="4000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 err="1" smtClean="0"/>
              <a:t>Multipilier</a:t>
            </a:r>
            <a:endParaRPr lang="en-US" dirty="0"/>
          </a:p>
        </p:txBody>
      </p:sp>
      <p:pic>
        <p:nvPicPr>
          <p:cNvPr id="7" name="Picture 2" descr="C:\jobs\Marries\CH04\Tiff\AACFLOY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527" y="1733550"/>
            <a:ext cx="6090786" cy="455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 err="1" smtClean="0"/>
              <a:t>Multipilier</a:t>
            </a:r>
            <a:endParaRPr lang="en-US" dirty="0"/>
          </a:p>
        </p:txBody>
      </p:sp>
      <p:pic>
        <p:nvPicPr>
          <p:cNvPr id="4" name="Picture 2" descr="C:\jobs\Marries\CH04\Tiff\AACFLOZ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714500"/>
            <a:ext cx="3597671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Magnitude Comparator</a:t>
            </a:r>
          </a:p>
        </p:txBody>
      </p:sp>
      <p:sp>
        <p:nvSpPr>
          <p:cNvPr id="504837" name="AutoShape 5"/>
          <p:cNvSpPr>
            <a:spLocks noChangeArrowheads="1"/>
          </p:cNvSpPr>
          <p:nvPr/>
        </p:nvSpPr>
        <p:spPr bwMode="auto">
          <a:xfrm>
            <a:off x="5472113" y="3757613"/>
            <a:ext cx="3060700" cy="720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Magnitude Comparator</a:t>
            </a:r>
          </a:p>
        </p:txBody>
      </p:sp>
      <p:sp>
        <p:nvSpPr>
          <p:cNvPr id="504838" name="Line 6"/>
          <p:cNvSpPr>
            <a:spLocks noChangeShapeType="1"/>
          </p:cNvSpPr>
          <p:nvPr/>
        </p:nvSpPr>
        <p:spPr bwMode="auto">
          <a:xfrm>
            <a:off x="5832475" y="3398838"/>
            <a:ext cx="1588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39" name="Line 7"/>
          <p:cNvSpPr>
            <a:spLocks noChangeShapeType="1"/>
          </p:cNvSpPr>
          <p:nvPr/>
        </p:nvSpPr>
        <p:spPr bwMode="auto">
          <a:xfrm>
            <a:off x="6126163" y="3398838"/>
            <a:ext cx="1587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40" name="Line 8"/>
          <p:cNvSpPr>
            <a:spLocks noChangeShapeType="1"/>
          </p:cNvSpPr>
          <p:nvPr/>
        </p:nvSpPr>
        <p:spPr bwMode="auto">
          <a:xfrm>
            <a:off x="6396038" y="3398838"/>
            <a:ext cx="1587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41" name="Line 9"/>
          <p:cNvSpPr>
            <a:spLocks noChangeShapeType="1"/>
          </p:cNvSpPr>
          <p:nvPr/>
        </p:nvSpPr>
        <p:spPr bwMode="auto">
          <a:xfrm>
            <a:off x="6692900" y="3398838"/>
            <a:ext cx="1588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42" name="Line 10"/>
          <p:cNvSpPr>
            <a:spLocks noChangeShapeType="1"/>
          </p:cNvSpPr>
          <p:nvPr/>
        </p:nvSpPr>
        <p:spPr bwMode="auto">
          <a:xfrm>
            <a:off x="7999413" y="3398838"/>
            <a:ext cx="1587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43" name="Line 11"/>
          <p:cNvSpPr>
            <a:spLocks noChangeShapeType="1"/>
          </p:cNvSpPr>
          <p:nvPr/>
        </p:nvSpPr>
        <p:spPr bwMode="auto">
          <a:xfrm>
            <a:off x="7088188" y="3398838"/>
            <a:ext cx="1587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44" name="Line 12"/>
          <p:cNvSpPr>
            <a:spLocks noChangeShapeType="1"/>
          </p:cNvSpPr>
          <p:nvPr/>
        </p:nvSpPr>
        <p:spPr bwMode="auto">
          <a:xfrm>
            <a:off x="7399338" y="3398838"/>
            <a:ext cx="1587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45" name="Line 13"/>
          <p:cNvSpPr>
            <a:spLocks noChangeShapeType="1"/>
          </p:cNvSpPr>
          <p:nvPr/>
        </p:nvSpPr>
        <p:spPr bwMode="auto">
          <a:xfrm>
            <a:off x="7700963" y="3398838"/>
            <a:ext cx="1587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46" name="Line 14"/>
          <p:cNvSpPr>
            <a:spLocks noChangeShapeType="1"/>
          </p:cNvSpPr>
          <p:nvPr/>
        </p:nvSpPr>
        <p:spPr bwMode="auto">
          <a:xfrm>
            <a:off x="6191250" y="4478338"/>
            <a:ext cx="1588" cy="3603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48" name="Line 16"/>
          <p:cNvSpPr>
            <a:spLocks noChangeShapeType="1"/>
          </p:cNvSpPr>
          <p:nvPr/>
        </p:nvSpPr>
        <p:spPr bwMode="auto">
          <a:xfrm>
            <a:off x="6989763" y="4478338"/>
            <a:ext cx="1587" cy="3603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49" name="Line 17"/>
          <p:cNvSpPr>
            <a:spLocks noChangeShapeType="1"/>
          </p:cNvSpPr>
          <p:nvPr/>
        </p:nvSpPr>
        <p:spPr bwMode="auto">
          <a:xfrm>
            <a:off x="7810500" y="4478338"/>
            <a:ext cx="1588" cy="3603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04852" name="Text Box 20"/>
          <p:cNvSpPr txBox="1">
            <a:spLocks noChangeArrowheads="1"/>
          </p:cNvSpPr>
          <p:nvPr/>
        </p:nvSpPr>
        <p:spPr bwMode="auto">
          <a:xfrm>
            <a:off x="5651500" y="2889250"/>
            <a:ext cx="2613025" cy="3286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04853" name="Text Box 21"/>
          <p:cNvSpPr txBox="1">
            <a:spLocks noChangeArrowheads="1"/>
          </p:cNvSpPr>
          <p:nvPr/>
        </p:nvSpPr>
        <p:spPr bwMode="auto">
          <a:xfrm>
            <a:off x="5651500" y="4838700"/>
            <a:ext cx="2700338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A&lt;B   A=B   A&gt;B</a:t>
            </a:r>
          </a:p>
        </p:txBody>
      </p:sp>
      <p:graphicFrame>
        <p:nvGraphicFramePr>
          <p:cNvPr id="504856" name="Object 24"/>
          <p:cNvGraphicFramePr>
            <a:graphicFrameLocks noChangeAspect="1"/>
          </p:cNvGraphicFramePr>
          <p:nvPr/>
        </p:nvGraphicFramePr>
        <p:xfrm>
          <a:off x="971550" y="2889250"/>
          <a:ext cx="2454275" cy="542925"/>
        </p:xfrm>
        <a:graphic>
          <a:graphicData uri="http://schemas.openxmlformats.org/presentationml/2006/ole">
            <p:oleObj spid="_x0000_s217272" name="Equation" r:id="rId4" imgW="1091726" imgH="241195" progId="Equation.3">
              <p:embed/>
            </p:oleObj>
          </a:graphicData>
        </a:graphic>
      </p:graphicFrame>
      <p:graphicFrame>
        <p:nvGraphicFramePr>
          <p:cNvPr id="504857" name="Object 25"/>
          <p:cNvGraphicFramePr>
            <a:graphicFrameLocks noChangeAspect="1"/>
          </p:cNvGraphicFramePr>
          <p:nvPr/>
        </p:nvGraphicFramePr>
        <p:xfrm>
          <a:off x="971550" y="3429000"/>
          <a:ext cx="2511425" cy="514350"/>
        </p:xfrm>
        <a:graphic>
          <a:graphicData uri="http://schemas.openxmlformats.org/presentationml/2006/ole">
            <p:oleObj spid="_x0000_s217273" name="Equation" r:id="rId5" imgW="1117600" imgH="228600" progId="Equation.3">
              <p:embed/>
            </p:oleObj>
          </a:graphicData>
        </a:graphic>
      </p:graphicFrame>
      <p:graphicFrame>
        <p:nvGraphicFramePr>
          <p:cNvPr id="504858" name="Object 26"/>
          <p:cNvGraphicFramePr>
            <a:graphicFrameLocks noChangeAspect="1"/>
          </p:cNvGraphicFramePr>
          <p:nvPr/>
        </p:nvGraphicFramePr>
        <p:xfrm>
          <a:off x="971550" y="3968750"/>
          <a:ext cx="2339975" cy="514350"/>
        </p:xfrm>
        <a:graphic>
          <a:graphicData uri="http://schemas.openxmlformats.org/presentationml/2006/ole">
            <p:oleObj spid="_x0000_s217274" name="Equation" r:id="rId6" imgW="1040948" imgH="228501" progId="Equation.3">
              <p:embed/>
            </p:oleObj>
          </a:graphicData>
        </a:graphic>
      </p:graphicFrame>
      <p:graphicFrame>
        <p:nvGraphicFramePr>
          <p:cNvPr id="504859" name="Object 27"/>
          <p:cNvGraphicFramePr>
            <a:graphicFrameLocks noChangeAspect="1"/>
          </p:cNvGraphicFramePr>
          <p:nvPr/>
        </p:nvGraphicFramePr>
        <p:xfrm>
          <a:off x="971550" y="4508500"/>
          <a:ext cx="2511425" cy="542925"/>
        </p:xfrm>
        <a:graphic>
          <a:graphicData uri="http://schemas.openxmlformats.org/presentationml/2006/ole">
            <p:oleObj spid="_x0000_s217275" name="Equation" r:id="rId7" imgW="1117600" imgH="241300" progId="Equation.3">
              <p:embed/>
            </p:oleObj>
          </a:graphicData>
        </a:graphic>
      </p:graphicFrame>
      <p:graphicFrame>
        <p:nvGraphicFramePr>
          <p:cNvPr id="504860" name="Object 28"/>
          <p:cNvGraphicFramePr>
            <a:graphicFrameLocks noChangeAspect="1"/>
          </p:cNvGraphicFramePr>
          <p:nvPr/>
        </p:nvGraphicFramePr>
        <p:xfrm>
          <a:off x="971550" y="5049838"/>
          <a:ext cx="2765425" cy="514350"/>
        </p:xfrm>
        <a:graphic>
          <a:graphicData uri="http://schemas.openxmlformats.org/presentationml/2006/ole">
            <p:oleObj spid="_x0000_s217276" name="Equation" r:id="rId8" imgW="1231366" imgH="228501" progId="Equation.3">
              <p:embed/>
            </p:oleObj>
          </a:graphicData>
        </a:graphic>
      </p:graphicFrame>
      <p:graphicFrame>
        <p:nvGraphicFramePr>
          <p:cNvPr id="504861" name="Object 29"/>
          <p:cNvGraphicFramePr>
            <a:graphicFrameLocks noChangeAspect="1"/>
          </p:cNvGraphicFramePr>
          <p:nvPr/>
        </p:nvGraphicFramePr>
        <p:xfrm>
          <a:off x="936625" y="5484813"/>
          <a:ext cx="7269163" cy="542925"/>
        </p:xfrm>
        <a:graphic>
          <a:graphicData uri="http://schemas.openxmlformats.org/presentationml/2006/ole">
            <p:oleObj spid="_x0000_s217277" name="Equation" r:id="rId9" imgW="3238500" imgH="241300" progId="Equation.3">
              <p:embed/>
            </p:oleObj>
          </a:graphicData>
        </a:graphic>
      </p:graphicFrame>
      <p:graphicFrame>
        <p:nvGraphicFramePr>
          <p:cNvPr id="504862" name="Object 30"/>
          <p:cNvGraphicFramePr>
            <a:graphicFrameLocks noChangeAspect="1"/>
          </p:cNvGraphicFramePr>
          <p:nvPr/>
        </p:nvGraphicFramePr>
        <p:xfrm>
          <a:off x="936625" y="5949950"/>
          <a:ext cx="7269163" cy="542925"/>
        </p:xfrm>
        <a:graphic>
          <a:graphicData uri="http://schemas.openxmlformats.org/presentationml/2006/ole">
            <p:oleObj spid="_x0000_s217278" name="Equation" r:id="rId10" imgW="3238500" imgH="241300" progId="Equation.3">
              <p:embed/>
            </p:oleObj>
          </a:graphicData>
        </a:graphic>
      </p:graphicFrame>
      <p:sp>
        <p:nvSpPr>
          <p:cNvPr id="27" name="Content Placeholder 2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Compare 4-bit number to 4-bit number</a:t>
            </a:r>
          </a:p>
          <a:p>
            <a:pPr lvl="1"/>
            <a:r>
              <a:rPr lang="en-US" dirty="0" smtClean="0"/>
              <a:t>3 Outputs: &lt; , = , &gt;</a:t>
            </a:r>
          </a:p>
          <a:p>
            <a:pPr lvl="1"/>
            <a:r>
              <a:rPr lang="en-US" dirty="0" smtClean="0"/>
              <a:t>Expandable to more number of bits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Procedure</a:t>
            </a:r>
            <a:br>
              <a:rPr lang="en-US" dirty="0" smtClean="0"/>
            </a:br>
            <a:r>
              <a:rPr lang="en-US" dirty="0" smtClean="0"/>
              <a:t>BCD-to-Excess 3 Converter</a:t>
            </a:r>
            <a:endParaRPr lang="en-US" dirty="0"/>
          </a:p>
        </p:txBody>
      </p:sp>
      <p:graphicFrame>
        <p:nvGraphicFramePr>
          <p:cNvPr id="488980" name="Group 532"/>
          <p:cNvGraphicFramePr>
            <a:graphicFrameLocks noGrp="1"/>
          </p:cNvGraphicFramePr>
          <p:nvPr/>
        </p:nvGraphicFramePr>
        <p:xfrm>
          <a:off x="971550" y="1630363"/>
          <a:ext cx="2162175" cy="5038731"/>
        </p:xfrm>
        <a:graphic>
          <a:graphicData uri="http://schemas.openxmlformats.org/drawingml/2006/table">
            <a:tbl>
              <a:tblPr/>
              <a:tblGrid>
                <a:gridCol w="1081088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 B  C  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 x  y  z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8956" name="Group 508"/>
          <p:cNvGraphicFramePr>
            <a:graphicFrameLocks noGrp="1"/>
          </p:cNvGraphicFramePr>
          <p:nvPr/>
        </p:nvGraphicFramePr>
        <p:xfrm>
          <a:off x="3671888" y="1449388"/>
          <a:ext cx="2339975" cy="1811973"/>
        </p:xfrm>
        <a:graphic>
          <a:graphicData uri="http://schemas.openxmlformats.org/drawingml/2006/table">
            <a:tbl>
              <a:tblPr/>
              <a:tblGrid>
                <a:gridCol w="128587"/>
                <a:gridCol w="130175"/>
                <a:gridCol w="466725"/>
                <a:gridCol w="466725"/>
                <a:gridCol w="466725"/>
                <a:gridCol w="466725"/>
                <a:gridCol w="107950"/>
                <a:gridCol w="106363"/>
              </a:tblGrid>
              <a:tr h="125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8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1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8958" name="Group 510"/>
          <p:cNvGraphicFramePr>
            <a:graphicFrameLocks noGrp="1"/>
          </p:cNvGraphicFramePr>
          <p:nvPr/>
        </p:nvGraphicFramePr>
        <p:xfrm>
          <a:off x="6372225" y="1449388"/>
          <a:ext cx="2339975" cy="1811973"/>
        </p:xfrm>
        <a:graphic>
          <a:graphicData uri="http://schemas.openxmlformats.org/drawingml/2006/table">
            <a:tbl>
              <a:tblPr/>
              <a:tblGrid>
                <a:gridCol w="128588"/>
                <a:gridCol w="130175"/>
                <a:gridCol w="466725"/>
                <a:gridCol w="466725"/>
                <a:gridCol w="466725"/>
                <a:gridCol w="466725"/>
                <a:gridCol w="107950"/>
                <a:gridCol w="106362"/>
              </a:tblGrid>
              <a:tr h="125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8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1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8960" name="Group 512"/>
          <p:cNvGraphicFramePr>
            <a:graphicFrameLocks noGrp="1"/>
          </p:cNvGraphicFramePr>
          <p:nvPr/>
        </p:nvGraphicFramePr>
        <p:xfrm>
          <a:off x="3671888" y="3957638"/>
          <a:ext cx="2339975" cy="1811973"/>
        </p:xfrm>
        <a:graphic>
          <a:graphicData uri="http://schemas.openxmlformats.org/drawingml/2006/table">
            <a:tbl>
              <a:tblPr/>
              <a:tblGrid>
                <a:gridCol w="128587"/>
                <a:gridCol w="130175"/>
                <a:gridCol w="466725"/>
                <a:gridCol w="466725"/>
                <a:gridCol w="466725"/>
                <a:gridCol w="466725"/>
                <a:gridCol w="107950"/>
                <a:gridCol w="106363"/>
              </a:tblGrid>
              <a:tr h="125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8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1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8962" name="Group 514"/>
          <p:cNvGraphicFramePr>
            <a:graphicFrameLocks noGrp="1"/>
          </p:cNvGraphicFramePr>
          <p:nvPr/>
        </p:nvGraphicFramePr>
        <p:xfrm>
          <a:off x="6372225" y="3957638"/>
          <a:ext cx="2339975" cy="1811973"/>
        </p:xfrm>
        <a:graphic>
          <a:graphicData uri="http://schemas.openxmlformats.org/drawingml/2006/table">
            <a:tbl>
              <a:tblPr/>
              <a:tblGrid>
                <a:gridCol w="128588"/>
                <a:gridCol w="130175"/>
                <a:gridCol w="466725"/>
                <a:gridCol w="466725"/>
                <a:gridCol w="466725"/>
                <a:gridCol w="466725"/>
                <a:gridCol w="107950"/>
                <a:gridCol w="106362"/>
              </a:tblGrid>
              <a:tr h="125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8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81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8963" name="AutoShape 515"/>
          <p:cNvSpPr>
            <a:spLocks noChangeArrowheads="1"/>
          </p:cNvSpPr>
          <p:nvPr/>
        </p:nvSpPr>
        <p:spPr bwMode="auto">
          <a:xfrm>
            <a:off x="4017963" y="2443163"/>
            <a:ext cx="1695450" cy="4746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64" name="AutoShape 516"/>
          <p:cNvSpPr>
            <a:spLocks noChangeArrowheads="1"/>
          </p:cNvSpPr>
          <p:nvPr/>
        </p:nvSpPr>
        <p:spPr bwMode="auto">
          <a:xfrm>
            <a:off x="4481513" y="2154238"/>
            <a:ext cx="720725" cy="487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65" name="AutoShape 517"/>
          <p:cNvSpPr>
            <a:spLocks noChangeArrowheads="1"/>
          </p:cNvSpPr>
          <p:nvPr/>
        </p:nvSpPr>
        <p:spPr bwMode="auto">
          <a:xfrm>
            <a:off x="4964113" y="2151063"/>
            <a:ext cx="720725" cy="487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33CC3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66" name="AutoShape 518"/>
          <p:cNvSpPr>
            <a:spLocks/>
          </p:cNvSpPr>
          <p:nvPr/>
        </p:nvSpPr>
        <p:spPr bwMode="auto">
          <a:xfrm rot="-5400000">
            <a:off x="7323138" y="1498600"/>
            <a:ext cx="458788" cy="719137"/>
          </a:xfrm>
          <a:prstGeom prst="leftBracket">
            <a:avLst>
              <a:gd name="adj" fmla="val 11524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67" name="AutoShape 519"/>
          <p:cNvSpPr>
            <a:spLocks/>
          </p:cNvSpPr>
          <p:nvPr/>
        </p:nvSpPr>
        <p:spPr bwMode="auto">
          <a:xfrm rot="16200000" flipH="1">
            <a:off x="7341394" y="2569369"/>
            <a:ext cx="441325" cy="719137"/>
          </a:xfrm>
          <a:prstGeom prst="leftBracket">
            <a:avLst>
              <a:gd name="adj" fmla="val 1198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68" name="AutoShape 520"/>
          <p:cNvSpPr>
            <a:spLocks/>
          </p:cNvSpPr>
          <p:nvPr/>
        </p:nvSpPr>
        <p:spPr bwMode="auto">
          <a:xfrm rot="-5400000">
            <a:off x="7791450" y="1498600"/>
            <a:ext cx="458788" cy="719138"/>
          </a:xfrm>
          <a:prstGeom prst="leftBracket">
            <a:avLst>
              <a:gd name="adj" fmla="val 11524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69" name="AutoShape 521"/>
          <p:cNvSpPr>
            <a:spLocks/>
          </p:cNvSpPr>
          <p:nvPr/>
        </p:nvSpPr>
        <p:spPr bwMode="auto">
          <a:xfrm rot="16200000" flipH="1">
            <a:off x="7809706" y="2569369"/>
            <a:ext cx="441325" cy="719138"/>
          </a:xfrm>
          <a:prstGeom prst="leftBracket">
            <a:avLst>
              <a:gd name="adj" fmla="val 1198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70" name="AutoShape 522"/>
          <p:cNvSpPr>
            <a:spLocks noChangeArrowheads="1"/>
          </p:cNvSpPr>
          <p:nvPr/>
        </p:nvSpPr>
        <p:spPr bwMode="auto">
          <a:xfrm>
            <a:off x="6694488" y="2163763"/>
            <a:ext cx="361950" cy="487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33CC3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71" name="AutoShape 523"/>
          <p:cNvSpPr>
            <a:spLocks noChangeArrowheads="1"/>
          </p:cNvSpPr>
          <p:nvPr/>
        </p:nvSpPr>
        <p:spPr bwMode="auto">
          <a:xfrm>
            <a:off x="4022725" y="4357688"/>
            <a:ext cx="274638" cy="1079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72" name="AutoShape 524"/>
          <p:cNvSpPr>
            <a:spLocks noChangeArrowheads="1"/>
          </p:cNvSpPr>
          <p:nvPr/>
        </p:nvSpPr>
        <p:spPr bwMode="auto">
          <a:xfrm>
            <a:off x="4956175" y="4367213"/>
            <a:ext cx="274638" cy="10509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73" name="AutoShape 525"/>
          <p:cNvSpPr>
            <a:spLocks/>
          </p:cNvSpPr>
          <p:nvPr/>
        </p:nvSpPr>
        <p:spPr bwMode="auto">
          <a:xfrm>
            <a:off x="8091488" y="4362450"/>
            <a:ext cx="539750" cy="1079500"/>
          </a:xfrm>
          <a:prstGeom prst="leftBracket">
            <a:avLst>
              <a:gd name="adj" fmla="val 14704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74" name="AutoShape 526"/>
          <p:cNvSpPr>
            <a:spLocks/>
          </p:cNvSpPr>
          <p:nvPr/>
        </p:nvSpPr>
        <p:spPr bwMode="auto">
          <a:xfrm flipH="1">
            <a:off x="6434138" y="4367213"/>
            <a:ext cx="620712" cy="1079500"/>
          </a:xfrm>
          <a:prstGeom prst="leftBracket">
            <a:avLst>
              <a:gd name="adj" fmla="val 12786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88975" name="Text Box 527"/>
          <p:cNvSpPr txBox="1">
            <a:spLocks noChangeArrowheads="1"/>
          </p:cNvSpPr>
          <p:nvPr/>
        </p:nvSpPr>
        <p:spPr bwMode="auto">
          <a:xfrm>
            <a:off x="3851275" y="3429000"/>
            <a:ext cx="215900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BC+BD</a:t>
            </a:r>
          </a:p>
        </p:txBody>
      </p:sp>
      <p:sp>
        <p:nvSpPr>
          <p:cNvPr id="488976" name="Text Box 528"/>
          <p:cNvSpPr txBox="1">
            <a:spLocks noChangeArrowheads="1"/>
          </p:cNvSpPr>
          <p:nvPr/>
        </p:nvSpPr>
        <p:spPr bwMode="auto">
          <a:xfrm>
            <a:off x="6551613" y="3429000"/>
            <a:ext cx="2341562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B’C+B’D+BC’D’</a:t>
            </a:r>
          </a:p>
        </p:txBody>
      </p:sp>
      <p:sp>
        <p:nvSpPr>
          <p:cNvPr id="488977" name="Text Box 529"/>
          <p:cNvSpPr txBox="1">
            <a:spLocks noChangeArrowheads="1"/>
          </p:cNvSpPr>
          <p:nvPr/>
        </p:nvSpPr>
        <p:spPr bwMode="auto">
          <a:xfrm>
            <a:off x="3851275" y="5949950"/>
            <a:ext cx="215900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C’D’+CD</a:t>
            </a:r>
          </a:p>
        </p:txBody>
      </p:sp>
      <p:sp>
        <p:nvSpPr>
          <p:cNvPr id="488978" name="Text Box 530"/>
          <p:cNvSpPr txBox="1">
            <a:spLocks noChangeArrowheads="1"/>
          </p:cNvSpPr>
          <p:nvPr/>
        </p:nvSpPr>
        <p:spPr bwMode="auto">
          <a:xfrm>
            <a:off x="6551613" y="5949950"/>
            <a:ext cx="215900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D’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8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8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8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963" grpId="0" animBg="1"/>
      <p:bldP spid="488964" grpId="0" animBg="1"/>
      <p:bldP spid="488965" grpId="0" animBg="1"/>
      <p:bldP spid="488966" grpId="0" animBg="1"/>
      <p:bldP spid="488967" grpId="0" animBg="1"/>
      <p:bldP spid="488968" grpId="0" animBg="1"/>
      <p:bldP spid="488969" grpId="0" animBg="1"/>
      <p:bldP spid="488970" grpId="0" animBg="1"/>
      <p:bldP spid="488971" grpId="0" animBg="1"/>
      <p:bldP spid="488972" grpId="0" animBg="1"/>
      <p:bldP spid="488973" grpId="0" animBg="1"/>
      <p:bldP spid="488974" grpId="0" animBg="1"/>
      <p:bldP spid="488975" grpId="0"/>
      <p:bldP spid="488976" grpId="0"/>
      <p:bldP spid="488977" grpId="0"/>
      <p:bldP spid="48897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Magnitude Comparator</a:t>
            </a:r>
          </a:p>
        </p:txBody>
      </p:sp>
      <p:graphicFrame>
        <p:nvGraphicFramePr>
          <p:cNvPr id="505860" name="Object 4"/>
          <p:cNvGraphicFramePr>
            <a:graphicFrameLocks noChangeAspect="1"/>
          </p:cNvGraphicFramePr>
          <p:nvPr/>
        </p:nvGraphicFramePr>
        <p:xfrm>
          <a:off x="1143000" y="1709524"/>
          <a:ext cx="6350604" cy="4881775"/>
        </p:xfrm>
        <a:graphic>
          <a:graphicData uri="http://schemas.openxmlformats.org/presentationml/2006/ole">
            <p:oleObj spid="_x0000_s218140" name="Visio" r:id="rId4" imgW="4456908" imgH="34252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a decoder and external gates, design the combinational circuit defined by the following three </a:t>
            </a:r>
            <a:r>
              <a:rPr lang="en-US" dirty="0" err="1" smtClean="0"/>
              <a:t>boolean</a:t>
            </a:r>
            <a:r>
              <a:rPr lang="en-US" dirty="0" smtClean="0"/>
              <a:t> functions: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 </a:t>
            </a:r>
            <a:r>
              <a:rPr lang="en-US" dirty="0" smtClean="0"/>
              <a:t>= </a:t>
            </a:r>
            <a:r>
              <a:rPr lang="en-US" i="1" dirty="0" smtClean="0"/>
              <a:t>x’ </a:t>
            </a:r>
            <a:r>
              <a:rPr lang="en-US" i="1" dirty="0" err="1" smtClean="0"/>
              <a:t>y’z</a:t>
            </a:r>
            <a:r>
              <a:rPr lang="en-US" i="1" dirty="0" smtClean="0"/>
              <a:t>’ + </a:t>
            </a:r>
            <a:r>
              <a:rPr lang="en-US" i="1" dirty="0" err="1" smtClean="0"/>
              <a:t>xz</a:t>
            </a:r>
            <a:r>
              <a:rPr lang="en-US" i="1" dirty="0" smtClean="0"/>
              <a:t> = ∑ </a:t>
            </a:r>
            <a:r>
              <a:rPr lang="en-US" dirty="0" smtClean="0"/>
              <a:t>(0, 5, 7)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2 </a:t>
            </a:r>
            <a:r>
              <a:rPr lang="en-US" dirty="0" smtClean="0"/>
              <a:t>= </a:t>
            </a:r>
            <a:r>
              <a:rPr lang="en-US" i="1" dirty="0" err="1" smtClean="0"/>
              <a:t>xy’z</a:t>
            </a:r>
            <a:r>
              <a:rPr lang="en-US" i="1" dirty="0" smtClean="0"/>
              <a:t>’ + </a:t>
            </a:r>
            <a:r>
              <a:rPr lang="en-US" i="1" dirty="0" err="1" smtClean="0"/>
              <a:t>x’y</a:t>
            </a:r>
            <a:r>
              <a:rPr lang="en-US" i="1" dirty="0" smtClean="0"/>
              <a:t> = ∑ </a:t>
            </a:r>
            <a:r>
              <a:rPr lang="en-US" dirty="0" smtClean="0"/>
              <a:t>(2, 3, 4)</a:t>
            </a:r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3 </a:t>
            </a:r>
            <a:r>
              <a:rPr lang="en-US" dirty="0" smtClean="0"/>
              <a:t>= </a:t>
            </a:r>
            <a:r>
              <a:rPr lang="en-US" i="1" dirty="0" err="1" smtClean="0"/>
              <a:t>x’y’z</a:t>
            </a:r>
            <a:r>
              <a:rPr lang="en-US" i="1" dirty="0" smtClean="0"/>
              <a:t> + </a:t>
            </a:r>
            <a:r>
              <a:rPr lang="en-US" i="1" dirty="0" err="1" smtClean="0"/>
              <a:t>xy</a:t>
            </a:r>
            <a:r>
              <a:rPr lang="en-US" i="1" dirty="0" smtClean="0"/>
              <a:t> = ∑ </a:t>
            </a:r>
            <a:r>
              <a:rPr lang="en-US" dirty="0" smtClean="0"/>
              <a:t>(1, 6, 7)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4114800"/>
            <a:ext cx="4229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combinational circuit is specified by the following three </a:t>
            </a:r>
            <a:r>
              <a:rPr lang="en-US" dirty="0" err="1" smtClean="0"/>
              <a:t>boolean</a:t>
            </a:r>
            <a:r>
              <a:rPr lang="en-US" dirty="0" smtClean="0"/>
              <a:t> functions:</a:t>
            </a:r>
          </a:p>
          <a:p>
            <a:pPr>
              <a:buNone/>
            </a:pPr>
            <a:r>
              <a:rPr lang="en-US" i="1" dirty="0" smtClean="0"/>
              <a:t>	F</a:t>
            </a:r>
            <a:r>
              <a:rPr lang="en-US" baseline="-25000" dirty="0" smtClean="0"/>
              <a:t>1 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) = </a:t>
            </a:r>
            <a:r>
              <a:rPr lang="en-US" i="1" dirty="0" smtClean="0"/>
              <a:t>∑ </a:t>
            </a:r>
            <a:r>
              <a:rPr lang="en-US" dirty="0" smtClean="0"/>
              <a:t>(3, 5, 6)</a:t>
            </a:r>
          </a:p>
          <a:p>
            <a:pPr>
              <a:buNone/>
            </a:pPr>
            <a:r>
              <a:rPr lang="en-US" i="1" dirty="0" smtClean="0"/>
              <a:t>	F</a:t>
            </a:r>
            <a:r>
              <a:rPr lang="en-US" baseline="-25000" dirty="0" smtClean="0"/>
              <a:t>2 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) </a:t>
            </a:r>
            <a:r>
              <a:rPr lang="en-US" i="1" dirty="0" smtClean="0"/>
              <a:t>= ∑ </a:t>
            </a:r>
            <a:r>
              <a:rPr lang="en-US" dirty="0" smtClean="0"/>
              <a:t>(1, 4)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F</a:t>
            </a:r>
            <a:r>
              <a:rPr lang="en-US" baseline="-25000" dirty="0" smtClean="0"/>
              <a:t>3 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) </a:t>
            </a:r>
            <a:r>
              <a:rPr lang="en-US" i="1" dirty="0" smtClean="0"/>
              <a:t>= ∑ </a:t>
            </a:r>
            <a:r>
              <a:rPr lang="en-US" dirty="0" smtClean="0"/>
              <a:t>(2, 3, 5, 6, 7)</a:t>
            </a:r>
          </a:p>
          <a:p>
            <a:r>
              <a:rPr lang="en-US" dirty="0" smtClean="0"/>
              <a:t>Implement the circuit with a decoder constructed with NAND gates.</a:t>
            </a:r>
          </a:p>
          <a:p>
            <a:pPr>
              <a:buNone/>
            </a:pP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11" y="2095500"/>
            <a:ext cx="7421651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Implement the following Boole an function with a  4 X 1 multiplexer and external gates.</a:t>
            </a:r>
          </a:p>
          <a:p>
            <a:pPr>
              <a:buNone/>
            </a:pPr>
            <a:r>
              <a:rPr lang="pt-BR" i="1" dirty="0" smtClean="0"/>
              <a:t>	F(A, B, C, D) = ∑ </a:t>
            </a:r>
            <a:r>
              <a:rPr lang="pt-BR" dirty="0" smtClean="0"/>
              <a:t>(1, 3, 4, 11, 12, 1 3, 14, 15)</a:t>
            </a:r>
            <a:endParaRPr lang="en-US" dirty="0" smtClean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2833688"/>
            <a:ext cx="55911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Implement the following Boole an function with a  4 X 1 multiplexer and external gates.</a:t>
            </a:r>
          </a:p>
          <a:p>
            <a:pPr>
              <a:buNone/>
            </a:pPr>
            <a:r>
              <a:rPr lang="pt-BR" i="1" dirty="0" smtClean="0"/>
              <a:t>	F</a:t>
            </a:r>
            <a:r>
              <a:rPr lang="pt-BR" dirty="0" smtClean="0"/>
              <a:t>(</a:t>
            </a:r>
            <a:r>
              <a:rPr lang="pt-BR" i="1" dirty="0" smtClean="0"/>
              <a:t>A, B, C, D</a:t>
            </a:r>
            <a:r>
              <a:rPr lang="pt-BR" dirty="0" smtClean="0"/>
              <a:t>)</a:t>
            </a:r>
            <a:r>
              <a:rPr lang="pt-BR" i="1" dirty="0" smtClean="0"/>
              <a:t> = ∑ </a:t>
            </a:r>
            <a:r>
              <a:rPr lang="pt-BR" dirty="0" smtClean="0"/>
              <a:t>(</a:t>
            </a:r>
            <a:r>
              <a:rPr lang="en-AU" dirty="0" smtClean="0"/>
              <a:t>1, 2, 4, 7, 8, 9, 10, 11, 13, 15</a:t>
            </a:r>
            <a:r>
              <a:rPr lang="pt-BR" dirty="0" smtClean="0"/>
              <a:t>)</a:t>
            </a:r>
            <a:endParaRPr lang="en-US" dirty="0" smtClean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007" y="2933700"/>
            <a:ext cx="556766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Construct a 16 X 1 multiplexer with two 8 X 1 and one 2 X 1 multiplexers. Use block diagrams</a:t>
            </a:r>
            <a:endParaRPr lang="en-US" i="1" dirty="0" smtClean="0"/>
          </a:p>
          <a:p>
            <a:endParaRPr lang="en-US" i="1" dirty="0" smtClean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49" y="2603509"/>
            <a:ext cx="4672013" cy="393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four half-adders design a 4-bit combinational circuit </a:t>
            </a:r>
            <a:r>
              <a:rPr lang="en-US" dirty="0" err="1" smtClean="0"/>
              <a:t>incrementer</a:t>
            </a:r>
            <a:r>
              <a:rPr lang="en-US" dirty="0" smtClean="0"/>
              <a:t> (a circuit that adds 1 to a 4-bit binary number)</a:t>
            </a:r>
          </a:p>
        </p:txBody>
      </p:sp>
      <p:pic>
        <p:nvPicPr>
          <p:cNvPr id="183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2847975"/>
            <a:ext cx="75247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a half-adder and three full-</a:t>
            </a:r>
            <a:r>
              <a:rPr lang="en-US" dirty="0" err="1" smtClean="0"/>
              <a:t>adeders</a:t>
            </a:r>
            <a:r>
              <a:rPr lang="en-US" dirty="0" smtClean="0"/>
              <a:t> design a 4-bit combinational circuit </a:t>
            </a:r>
            <a:r>
              <a:rPr lang="en-US" dirty="0" err="1" smtClean="0"/>
              <a:t>decrementer</a:t>
            </a:r>
            <a:r>
              <a:rPr lang="en-US" dirty="0" smtClean="0"/>
              <a:t> (a circuit that subtracts 1 from a 4-bit binary number)</a:t>
            </a:r>
          </a:p>
        </p:txBody>
      </p:sp>
      <p:pic>
        <p:nvPicPr>
          <p:cNvPr id="2283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962275"/>
            <a:ext cx="68294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 a combinational circuit that compares two 4-bit numbers to check if they are equal. The circuit output is equal to 1 if two numbers are equal and 0 otherwise.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288" y="3267075"/>
            <a:ext cx="37433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</a:t>
            </a:r>
            <a:r>
              <a:rPr lang="en-US" dirty="0" smtClean="0"/>
              <a:t>Procedure</a:t>
            </a:r>
            <a:br>
              <a:rPr lang="en-US" dirty="0" smtClean="0"/>
            </a:br>
            <a:r>
              <a:rPr lang="en-US" dirty="0" smtClean="0"/>
              <a:t>BCD-to-Excess 3 Converter</a:t>
            </a:r>
            <a:endParaRPr lang="en-US" dirty="0"/>
          </a:p>
        </p:txBody>
      </p:sp>
      <p:graphicFrame>
        <p:nvGraphicFramePr>
          <p:cNvPr id="489552" name="Group 80"/>
          <p:cNvGraphicFramePr>
            <a:graphicFrameLocks noGrp="1"/>
          </p:cNvGraphicFramePr>
          <p:nvPr/>
        </p:nvGraphicFramePr>
        <p:xfrm>
          <a:off x="971550" y="1630363"/>
          <a:ext cx="2162175" cy="5038731"/>
        </p:xfrm>
        <a:graphic>
          <a:graphicData uri="http://schemas.openxmlformats.org/drawingml/2006/table">
            <a:tbl>
              <a:tblPr/>
              <a:tblGrid>
                <a:gridCol w="1081088"/>
                <a:gridCol w="10810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 B  C  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 x  y  z</a:t>
                      </a: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0  0  1  1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0  1  1  1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1  0  1  1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1  1  0  1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1  1  1  1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x  x  x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9546" name="Object 74"/>
          <p:cNvGraphicFramePr>
            <a:graphicFrameLocks noChangeAspect="1"/>
          </p:cNvGraphicFramePr>
          <p:nvPr/>
        </p:nvGraphicFramePr>
        <p:xfrm>
          <a:off x="3355975" y="1679575"/>
          <a:ext cx="5656263" cy="3895725"/>
        </p:xfrm>
        <a:graphic>
          <a:graphicData uri="http://schemas.openxmlformats.org/presentationml/2006/ole">
            <p:oleObj spid="_x0000_s66588" name="Visio" r:id="rId4" imgW="3196742" imgH="2201144" progId="">
              <p:embed/>
            </p:oleObj>
          </a:graphicData>
        </a:graphic>
      </p:graphicFrame>
      <p:sp>
        <p:nvSpPr>
          <p:cNvPr id="489547" name="Text Box 75"/>
          <p:cNvSpPr txBox="1">
            <a:spLocks noChangeArrowheads="1"/>
          </p:cNvSpPr>
          <p:nvPr/>
        </p:nvSpPr>
        <p:spPr bwMode="auto">
          <a:xfrm>
            <a:off x="3671888" y="5768975"/>
            <a:ext cx="215900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89548" name="Text Box 76"/>
          <p:cNvSpPr txBox="1">
            <a:spLocks noChangeArrowheads="1"/>
          </p:cNvSpPr>
          <p:nvPr/>
        </p:nvSpPr>
        <p:spPr bwMode="auto">
          <a:xfrm>
            <a:off x="3671888" y="6129338"/>
            <a:ext cx="270033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B’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  <p:sp>
        <p:nvSpPr>
          <p:cNvPr id="489549" name="Text Box 77"/>
          <p:cNvSpPr txBox="1">
            <a:spLocks noChangeArrowheads="1"/>
          </p:cNvSpPr>
          <p:nvPr/>
        </p:nvSpPr>
        <p:spPr bwMode="auto">
          <a:xfrm>
            <a:off x="6551613" y="5768975"/>
            <a:ext cx="1800225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CD</a:t>
            </a:r>
          </a:p>
        </p:txBody>
      </p:sp>
      <p:sp>
        <p:nvSpPr>
          <p:cNvPr id="489550" name="Text Box 78"/>
          <p:cNvSpPr txBox="1">
            <a:spLocks noChangeArrowheads="1"/>
          </p:cNvSpPr>
          <p:nvPr/>
        </p:nvSpPr>
        <p:spPr bwMode="auto">
          <a:xfrm>
            <a:off x="6551613" y="6129338"/>
            <a:ext cx="162083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D’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4547</TotalTime>
  <Words>5611</Words>
  <Application>Microsoft Office PowerPoint</Application>
  <PresentationFormat>On-screen Show (4:3)</PresentationFormat>
  <Paragraphs>2218</Paragraphs>
  <Slides>89</Slides>
  <Notes>68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Oriel</vt:lpstr>
      <vt:lpstr>Visio</vt:lpstr>
      <vt:lpstr>Equation</vt:lpstr>
      <vt:lpstr>CSE 205: Digital Logic Design</vt:lpstr>
      <vt:lpstr>Logic Circuits</vt:lpstr>
      <vt:lpstr>Combinational Circuits</vt:lpstr>
      <vt:lpstr>Combinational Circuits</vt:lpstr>
      <vt:lpstr>Analysis Procedure Boolean Expression Approach</vt:lpstr>
      <vt:lpstr>Analysis Procedure Truth Table Approach</vt:lpstr>
      <vt:lpstr>Design Procedure</vt:lpstr>
      <vt:lpstr>Design Procedure BCD-to-Excess 3 Converter</vt:lpstr>
      <vt:lpstr>Design Procedure BCD-to-Excess 3 Converter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Implementation Using Decoders</vt:lpstr>
      <vt:lpstr>Encoders</vt:lpstr>
      <vt:lpstr>Encoders</vt:lpstr>
      <vt:lpstr>Priority Encoders</vt:lpstr>
      <vt:lpstr>Priority Encoders</vt:lpstr>
      <vt:lpstr>Multiplexers</vt:lpstr>
      <vt:lpstr>Multiplexers</vt:lpstr>
      <vt:lpstr>Function Implementation using MUX</vt:lpstr>
      <vt:lpstr>Slide 26</vt:lpstr>
      <vt:lpstr>Implementation Using Multiplexers: Procedure 1</vt:lpstr>
      <vt:lpstr>Implementation Using Multiplexers: Procedure 1</vt:lpstr>
      <vt:lpstr>Implementation Using Multiplexers: Procedure 1</vt:lpstr>
      <vt:lpstr>Implementation Using Multiplexers: Procedure 1</vt:lpstr>
      <vt:lpstr>Slide 31</vt:lpstr>
      <vt:lpstr>Implementation Using Multiplexers: Procedure 2</vt:lpstr>
      <vt:lpstr>Implementation Using Multiplexers: Procedure 2</vt:lpstr>
      <vt:lpstr>Implementation Using Multiplexers: Procedure 2</vt:lpstr>
      <vt:lpstr>Implementation Using Multiplexers: Procedure 2</vt:lpstr>
      <vt:lpstr>Implementation Using Multiplexers: Procedure 2</vt:lpstr>
      <vt:lpstr>Procedure 1 vs procedure 2</vt:lpstr>
      <vt:lpstr>Multiplexer Expansion 4-to-1 MUX using 2-to-1 MUX</vt:lpstr>
      <vt:lpstr>Multiplexer Expansion 4-to-1 MUX using 2-to-1 MUX</vt:lpstr>
      <vt:lpstr>Multiplexer Expansion 4-to-1 MUX using 2-to-1 MUX</vt:lpstr>
      <vt:lpstr>Multiplexer Expansion 4-to-1 MUX using 2-to-1 MUX</vt:lpstr>
      <vt:lpstr>Multiplexer Expansion 4-to-1 MUX using 2-to-1 MUX</vt:lpstr>
      <vt:lpstr>Multiplexer Expansion 8-to-1 MUX using Dual 4-to-1 MUX</vt:lpstr>
      <vt:lpstr>Multiplexers</vt:lpstr>
      <vt:lpstr>Multiplexers</vt:lpstr>
      <vt:lpstr>Multiplexers</vt:lpstr>
      <vt:lpstr>DeMultiplexers</vt:lpstr>
      <vt:lpstr>DeMultiplexers / Decoders</vt:lpstr>
      <vt:lpstr>Demultiplexers</vt:lpstr>
      <vt:lpstr>Three-State Gates</vt:lpstr>
      <vt:lpstr>Three-State Gates 2-to-1-line mux </vt:lpstr>
      <vt:lpstr>Three-State Gates 4-to-1-line mux </vt:lpstr>
      <vt:lpstr>Binary Adder</vt:lpstr>
      <vt:lpstr>Binary Adder</vt:lpstr>
      <vt:lpstr>Binary Adder</vt:lpstr>
      <vt:lpstr>Binary Adder</vt:lpstr>
      <vt:lpstr>Binary Adder</vt:lpstr>
      <vt:lpstr>Binary Adder</vt:lpstr>
      <vt:lpstr>Four-Bit Binary Adder</vt:lpstr>
      <vt:lpstr>Carry Lookahead Logic</vt:lpstr>
      <vt:lpstr>Carry Lookahead Logic</vt:lpstr>
      <vt:lpstr>Carry Lookahead Logic</vt:lpstr>
      <vt:lpstr>4-Bit Adder with Carry Lookahead</vt:lpstr>
      <vt:lpstr>Binary Subtractor</vt:lpstr>
      <vt:lpstr>Binary Adder</vt:lpstr>
      <vt:lpstr>Binary Subtractor</vt:lpstr>
      <vt:lpstr>Binary Adder/Subtractor</vt:lpstr>
      <vt:lpstr>Overflow</vt:lpstr>
      <vt:lpstr>Overflow</vt:lpstr>
      <vt:lpstr>Overflow</vt:lpstr>
      <vt:lpstr>Overflow</vt:lpstr>
      <vt:lpstr>Decimal Adder</vt:lpstr>
      <vt:lpstr>BCD Adder</vt:lpstr>
      <vt:lpstr>BCD Adder</vt:lpstr>
      <vt:lpstr>BCD Adder</vt:lpstr>
      <vt:lpstr>BCD Adder</vt:lpstr>
      <vt:lpstr>Binary Multipilier</vt:lpstr>
      <vt:lpstr>Binary Multipilier</vt:lpstr>
      <vt:lpstr>Magnitude Comparator</vt:lpstr>
      <vt:lpstr>Magnitude Comparator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</vt:vector>
  </TitlesOfParts>
  <Company>BUET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205: Digital Logic Design</dc:title>
  <dc:creator>user</dc:creator>
  <cp:lastModifiedBy>Anne</cp:lastModifiedBy>
  <cp:revision>674</cp:revision>
  <dcterms:created xsi:type="dcterms:W3CDTF">2012-03-31T05:29:50Z</dcterms:created>
  <dcterms:modified xsi:type="dcterms:W3CDTF">2014-09-10T13:55:56Z</dcterms:modified>
</cp:coreProperties>
</file>