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2" r:id="rId6"/>
    <p:sldId id="263" r:id="rId7"/>
    <p:sldId id="261" r:id="rId8"/>
    <p:sldId id="264" r:id="rId9"/>
    <p:sldId id="265" r:id="rId10"/>
    <p:sldId id="266" r:id="rId11"/>
    <p:sldId id="267" r:id="rId12"/>
    <p:sldId id="268" r:id="rId13"/>
    <p:sldId id="270" r:id="rId14"/>
    <p:sldId id="269" r:id="rId15"/>
    <p:sldId id="271" r:id="rId16"/>
    <p:sldId id="272" r:id="rId17"/>
    <p:sldId id="304" r:id="rId18"/>
    <p:sldId id="281" r:id="rId19"/>
    <p:sldId id="273" r:id="rId20"/>
    <p:sldId id="274" r:id="rId21"/>
    <p:sldId id="276" r:id="rId22"/>
    <p:sldId id="293" r:id="rId23"/>
    <p:sldId id="294" r:id="rId24"/>
    <p:sldId id="275" r:id="rId25"/>
    <p:sldId id="277" r:id="rId26"/>
    <p:sldId id="282" r:id="rId27"/>
    <p:sldId id="278" r:id="rId28"/>
    <p:sldId id="283" r:id="rId29"/>
    <p:sldId id="279" r:id="rId30"/>
    <p:sldId id="284" r:id="rId31"/>
    <p:sldId id="285" r:id="rId32"/>
    <p:sldId id="286" r:id="rId33"/>
    <p:sldId id="287" r:id="rId34"/>
    <p:sldId id="289" r:id="rId35"/>
    <p:sldId id="288" r:id="rId36"/>
    <p:sldId id="290" r:id="rId37"/>
    <p:sldId id="291" r:id="rId38"/>
    <p:sldId id="292" r:id="rId39"/>
    <p:sldId id="295" r:id="rId40"/>
    <p:sldId id="296" r:id="rId41"/>
    <p:sldId id="297" r:id="rId42"/>
    <p:sldId id="298" r:id="rId43"/>
    <p:sldId id="299" r:id="rId44"/>
    <p:sldId id="300" r:id="rId45"/>
    <p:sldId id="301" r:id="rId46"/>
    <p:sldId id="302" r:id="rId47"/>
    <p:sldId id="303"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090" autoAdjust="0"/>
  </p:normalViewPr>
  <p:slideViewPr>
    <p:cSldViewPr>
      <p:cViewPr varScale="1">
        <p:scale>
          <a:sx n="54" d="100"/>
          <a:sy n="54" d="100"/>
        </p:scale>
        <p:origin x="-18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16BEBBD-A72F-45D5-8130-B9A3A0BC67D7}" type="datetimeFigureOut">
              <a:rPr lang="en-US" smtClean="0"/>
              <a:pPr/>
              <a:t>8/15/2014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732BE02-1FF5-48AA-8D9C-CB6680BB72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17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 function is an even function</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odd function because it is equal to 1 for those </a:t>
            </a:r>
            <a:r>
              <a:rPr lang="en-US" sz="1200" kern="1200" baseline="0" dirty="0" err="1" smtClean="0">
                <a:solidFill>
                  <a:schemeClr val="tx1"/>
                </a:solidFill>
                <a:latin typeface="+mn-lt"/>
                <a:ea typeface="+mn-ea"/>
                <a:cs typeface="+mn-cs"/>
              </a:rPr>
              <a:t>minterms</a:t>
            </a:r>
            <a:r>
              <a:rPr lang="en-US" sz="1200" kern="1200" baseline="0" dirty="0" smtClean="0">
                <a:solidFill>
                  <a:schemeClr val="tx1"/>
                </a:solidFill>
                <a:latin typeface="+mn-lt"/>
                <a:ea typeface="+mn-ea"/>
                <a:cs typeface="+mn-cs"/>
              </a:rPr>
              <a:t> whose numerical values have an odd number of 1’s. Therefore, </a:t>
            </a:r>
            <a:r>
              <a:rPr lang="en-US" sz="1200" i="1" kern="1200" baseline="0" dirty="0" smtClean="0">
                <a:solidFill>
                  <a:schemeClr val="tx1"/>
                </a:solidFill>
                <a:latin typeface="+mn-lt"/>
                <a:ea typeface="+mn-ea"/>
                <a:cs typeface="+mn-cs"/>
              </a:rPr>
              <a:t>P can be expressed as a three-variable exclusive-OR </a:t>
            </a:r>
            <a:r>
              <a:rPr lang="en-US" sz="1200" kern="1200" baseline="0" dirty="0" smtClean="0">
                <a:solidFill>
                  <a:schemeClr val="tx1"/>
                </a:solidFill>
                <a:latin typeface="+mn-lt"/>
                <a:ea typeface="+mn-ea"/>
                <a:cs typeface="+mn-cs"/>
              </a:rPr>
              <a:t>function</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odd function because it is equal to 1 for those </a:t>
            </a:r>
            <a:r>
              <a:rPr lang="en-US" sz="1200" kern="1200" baseline="0" dirty="0" err="1" smtClean="0">
                <a:solidFill>
                  <a:schemeClr val="tx1"/>
                </a:solidFill>
                <a:latin typeface="+mn-lt"/>
                <a:ea typeface="+mn-ea"/>
                <a:cs typeface="+mn-cs"/>
              </a:rPr>
              <a:t>minterms</a:t>
            </a:r>
            <a:r>
              <a:rPr lang="en-US" sz="1200" kern="1200" baseline="0" dirty="0" smtClean="0">
                <a:solidFill>
                  <a:schemeClr val="tx1"/>
                </a:solidFill>
                <a:latin typeface="+mn-lt"/>
                <a:ea typeface="+mn-ea"/>
                <a:cs typeface="+mn-cs"/>
              </a:rPr>
              <a:t> whose numerical values have an odd number of 1’s. Therefore, </a:t>
            </a:r>
            <a:r>
              <a:rPr lang="en-US" sz="1200" i="1" kern="1200" baseline="0" dirty="0" smtClean="0">
                <a:solidFill>
                  <a:schemeClr val="tx1"/>
                </a:solidFill>
                <a:latin typeface="+mn-lt"/>
                <a:ea typeface="+mn-ea"/>
                <a:cs typeface="+mn-cs"/>
              </a:rPr>
              <a:t>P can be expressed as a three-variable exclusive-OR </a:t>
            </a:r>
            <a:r>
              <a:rPr lang="en-US" sz="1200" kern="1200" baseline="0" dirty="0" smtClean="0">
                <a:solidFill>
                  <a:schemeClr val="tx1"/>
                </a:solidFill>
                <a:latin typeface="+mn-lt"/>
                <a:ea typeface="+mn-ea"/>
                <a:cs typeface="+mn-cs"/>
              </a:rPr>
              <a:t>function</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0101 position is considered</a:t>
            </a:r>
            <a:r>
              <a:rPr lang="en-US" baseline="0" dirty="0" smtClean="0"/>
              <a:t> 0. because if you consider this 1, then you have to make another box enclosing the 0001,0011,0101, and 0111 squares. It adds an extra term to the function which increase gate number. So consider that as zero. </a:t>
            </a:r>
          </a:p>
          <a:p>
            <a:r>
              <a:rPr lang="en-US" baseline="0" dirty="0" smtClean="0"/>
              <a:t>However, if the 0100 square was 1, then you should have considered that 0101 cell as 1 since in that case you get a bigger box enclosing the 0000,0001,0100,0101 squares.  </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Either one of the preceding two expressions satisfies the conditions stated for this</a:t>
            </a:r>
          </a:p>
          <a:p>
            <a:r>
              <a:rPr lang="en-US" sz="1300" dirty="0" smtClean="0"/>
              <a:t>example. As far as the incompletely specified function is concerned,</a:t>
            </a:r>
          </a:p>
          <a:p>
            <a:r>
              <a:rPr lang="en-US" sz="1300" dirty="0" smtClean="0"/>
              <a:t>either expression is acceptable because the only difference is in the value of </a:t>
            </a:r>
            <a:r>
              <a:rPr lang="en-US" sz="1300" i="1" dirty="0" smtClean="0"/>
              <a:t>F for the</a:t>
            </a:r>
          </a:p>
          <a:p>
            <a:r>
              <a:rPr lang="en-US" sz="1300" dirty="0" smtClean="0"/>
              <a:t>don’t-care </a:t>
            </a:r>
            <a:r>
              <a:rPr lang="en-US" sz="1300" dirty="0" err="1" smtClean="0"/>
              <a:t>minterms</a:t>
            </a:r>
            <a:r>
              <a:rPr lang="en-US" sz="1300" dirty="0" smtClean="0"/>
              <a:t>.</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Digital circuits are frequently constructed with NAND or NOR gates rather than with AND and OR gates. Because all basic logics AND, OR and NOT can be implemented with two level NAND gates. If similar gates are used in a circuit then it becomes easier to fabricate with several electronic components. </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levels</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levels</a:t>
            </a: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exclusive-OR is equal to 1 if only x is equal to 1 or if only y is equal to 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exclusive-NOR is equal to 1 if both x and y are equal to 1 or if both are equal to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32BE02-1FF5-48AA-8D9C-CB6680BB72E4}"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Chapter 3</a:t>
            </a:r>
            <a:br>
              <a:rPr lang="en-US" sz="3600" dirty="0" smtClean="0"/>
            </a:br>
            <a:r>
              <a:rPr lang="en-US" sz="3600" b="1" dirty="0" smtClean="0"/>
              <a:t>Gate-Level Minimization</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pl-PL" i="1" dirty="0" smtClean="0"/>
              <a:t>F (x, y, z) = ∑(3, 4, 6, 7)</a:t>
            </a:r>
            <a:r>
              <a:rPr lang="en-US" i="1" dirty="0" smtClean="0"/>
              <a:t> </a:t>
            </a:r>
            <a:endParaRPr lang="en-US" dirty="0"/>
          </a:p>
        </p:txBody>
      </p:sp>
      <p:sp>
        <p:nvSpPr>
          <p:cNvPr id="4" name="Rectangle 3"/>
          <p:cNvSpPr/>
          <p:nvPr/>
        </p:nvSpPr>
        <p:spPr>
          <a:xfrm>
            <a:off x="1905000" y="4876801"/>
            <a:ext cx="4953000" cy="523220"/>
          </a:xfrm>
          <a:prstGeom prst="rect">
            <a:avLst/>
          </a:prstGeom>
          <a:ln>
            <a:noFill/>
          </a:ln>
        </p:spPr>
        <p:txBody>
          <a:bodyPr wrap="square">
            <a:spAutoFit/>
          </a:bodyPr>
          <a:lstStyle/>
          <a:p>
            <a:pPr algn="ctr"/>
            <a:r>
              <a:rPr lang="en-US" sz="2800" dirty="0" smtClean="0"/>
              <a:t>Only one bit different</a:t>
            </a:r>
            <a:endParaRPr lang="en-US" sz="2800" dirty="0"/>
          </a:p>
        </p:txBody>
      </p:sp>
      <p:graphicFrame>
        <p:nvGraphicFramePr>
          <p:cNvPr id="5" name="Table 4"/>
          <p:cNvGraphicFramePr>
            <a:graphicFrameLocks noGrp="1"/>
          </p:cNvGraphicFramePr>
          <p:nvPr/>
        </p:nvGraphicFramePr>
        <p:xfrm>
          <a:off x="1371600" y="3048000"/>
          <a:ext cx="5867400" cy="1447800"/>
        </p:xfrm>
        <a:graphic>
          <a:graphicData uri="http://schemas.openxmlformats.org/drawingml/2006/table">
            <a:tbl>
              <a:tblPr firstRow="1" bandRow="1">
                <a:tableStyleId>{5940675A-B579-460E-94D1-54222C63F5DA}</a:tableStyleId>
              </a:tblPr>
              <a:tblGrid>
                <a:gridCol w="1466850"/>
                <a:gridCol w="1466850"/>
                <a:gridCol w="1466850"/>
                <a:gridCol w="1466850"/>
              </a:tblGrid>
              <a:tr h="7239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72390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8" name="Rectangle 7"/>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9" name="Table 8"/>
          <p:cNvGraphicFramePr>
            <a:graphicFrameLocks noGrp="1"/>
          </p:cNvGraphicFramePr>
          <p:nvPr/>
        </p:nvGraphicFramePr>
        <p:xfrm>
          <a:off x="1371600" y="2514600"/>
          <a:ext cx="5867400" cy="518160"/>
        </p:xfrm>
        <a:graphic>
          <a:graphicData uri="http://schemas.openxmlformats.org/drawingml/2006/table">
            <a:tbl>
              <a:tblPr firstRow="1" bandRow="1">
                <a:tableStyleId>{2D5ABB26-0587-4C30-8999-92F81FD0307C}</a:tableStyleId>
              </a:tblPr>
              <a:tblGrid>
                <a:gridCol w="1466850"/>
                <a:gridCol w="1466850"/>
                <a:gridCol w="1466850"/>
                <a:gridCol w="146685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0" name="Table 9"/>
          <p:cNvGraphicFramePr>
            <a:graphicFrameLocks noGrp="1"/>
          </p:cNvGraphicFramePr>
          <p:nvPr/>
        </p:nvGraphicFramePr>
        <p:xfrm>
          <a:off x="914400" y="3048000"/>
          <a:ext cx="457200" cy="1524000"/>
        </p:xfrm>
        <a:graphic>
          <a:graphicData uri="http://schemas.openxmlformats.org/drawingml/2006/table">
            <a:tbl>
              <a:tblPr firstRow="1" bandRow="1">
                <a:tableStyleId>{2D5ABB26-0587-4C30-8999-92F81FD0307C}</a:tableStyleId>
              </a:tblPr>
              <a:tblGrid>
                <a:gridCol w="457200"/>
              </a:tblGrid>
              <a:tr h="762000">
                <a:tc>
                  <a:txBody>
                    <a:bodyPr/>
                    <a:lstStyle/>
                    <a:p>
                      <a:r>
                        <a:rPr lang="en-US" sz="2800" dirty="0" smtClean="0">
                          <a:solidFill>
                            <a:schemeClr val="tx1"/>
                          </a:solidFill>
                        </a:rPr>
                        <a:t>0</a:t>
                      </a:r>
                      <a:endParaRPr lang="en-US" sz="2800" dirty="0">
                        <a:solidFill>
                          <a:schemeClr val="tx1"/>
                        </a:solidFill>
                      </a:endParaRPr>
                    </a:p>
                  </a:txBody>
                  <a:tcPr anchor="ctr"/>
                </a:tc>
              </a:tr>
              <a:tr h="762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4" name="Rectangle 13"/>
          <p:cNvSpPr/>
          <p:nvPr/>
        </p:nvSpPr>
        <p:spPr>
          <a:xfrm>
            <a:off x="4953000" y="16002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We have better option!</a:t>
            </a:r>
            <a:endParaRPr lang="en-US" sz="2800" b="1" dirty="0">
              <a:solidFill>
                <a:srgbClr val="FF0000"/>
              </a:solidFill>
            </a:endParaRPr>
          </a:p>
        </p:txBody>
      </p:sp>
      <p:sp>
        <p:nvSpPr>
          <p:cNvPr id="15" name="Rectangle 14"/>
          <p:cNvSpPr/>
          <p:nvPr/>
        </p:nvSpPr>
        <p:spPr>
          <a:xfrm>
            <a:off x="4876800" y="3124200"/>
            <a:ext cx="457200" cy="129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ket 15"/>
          <p:cNvSpPr/>
          <p:nvPr/>
        </p:nvSpPr>
        <p:spPr>
          <a:xfrm>
            <a:off x="6248400" y="3886200"/>
            <a:ext cx="1219200" cy="457200"/>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a:off x="1219200" y="3886200"/>
            <a:ext cx="1066800" cy="533400"/>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905000" y="5496580"/>
            <a:ext cx="4953000" cy="523220"/>
          </a:xfrm>
          <a:prstGeom prst="rect">
            <a:avLst/>
          </a:prstGeom>
          <a:ln>
            <a:noFill/>
          </a:ln>
        </p:spPr>
        <p:txBody>
          <a:bodyPr wrap="square">
            <a:spAutoFit/>
          </a:bodyPr>
          <a:lstStyle/>
          <a:p>
            <a:pPr algn="ctr"/>
            <a:r>
              <a:rPr lang="en-US" sz="2800" dirty="0" smtClean="0"/>
              <a:t>So they are adjacent!</a:t>
            </a:r>
            <a:endParaRPr lang="en-US" sz="2800" dirty="0"/>
          </a:p>
        </p:txBody>
      </p:sp>
      <p:cxnSp>
        <p:nvCxnSpPr>
          <p:cNvPr id="21" name="Straight Arrow Connector 20"/>
          <p:cNvCxnSpPr/>
          <p:nvPr/>
        </p:nvCxnSpPr>
        <p:spPr>
          <a:xfrm flipV="1">
            <a:off x="5943600" y="4419600"/>
            <a:ext cx="68580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2247900" y="4610100"/>
            <a:ext cx="762000"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77000" y="4800600"/>
            <a:ext cx="2057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a:t>
            </a:r>
            <a:r>
              <a:rPr lang="en-US" sz="2800" b="1" dirty="0" smtClean="0">
                <a:solidFill>
                  <a:srgbClr val="00B050"/>
                </a:solidFill>
              </a:rPr>
              <a:t>YZ </a:t>
            </a:r>
            <a:r>
              <a:rPr lang="en-US" sz="2800" b="1" dirty="0" smtClean="0">
                <a:solidFill>
                  <a:schemeClr val="tx1"/>
                </a:solidFill>
              </a:rPr>
              <a:t>+ </a:t>
            </a:r>
            <a:r>
              <a:rPr lang="en-US" sz="2800" b="1" dirty="0" smtClean="0">
                <a:solidFill>
                  <a:srgbClr val="C00000"/>
                </a:solidFill>
              </a:rPr>
              <a:t>XZ’</a:t>
            </a:r>
            <a:endParaRPr lang="en-US" sz="2800" b="1" dirty="0">
              <a:solidFill>
                <a:srgbClr val="C00000"/>
              </a:solidFill>
            </a:endParaRPr>
          </a:p>
        </p:txBody>
      </p:sp>
      <p:cxnSp>
        <p:nvCxnSpPr>
          <p:cNvPr id="26" name="Straight Arrow Connector 25"/>
          <p:cNvCxnSpPr>
            <a:stCxn id="16" idx="0"/>
          </p:cNvCxnSpPr>
          <p:nvPr/>
        </p:nvCxnSpPr>
        <p:spPr>
          <a:xfrm rot="5400000" flipH="1" flipV="1">
            <a:off x="7200900" y="3390900"/>
            <a:ext cx="7620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91400" y="2667000"/>
            <a:ext cx="838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XZ’</a:t>
            </a:r>
            <a:endParaRPr lang="en-US" sz="2800" b="1" dirty="0">
              <a:solidFill>
                <a:srgbClr val="C00000"/>
              </a:solidFill>
            </a:endParaRPr>
          </a:p>
        </p:txBody>
      </p:sp>
      <p:cxnSp>
        <p:nvCxnSpPr>
          <p:cNvPr id="29" name="Straight Arrow Connector 28"/>
          <p:cNvCxnSpPr/>
          <p:nvPr/>
        </p:nvCxnSpPr>
        <p:spPr>
          <a:xfrm rot="16200000" flipV="1">
            <a:off x="4495800" y="2819400"/>
            <a:ext cx="4572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114800" y="2209800"/>
            <a:ext cx="838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YZ</a:t>
            </a:r>
            <a:endParaRPr lang="en-US" sz="2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ox(in)">
                                      <p:cBhvr>
                                        <p:cTn id="47" dur="500"/>
                                        <p:tgtEl>
                                          <p:spTgt spid="30"/>
                                        </p:tgtEl>
                                      </p:cBhvr>
                                    </p:animEffect>
                                  </p:childTnLst>
                                </p:cTn>
                              </p:par>
                              <p:par>
                                <p:cTn id="48" presetID="4" presetClass="entr" presetSubtype="16"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ox(in)">
                                      <p:cBhvr>
                                        <p:cTn id="50" dur="500"/>
                                        <p:tgtEl>
                                          <p:spTgt spid="29"/>
                                        </p:tgtEl>
                                      </p:cBhvr>
                                    </p:animEffect>
                                  </p:childTnLst>
                                </p:cTn>
                              </p:par>
                              <p:par>
                                <p:cTn id="51" presetID="4" presetClass="entr" presetSubtype="16"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ox(in)">
                                      <p:cBhvr>
                                        <p:cTn id="53" dur="500"/>
                                        <p:tgtEl>
                                          <p:spTgt spid="26"/>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ox(in)">
                                      <p:cBhvr>
                                        <p:cTn id="56" dur="500"/>
                                        <p:tgtEl>
                                          <p:spTgt spid="2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ox(in)">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1"/>
      <p:bldP spid="15" grpId="0" animBg="1"/>
      <p:bldP spid="16" grpId="0" animBg="1"/>
      <p:bldP spid="18" grpId="0" animBg="1"/>
      <p:bldP spid="19" grpId="0"/>
      <p:bldP spid="24" grpId="0"/>
      <p:bldP spid="2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Four Variable K-Map</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l="62105" t="43796" r="10981" b="7789"/>
          <a:stretch>
            <a:fillRect/>
          </a:stretch>
        </p:blipFill>
        <p:spPr bwMode="auto">
          <a:xfrm>
            <a:off x="1219200" y="1600200"/>
            <a:ext cx="6328881"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Four Variable K-Map</a:t>
            </a:r>
            <a:endParaRPr lang="en-US" sz="3200" dirty="0"/>
          </a:p>
        </p:txBody>
      </p:sp>
      <p:sp>
        <p:nvSpPr>
          <p:cNvPr id="3" name="Content Placeholder 2"/>
          <p:cNvSpPr>
            <a:spLocks noGrp="1"/>
          </p:cNvSpPr>
          <p:nvPr>
            <p:ph idx="1"/>
          </p:nvPr>
        </p:nvSpPr>
        <p:spPr/>
        <p:txBody>
          <a:bodyPr/>
          <a:lstStyle/>
          <a:p>
            <a:r>
              <a:rPr lang="pl-PL" i="1" dirty="0" smtClean="0"/>
              <a:t>F (w, x, y, z) = ∑(0, 1, 2, 4, 5, 6, 8, 9, 12, 13, 14)</a:t>
            </a:r>
            <a:endParaRPr lang="en-US" dirty="0"/>
          </a:p>
        </p:txBody>
      </p:sp>
      <p:graphicFrame>
        <p:nvGraphicFramePr>
          <p:cNvPr id="4" name="Table 3"/>
          <p:cNvGraphicFramePr>
            <a:graphicFrameLocks noGrp="1"/>
          </p:cNvGraphicFramePr>
          <p:nvPr/>
        </p:nvGraphicFramePr>
        <p:xfrm>
          <a:off x="1905000" y="3048000"/>
          <a:ext cx="4572000" cy="3276600"/>
        </p:xfrm>
        <a:graphic>
          <a:graphicData uri="http://schemas.openxmlformats.org/drawingml/2006/table">
            <a:tbl>
              <a:tblPr firstRow="1" bandRow="1">
                <a:tableStyleId>{5940675A-B579-460E-94D1-54222C63F5DA}</a:tableStyleId>
              </a:tblPr>
              <a:tblGrid>
                <a:gridCol w="1143000"/>
                <a:gridCol w="1143000"/>
                <a:gridCol w="1143000"/>
                <a:gridCol w="1143000"/>
              </a:tblGrid>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graphicFrame>
        <p:nvGraphicFramePr>
          <p:cNvPr id="6" name="Table 5"/>
          <p:cNvGraphicFramePr>
            <a:graphicFrameLocks noGrp="1"/>
          </p:cNvGraphicFramePr>
          <p:nvPr/>
        </p:nvGraphicFramePr>
        <p:xfrm>
          <a:off x="1905000" y="2514600"/>
          <a:ext cx="4572000" cy="523240"/>
        </p:xfrm>
        <a:graphic>
          <a:graphicData uri="http://schemas.openxmlformats.org/drawingml/2006/table">
            <a:tbl>
              <a:tblPr firstRow="1" bandRow="1">
                <a:tableStyleId>{2D5ABB26-0587-4C30-8999-92F81FD0307C}</a:tableStyleId>
              </a:tblPr>
              <a:tblGrid>
                <a:gridCol w="1143000"/>
                <a:gridCol w="1143000"/>
                <a:gridCol w="1143000"/>
                <a:gridCol w="11430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7" name="Table 6"/>
          <p:cNvGraphicFramePr>
            <a:graphicFrameLocks noGrp="1"/>
          </p:cNvGraphicFramePr>
          <p:nvPr/>
        </p:nvGraphicFramePr>
        <p:xfrm>
          <a:off x="1066800" y="3124200"/>
          <a:ext cx="838200" cy="3200400"/>
        </p:xfrm>
        <a:graphic>
          <a:graphicData uri="http://schemas.openxmlformats.org/drawingml/2006/table">
            <a:tbl>
              <a:tblPr firstRow="1" bandRow="1">
                <a:tableStyleId>{2D5ABB26-0587-4C30-8999-92F81FD0307C}</a:tableStyleId>
              </a:tblPr>
              <a:tblGrid>
                <a:gridCol w="838200"/>
              </a:tblGrid>
              <a:tr h="800100">
                <a:tc>
                  <a:txBody>
                    <a:bodyPr/>
                    <a:lstStyle/>
                    <a:p>
                      <a:pPr algn="ctr"/>
                      <a:r>
                        <a:rPr lang="en-US" sz="2800" dirty="0" smtClean="0"/>
                        <a:t>00</a:t>
                      </a:r>
                      <a:endParaRPr lang="en-US" sz="2800" dirty="0"/>
                    </a:p>
                  </a:txBody>
                  <a:tcPr anchor="ctr"/>
                </a:tc>
              </a:tr>
              <a:tr h="800100">
                <a:tc>
                  <a:txBody>
                    <a:bodyPr/>
                    <a:lstStyle/>
                    <a:p>
                      <a:pPr algn="ctr"/>
                      <a:r>
                        <a:rPr lang="en-US" sz="2800" dirty="0" smtClean="0"/>
                        <a:t>01</a:t>
                      </a:r>
                      <a:endParaRPr lang="en-US" sz="2800" dirty="0"/>
                    </a:p>
                  </a:txBody>
                  <a:tcPr anchor="ctr"/>
                </a:tc>
              </a:tr>
              <a:tr h="800100">
                <a:tc>
                  <a:txBody>
                    <a:bodyPr/>
                    <a:lstStyle/>
                    <a:p>
                      <a:pPr algn="ctr"/>
                      <a:r>
                        <a:rPr lang="en-US" sz="2800" dirty="0" smtClean="0"/>
                        <a:t>11</a:t>
                      </a:r>
                      <a:endParaRPr lang="en-US" sz="2800" dirty="0"/>
                    </a:p>
                  </a:txBody>
                  <a:tcPr anchor="ctr"/>
                </a:tc>
              </a:tr>
              <a:tr h="800100">
                <a:tc>
                  <a:txBody>
                    <a:bodyPr/>
                    <a:lstStyle/>
                    <a:p>
                      <a:pPr algn="ctr"/>
                      <a:r>
                        <a:rPr lang="en-US" sz="2800" dirty="0" smtClean="0"/>
                        <a:t>10</a:t>
                      </a:r>
                      <a:endParaRPr lang="en-US" sz="2800" dirty="0"/>
                    </a:p>
                  </a:txBody>
                  <a:tcPr anchor="ctr"/>
                </a:tc>
              </a:tr>
            </a:tbl>
          </a:graphicData>
        </a:graphic>
      </p:graphicFrame>
      <p:cxnSp>
        <p:nvCxnSpPr>
          <p:cNvPr id="9" name="Straight Connector 8"/>
          <p:cNvCxnSpPr/>
          <p:nvPr/>
        </p:nvCxnSpPr>
        <p:spPr>
          <a:xfrm rot="10800000">
            <a:off x="990600" y="25146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9200" y="23622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11" name="Rectangle 10"/>
          <p:cNvSpPr/>
          <p:nvPr/>
        </p:nvSpPr>
        <p:spPr>
          <a:xfrm>
            <a:off x="685800" y="26670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Four Variable K-Map</a:t>
            </a:r>
            <a:endParaRPr lang="en-US" dirty="0"/>
          </a:p>
        </p:txBody>
      </p:sp>
      <p:sp>
        <p:nvSpPr>
          <p:cNvPr id="3" name="Content Placeholder 2"/>
          <p:cNvSpPr>
            <a:spLocks noGrp="1"/>
          </p:cNvSpPr>
          <p:nvPr>
            <p:ph idx="1"/>
          </p:nvPr>
        </p:nvSpPr>
        <p:spPr/>
        <p:txBody>
          <a:bodyPr/>
          <a:lstStyle/>
          <a:p>
            <a:r>
              <a:rPr lang="pl-PL" i="1" dirty="0" smtClean="0"/>
              <a:t>F (w, x, y, z) = ∑(0, 1, 2, 4, 5, 6, 8, 9, 12, 13, 14)</a:t>
            </a:r>
            <a:endParaRPr lang="en-US" dirty="0"/>
          </a:p>
        </p:txBody>
      </p:sp>
      <p:graphicFrame>
        <p:nvGraphicFramePr>
          <p:cNvPr id="4" name="Table 3"/>
          <p:cNvGraphicFramePr>
            <a:graphicFrameLocks noGrp="1"/>
          </p:cNvGraphicFramePr>
          <p:nvPr/>
        </p:nvGraphicFramePr>
        <p:xfrm>
          <a:off x="1905000" y="3048000"/>
          <a:ext cx="4572000" cy="3276600"/>
        </p:xfrm>
        <a:graphic>
          <a:graphicData uri="http://schemas.openxmlformats.org/drawingml/2006/table">
            <a:tbl>
              <a:tblPr firstRow="1" bandRow="1">
                <a:tableStyleId>{5940675A-B579-460E-94D1-54222C63F5DA}</a:tableStyleId>
              </a:tblPr>
              <a:tblGrid>
                <a:gridCol w="1143000"/>
                <a:gridCol w="1143000"/>
                <a:gridCol w="1143000"/>
                <a:gridCol w="1143000"/>
              </a:tblGrid>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graphicFrame>
        <p:nvGraphicFramePr>
          <p:cNvPr id="6" name="Table 5"/>
          <p:cNvGraphicFramePr>
            <a:graphicFrameLocks noGrp="1"/>
          </p:cNvGraphicFramePr>
          <p:nvPr/>
        </p:nvGraphicFramePr>
        <p:xfrm>
          <a:off x="1905000" y="2514600"/>
          <a:ext cx="4572000" cy="523240"/>
        </p:xfrm>
        <a:graphic>
          <a:graphicData uri="http://schemas.openxmlformats.org/drawingml/2006/table">
            <a:tbl>
              <a:tblPr firstRow="1" bandRow="1">
                <a:tableStyleId>{2D5ABB26-0587-4C30-8999-92F81FD0307C}</a:tableStyleId>
              </a:tblPr>
              <a:tblGrid>
                <a:gridCol w="1143000"/>
                <a:gridCol w="1143000"/>
                <a:gridCol w="1143000"/>
                <a:gridCol w="11430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7" name="Table 6"/>
          <p:cNvGraphicFramePr>
            <a:graphicFrameLocks noGrp="1"/>
          </p:cNvGraphicFramePr>
          <p:nvPr/>
        </p:nvGraphicFramePr>
        <p:xfrm>
          <a:off x="1066800" y="3124200"/>
          <a:ext cx="838200" cy="3200400"/>
        </p:xfrm>
        <a:graphic>
          <a:graphicData uri="http://schemas.openxmlformats.org/drawingml/2006/table">
            <a:tbl>
              <a:tblPr firstRow="1" bandRow="1">
                <a:tableStyleId>{2D5ABB26-0587-4C30-8999-92F81FD0307C}</a:tableStyleId>
              </a:tblPr>
              <a:tblGrid>
                <a:gridCol w="838200"/>
              </a:tblGrid>
              <a:tr h="800100">
                <a:tc>
                  <a:txBody>
                    <a:bodyPr/>
                    <a:lstStyle/>
                    <a:p>
                      <a:pPr algn="ctr"/>
                      <a:r>
                        <a:rPr lang="en-US" sz="2800" dirty="0" smtClean="0"/>
                        <a:t>00</a:t>
                      </a:r>
                      <a:endParaRPr lang="en-US" sz="2800" dirty="0"/>
                    </a:p>
                  </a:txBody>
                  <a:tcPr anchor="ctr"/>
                </a:tc>
              </a:tr>
              <a:tr h="800100">
                <a:tc>
                  <a:txBody>
                    <a:bodyPr/>
                    <a:lstStyle/>
                    <a:p>
                      <a:pPr algn="ctr"/>
                      <a:r>
                        <a:rPr lang="en-US" sz="2800" dirty="0" smtClean="0"/>
                        <a:t>01</a:t>
                      </a:r>
                      <a:endParaRPr lang="en-US" sz="2800" dirty="0"/>
                    </a:p>
                  </a:txBody>
                  <a:tcPr anchor="ctr"/>
                </a:tc>
              </a:tr>
              <a:tr h="800100">
                <a:tc>
                  <a:txBody>
                    <a:bodyPr/>
                    <a:lstStyle/>
                    <a:p>
                      <a:pPr algn="ctr"/>
                      <a:r>
                        <a:rPr lang="en-US" sz="2800" dirty="0" smtClean="0"/>
                        <a:t>11</a:t>
                      </a:r>
                      <a:endParaRPr lang="en-US" sz="2800" dirty="0"/>
                    </a:p>
                  </a:txBody>
                  <a:tcPr anchor="ctr"/>
                </a:tc>
              </a:tr>
              <a:tr h="800100">
                <a:tc>
                  <a:txBody>
                    <a:bodyPr/>
                    <a:lstStyle/>
                    <a:p>
                      <a:pPr algn="ctr"/>
                      <a:r>
                        <a:rPr lang="en-US" sz="2800" dirty="0" smtClean="0"/>
                        <a:t>10</a:t>
                      </a:r>
                      <a:endParaRPr lang="en-US" sz="2800" dirty="0"/>
                    </a:p>
                  </a:txBody>
                  <a:tcPr anchor="ctr"/>
                </a:tc>
              </a:tr>
            </a:tbl>
          </a:graphicData>
        </a:graphic>
      </p:graphicFrame>
      <p:cxnSp>
        <p:nvCxnSpPr>
          <p:cNvPr id="9" name="Straight Connector 8"/>
          <p:cNvCxnSpPr/>
          <p:nvPr/>
        </p:nvCxnSpPr>
        <p:spPr>
          <a:xfrm rot="10800000">
            <a:off x="990600" y="25146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19200" y="23622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11" name="Rectangle 10"/>
          <p:cNvSpPr/>
          <p:nvPr/>
        </p:nvSpPr>
        <p:spPr>
          <a:xfrm>
            <a:off x="685800" y="26670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
        <p:nvSpPr>
          <p:cNvPr id="12" name="Rectangle 11"/>
          <p:cNvSpPr/>
          <p:nvPr/>
        </p:nvSpPr>
        <p:spPr>
          <a:xfrm>
            <a:off x="2209800" y="3200400"/>
            <a:ext cx="16764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ket 13"/>
          <p:cNvSpPr/>
          <p:nvPr/>
        </p:nvSpPr>
        <p:spPr>
          <a:xfrm>
            <a:off x="5715000" y="4038600"/>
            <a:ext cx="1066800" cy="1295400"/>
          </a:xfrm>
          <a:prstGeom prst="leftBracket">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ket 14"/>
          <p:cNvSpPr/>
          <p:nvPr/>
        </p:nvSpPr>
        <p:spPr>
          <a:xfrm>
            <a:off x="1600200" y="4038600"/>
            <a:ext cx="1066800" cy="1447800"/>
          </a:xfrm>
          <a:prstGeom prst="rightBracket">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a:off x="5562600" y="2819400"/>
            <a:ext cx="1371600" cy="1676400"/>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a:off x="1524000" y="2971800"/>
            <a:ext cx="1295400" cy="1524000"/>
          </a:xfrm>
          <a:prstGeom prst="righ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flipV="1">
            <a:off x="6553200" y="2438400"/>
            <a:ext cx="762000" cy="381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172200" y="37338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619500" y="2476500"/>
            <a:ext cx="8382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162800" y="21336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W’Z’</a:t>
            </a:r>
            <a:endParaRPr lang="en-US" sz="2800" b="1" dirty="0">
              <a:solidFill>
                <a:srgbClr val="00B050"/>
              </a:solidFill>
            </a:endParaRPr>
          </a:p>
        </p:txBody>
      </p:sp>
      <p:sp>
        <p:nvSpPr>
          <p:cNvPr id="25" name="Rectangle 24"/>
          <p:cNvSpPr/>
          <p:nvPr/>
        </p:nvSpPr>
        <p:spPr>
          <a:xfrm>
            <a:off x="4038600" y="22098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Y’</a:t>
            </a:r>
            <a:endParaRPr lang="en-US" sz="2800" b="1" dirty="0">
              <a:solidFill>
                <a:srgbClr val="FF0000"/>
              </a:solidFill>
            </a:endParaRPr>
          </a:p>
        </p:txBody>
      </p:sp>
      <p:sp>
        <p:nvSpPr>
          <p:cNvPr id="27" name="Rectangle 26"/>
          <p:cNvSpPr/>
          <p:nvPr/>
        </p:nvSpPr>
        <p:spPr>
          <a:xfrm>
            <a:off x="6934200" y="3352800"/>
            <a:ext cx="990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lumMod val="60000"/>
                    <a:lumOff val="40000"/>
                  </a:schemeClr>
                </a:solidFill>
              </a:rPr>
              <a:t>XZ’</a:t>
            </a:r>
            <a:endParaRPr lang="en-US" sz="2800" b="1" dirty="0">
              <a:solidFill>
                <a:schemeClr val="tx2">
                  <a:lumMod val="60000"/>
                  <a:lumOff val="40000"/>
                </a:schemeClr>
              </a:solidFill>
            </a:endParaRPr>
          </a:p>
        </p:txBody>
      </p:sp>
      <p:sp>
        <p:nvSpPr>
          <p:cNvPr id="28" name="Rectangle 27"/>
          <p:cNvSpPr/>
          <p:nvPr/>
        </p:nvSpPr>
        <p:spPr>
          <a:xfrm>
            <a:off x="6705600" y="5181600"/>
            <a:ext cx="2209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F=Y’+W’Z’+XZ’</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par>
                                <p:cTn id="34" presetID="4"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ox(in)">
                                      <p:cBhvr>
                                        <p:cTn id="45" dur="500"/>
                                        <p:tgtEl>
                                          <p:spTgt spid="27"/>
                                        </p:tgtEl>
                                      </p:cBhvr>
                                    </p:animEffect>
                                  </p:childTnLst>
                                </p:cTn>
                              </p:par>
                              <p:par>
                                <p:cTn id="46" presetID="4" presetClass="entr" presetSubtype="16"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24" grpId="0"/>
      <p:bldP spid="25" grpId="0"/>
      <p:bldP spid="27"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Four Variable K-Map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square represents one </a:t>
            </a:r>
            <a:r>
              <a:rPr lang="en-US" dirty="0" err="1" smtClean="0"/>
              <a:t>minterm</a:t>
            </a:r>
            <a:r>
              <a:rPr lang="en-US" dirty="0" smtClean="0"/>
              <a:t>, giving a term with four literals.</a:t>
            </a:r>
          </a:p>
          <a:p>
            <a:r>
              <a:rPr lang="en-US" dirty="0" smtClean="0"/>
              <a:t>Two adjacent squares represent a term with three literals.</a:t>
            </a:r>
          </a:p>
          <a:p>
            <a:r>
              <a:rPr lang="en-US" dirty="0" smtClean="0"/>
              <a:t>Four adjacent squares represent a term with two literals.</a:t>
            </a:r>
          </a:p>
          <a:p>
            <a:r>
              <a:rPr lang="en-US" dirty="0" smtClean="0"/>
              <a:t>Eight adjacent squares represent a term with one literal.</a:t>
            </a:r>
          </a:p>
          <a:p>
            <a:r>
              <a:rPr lang="en-US" dirty="0" smtClean="0"/>
              <a:t>Sixteen adjacent squares produce a function that is always equal to 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Four Variable K-Map</a:t>
            </a:r>
            <a:endParaRPr lang="en-US" dirty="0"/>
          </a:p>
        </p:txBody>
      </p:sp>
      <p:sp>
        <p:nvSpPr>
          <p:cNvPr id="3" name="Content Placeholder 2"/>
          <p:cNvSpPr>
            <a:spLocks noGrp="1"/>
          </p:cNvSpPr>
          <p:nvPr>
            <p:ph idx="1"/>
          </p:nvPr>
        </p:nvSpPr>
        <p:spPr/>
        <p:txBody>
          <a:bodyPr/>
          <a:lstStyle/>
          <a:p>
            <a:r>
              <a:rPr lang="en-US" i="1" dirty="0" smtClean="0"/>
              <a:t>F(A, B, C, D)=∑(0, 2, 3, 5, 7, 8, 9, 10, 11, 13, 15)</a:t>
            </a:r>
            <a:endParaRPr lang="en-US" dirty="0"/>
          </a:p>
        </p:txBody>
      </p:sp>
      <p:graphicFrame>
        <p:nvGraphicFramePr>
          <p:cNvPr id="4" name="Table 3"/>
          <p:cNvGraphicFramePr>
            <a:graphicFrameLocks noGrp="1"/>
          </p:cNvGraphicFramePr>
          <p:nvPr/>
        </p:nvGraphicFramePr>
        <p:xfrm>
          <a:off x="1905000" y="3048000"/>
          <a:ext cx="4572000" cy="3276600"/>
        </p:xfrm>
        <a:graphic>
          <a:graphicData uri="http://schemas.openxmlformats.org/drawingml/2006/table">
            <a:tbl>
              <a:tblPr firstRow="1" bandRow="1">
                <a:tableStyleId>{5940675A-B579-460E-94D1-54222C63F5DA}</a:tableStyleId>
              </a:tblPr>
              <a:tblGrid>
                <a:gridCol w="1143000"/>
                <a:gridCol w="1143000"/>
                <a:gridCol w="1143000"/>
                <a:gridCol w="1143000"/>
              </a:tblGrid>
              <a:tr h="81915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81915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905000" y="2514600"/>
          <a:ext cx="4572000" cy="523240"/>
        </p:xfrm>
        <a:graphic>
          <a:graphicData uri="http://schemas.openxmlformats.org/drawingml/2006/table">
            <a:tbl>
              <a:tblPr firstRow="1" bandRow="1">
                <a:tableStyleId>{2D5ABB26-0587-4C30-8999-92F81FD0307C}</a:tableStyleId>
              </a:tblPr>
              <a:tblGrid>
                <a:gridCol w="1143000"/>
                <a:gridCol w="1143000"/>
                <a:gridCol w="1143000"/>
                <a:gridCol w="11430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1066800" y="3124200"/>
          <a:ext cx="838200" cy="3200400"/>
        </p:xfrm>
        <a:graphic>
          <a:graphicData uri="http://schemas.openxmlformats.org/drawingml/2006/table">
            <a:tbl>
              <a:tblPr firstRow="1" bandRow="1">
                <a:tableStyleId>{2D5ABB26-0587-4C30-8999-92F81FD0307C}</a:tableStyleId>
              </a:tblPr>
              <a:tblGrid>
                <a:gridCol w="838200"/>
              </a:tblGrid>
              <a:tr h="800100">
                <a:tc>
                  <a:txBody>
                    <a:bodyPr/>
                    <a:lstStyle/>
                    <a:p>
                      <a:pPr algn="ctr"/>
                      <a:r>
                        <a:rPr lang="en-US" sz="2800" dirty="0" smtClean="0"/>
                        <a:t>00</a:t>
                      </a:r>
                      <a:endParaRPr lang="en-US" sz="2800" dirty="0"/>
                    </a:p>
                  </a:txBody>
                  <a:tcPr anchor="ctr"/>
                </a:tc>
              </a:tr>
              <a:tr h="800100">
                <a:tc>
                  <a:txBody>
                    <a:bodyPr/>
                    <a:lstStyle/>
                    <a:p>
                      <a:pPr algn="ctr"/>
                      <a:r>
                        <a:rPr lang="en-US" sz="2800" dirty="0" smtClean="0"/>
                        <a:t>01</a:t>
                      </a:r>
                      <a:endParaRPr lang="en-US" sz="2800" dirty="0"/>
                    </a:p>
                  </a:txBody>
                  <a:tcPr anchor="ctr"/>
                </a:tc>
              </a:tr>
              <a:tr h="800100">
                <a:tc>
                  <a:txBody>
                    <a:bodyPr/>
                    <a:lstStyle/>
                    <a:p>
                      <a:pPr algn="ctr"/>
                      <a:r>
                        <a:rPr lang="en-US" sz="2800" dirty="0" smtClean="0"/>
                        <a:t>11</a:t>
                      </a:r>
                      <a:endParaRPr lang="en-US" sz="2800" dirty="0"/>
                    </a:p>
                  </a:txBody>
                  <a:tcPr anchor="ctr"/>
                </a:tc>
              </a:tr>
              <a:tr h="8001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990600" y="25146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19200" y="23622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685800" y="26670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Four Variable K-Map</a:t>
            </a:r>
            <a:endParaRPr lang="en-US" dirty="0"/>
          </a:p>
        </p:txBody>
      </p:sp>
      <p:sp>
        <p:nvSpPr>
          <p:cNvPr id="3" name="Content Placeholder 2"/>
          <p:cNvSpPr>
            <a:spLocks noGrp="1"/>
          </p:cNvSpPr>
          <p:nvPr>
            <p:ph idx="1"/>
          </p:nvPr>
        </p:nvSpPr>
        <p:spPr/>
        <p:txBody>
          <a:bodyPr/>
          <a:lstStyle/>
          <a:p>
            <a:r>
              <a:rPr lang="en-US" i="1" dirty="0" smtClean="0"/>
              <a:t>F(A, B, C, D)=∑(0, 2, 3, 5, 7, 8, 9, 10, 11, 13, 15)</a:t>
            </a:r>
            <a:endParaRPr lang="en-US" dirty="0"/>
          </a:p>
        </p:txBody>
      </p:sp>
      <p:graphicFrame>
        <p:nvGraphicFramePr>
          <p:cNvPr id="4" name="Table 3"/>
          <p:cNvGraphicFramePr>
            <a:graphicFrameLocks noGrp="1"/>
          </p:cNvGraphicFramePr>
          <p:nvPr/>
        </p:nvGraphicFramePr>
        <p:xfrm>
          <a:off x="1905000" y="3048000"/>
          <a:ext cx="4572000" cy="3276600"/>
        </p:xfrm>
        <a:graphic>
          <a:graphicData uri="http://schemas.openxmlformats.org/drawingml/2006/table">
            <a:tbl>
              <a:tblPr firstRow="1" bandRow="1">
                <a:tableStyleId>{5940675A-B579-460E-94D1-54222C63F5DA}</a:tableStyleId>
              </a:tblPr>
              <a:tblGrid>
                <a:gridCol w="1143000"/>
                <a:gridCol w="1143000"/>
                <a:gridCol w="1143000"/>
                <a:gridCol w="1143000"/>
              </a:tblGrid>
              <a:tr h="81915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81915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81915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81915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905000" y="2514600"/>
          <a:ext cx="4572000" cy="523240"/>
        </p:xfrm>
        <a:graphic>
          <a:graphicData uri="http://schemas.openxmlformats.org/drawingml/2006/table">
            <a:tbl>
              <a:tblPr firstRow="1" bandRow="1">
                <a:tableStyleId>{2D5ABB26-0587-4C30-8999-92F81FD0307C}</a:tableStyleId>
              </a:tblPr>
              <a:tblGrid>
                <a:gridCol w="1143000"/>
                <a:gridCol w="1143000"/>
                <a:gridCol w="1143000"/>
                <a:gridCol w="11430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1066800" y="3124200"/>
          <a:ext cx="838200" cy="3200400"/>
        </p:xfrm>
        <a:graphic>
          <a:graphicData uri="http://schemas.openxmlformats.org/drawingml/2006/table">
            <a:tbl>
              <a:tblPr firstRow="1" bandRow="1">
                <a:tableStyleId>{2D5ABB26-0587-4C30-8999-92F81FD0307C}</a:tableStyleId>
              </a:tblPr>
              <a:tblGrid>
                <a:gridCol w="838200"/>
              </a:tblGrid>
              <a:tr h="800100">
                <a:tc>
                  <a:txBody>
                    <a:bodyPr/>
                    <a:lstStyle/>
                    <a:p>
                      <a:pPr algn="ctr"/>
                      <a:r>
                        <a:rPr lang="en-US" sz="2800" dirty="0" smtClean="0"/>
                        <a:t>00</a:t>
                      </a:r>
                      <a:endParaRPr lang="en-US" sz="2800" dirty="0"/>
                    </a:p>
                  </a:txBody>
                  <a:tcPr anchor="ctr"/>
                </a:tc>
              </a:tr>
              <a:tr h="800100">
                <a:tc>
                  <a:txBody>
                    <a:bodyPr/>
                    <a:lstStyle/>
                    <a:p>
                      <a:pPr algn="ctr"/>
                      <a:r>
                        <a:rPr lang="en-US" sz="2800" dirty="0" smtClean="0"/>
                        <a:t>01</a:t>
                      </a:r>
                      <a:endParaRPr lang="en-US" sz="2800" dirty="0"/>
                    </a:p>
                  </a:txBody>
                  <a:tcPr anchor="ctr"/>
                </a:tc>
              </a:tr>
              <a:tr h="800100">
                <a:tc>
                  <a:txBody>
                    <a:bodyPr/>
                    <a:lstStyle/>
                    <a:p>
                      <a:pPr algn="ctr"/>
                      <a:r>
                        <a:rPr lang="en-US" sz="2800" dirty="0" smtClean="0"/>
                        <a:t>11</a:t>
                      </a:r>
                      <a:endParaRPr lang="en-US" sz="2800" dirty="0"/>
                    </a:p>
                  </a:txBody>
                  <a:tcPr anchor="ctr"/>
                </a:tc>
              </a:tr>
              <a:tr h="8001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990600" y="25146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19200" y="23622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685800" y="26670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
        <p:nvSpPr>
          <p:cNvPr id="10" name="Rectangle 9"/>
          <p:cNvSpPr/>
          <p:nvPr/>
        </p:nvSpPr>
        <p:spPr>
          <a:xfrm>
            <a:off x="3276600" y="4038600"/>
            <a:ext cx="18288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ket 10"/>
          <p:cNvSpPr/>
          <p:nvPr/>
        </p:nvSpPr>
        <p:spPr>
          <a:xfrm rot="17811368">
            <a:off x="5581982" y="2851626"/>
            <a:ext cx="973242" cy="827190"/>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rot="4572718">
            <a:off x="5721177" y="5585223"/>
            <a:ext cx="824531" cy="990600"/>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p:cNvSpPr/>
          <p:nvPr/>
        </p:nvSpPr>
        <p:spPr>
          <a:xfrm rot="1726033">
            <a:off x="1925607" y="2895600"/>
            <a:ext cx="762000" cy="914400"/>
          </a:xfrm>
          <a:prstGeom prst="righ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rot="19896050">
            <a:off x="1676400" y="5715000"/>
            <a:ext cx="1066800" cy="762000"/>
          </a:xfrm>
          <a:prstGeom prst="righ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V="1">
            <a:off x="6553200" y="3048000"/>
            <a:ext cx="914400" cy="152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43800" y="2819400"/>
            <a:ext cx="838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X’Z’</a:t>
            </a:r>
            <a:endParaRPr lang="en-US" sz="2800" b="1" dirty="0">
              <a:solidFill>
                <a:srgbClr val="00B050"/>
              </a:solidFill>
            </a:endParaRPr>
          </a:p>
        </p:txBody>
      </p:sp>
      <p:cxnSp>
        <p:nvCxnSpPr>
          <p:cNvPr id="19" name="Straight Arrow Connector 18"/>
          <p:cNvCxnSpPr/>
          <p:nvPr/>
        </p:nvCxnSpPr>
        <p:spPr>
          <a:xfrm>
            <a:off x="5105400" y="4343400"/>
            <a:ext cx="1828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34200" y="4114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XZ</a:t>
            </a:r>
            <a:endParaRPr lang="en-US" sz="2800" b="1" dirty="0">
              <a:solidFill>
                <a:srgbClr val="FF0000"/>
              </a:solidFill>
            </a:endParaRPr>
          </a:p>
        </p:txBody>
      </p:sp>
      <p:sp>
        <p:nvSpPr>
          <p:cNvPr id="21" name="Rectangle 20"/>
          <p:cNvSpPr/>
          <p:nvPr/>
        </p:nvSpPr>
        <p:spPr>
          <a:xfrm>
            <a:off x="6934200" y="5105400"/>
            <a:ext cx="1905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F=XZ+X’Z’</a:t>
            </a:r>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par>
                                <p:cTn id="32" presetID="4"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7" grpId="0"/>
      <p:bldP spid="20"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Five Variable K-Map</a:t>
            </a:r>
            <a:endParaRPr lang="en-US" dirty="0"/>
          </a:p>
        </p:txBody>
      </p:sp>
      <p:graphicFrame>
        <p:nvGraphicFramePr>
          <p:cNvPr id="4" name="Content Placeholder 3"/>
          <p:cNvGraphicFramePr>
            <a:graphicFrameLocks noGrp="1"/>
          </p:cNvGraphicFramePr>
          <p:nvPr>
            <p:ph idx="1"/>
          </p:nvPr>
        </p:nvGraphicFramePr>
        <p:xfrm>
          <a:off x="838200" y="2667000"/>
          <a:ext cx="7848603" cy="3200400"/>
        </p:xfrm>
        <a:graphic>
          <a:graphicData uri="http://schemas.openxmlformats.org/drawingml/2006/table">
            <a:tbl>
              <a:tblPr firstRow="1" bandRow="1">
                <a:tableStyleId>{5C22544A-7EE6-4342-B048-85BDC9FD1C3A}</a:tableStyleId>
              </a:tblPr>
              <a:tblGrid>
                <a:gridCol w="872067"/>
                <a:gridCol w="872067"/>
                <a:gridCol w="872067"/>
                <a:gridCol w="872067"/>
                <a:gridCol w="872067"/>
                <a:gridCol w="872067"/>
                <a:gridCol w="872067"/>
                <a:gridCol w="872067"/>
                <a:gridCol w="872067"/>
              </a:tblGrid>
              <a:tr h="640080">
                <a:tc>
                  <a:txBody>
                    <a:bodyPr/>
                    <a:lstStyle/>
                    <a:p>
                      <a:endParaRPr lang="en-US" dirty="0">
                        <a:solidFill>
                          <a:schemeClr val="tx1"/>
                        </a:solidFill>
                      </a:endParaRPr>
                    </a:p>
                  </a:txBody>
                  <a:tcPr>
                    <a:noFill/>
                  </a:tcPr>
                </a:tc>
                <a:tc>
                  <a:txBody>
                    <a:bodyPr/>
                    <a:lstStyle/>
                    <a:p>
                      <a:r>
                        <a:rPr lang="en-US" dirty="0" smtClean="0">
                          <a:solidFill>
                            <a:schemeClr val="tx1"/>
                          </a:solidFill>
                        </a:rPr>
                        <a:t>000</a:t>
                      </a:r>
                      <a:endParaRPr lang="en-US" dirty="0">
                        <a:solidFill>
                          <a:schemeClr val="tx1"/>
                        </a:solidFill>
                      </a:endParaRPr>
                    </a:p>
                  </a:txBody>
                  <a:tcPr>
                    <a:noFill/>
                  </a:tcPr>
                </a:tc>
                <a:tc>
                  <a:txBody>
                    <a:bodyPr/>
                    <a:lstStyle/>
                    <a:p>
                      <a:r>
                        <a:rPr lang="en-US" dirty="0" smtClean="0">
                          <a:solidFill>
                            <a:schemeClr val="tx1"/>
                          </a:solidFill>
                        </a:rPr>
                        <a:t>001</a:t>
                      </a:r>
                      <a:endParaRPr lang="en-US" dirty="0">
                        <a:solidFill>
                          <a:schemeClr val="tx1"/>
                        </a:solidFill>
                      </a:endParaRPr>
                    </a:p>
                  </a:txBody>
                  <a:tcPr>
                    <a:noFill/>
                  </a:tcPr>
                </a:tc>
                <a:tc>
                  <a:txBody>
                    <a:bodyPr/>
                    <a:lstStyle/>
                    <a:p>
                      <a:r>
                        <a:rPr lang="en-US" dirty="0" smtClean="0">
                          <a:solidFill>
                            <a:schemeClr val="tx1"/>
                          </a:solidFill>
                        </a:rPr>
                        <a:t>011</a:t>
                      </a:r>
                      <a:endParaRPr lang="en-US" dirty="0">
                        <a:solidFill>
                          <a:schemeClr val="tx1"/>
                        </a:solidFill>
                      </a:endParaRPr>
                    </a:p>
                  </a:txBody>
                  <a:tcPr>
                    <a:noFill/>
                  </a:tcPr>
                </a:tc>
                <a:tc>
                  <a:txBody>
                    <a:bodyPr/>
                    <a:lstStyle/>
                    <a:p>
                      <a:r>
                        <a:rPr lang="en-US" dirty="0" smtClean="0">
                          <a:solidFill>
                            <a:schemeClr val="tx1"/>
                          </a:solidFill>
                        </a:rPr>
                        <a:t>010</a:t>
                      </a:r>
                      <a:endParaRPr lang="en-US" dirty="0">
                        <a:solidFill>
                          <a:schemeClr val="tx1"/>
                        </a:solidFill>
                      </a:endParaRPr>
                    </a:p>
                  </a:txBody>
                  <a:tcPr>
                    <a:noFill/>
                  </a:tcPr>
                </a:tc>
                <a:tc>
                  <a:txBody>
                    <a:bodyPr/>
                    <a:lstStyle/>
                    <a:p>
                      <a:r>
                        <a:rPr lang="en-US" dirty="0" smtClean="0">
                          <a:solidFill>
                            <a:schemeClr val="tx1"/>
                          </a:solidFill>
                        </a:rPr>
                        <a:t>110</a:t>
                      </a:r>
                      <a:endParaRPr lang="en-US" dirty="0">
                        <a:solidFill>
                          <a:schemeClr val="tx1"/>
                        </a:solidFill>
                      </a:endParaRPr>
                    </a:p>
                  </a:txBody>
                  <a:tcPr>
                    <a:noFill/>
                  </a:tcPr>
                </a:tc>
                <a:tc>
                  <a:txBody>
                    <a:bodyPr/>
                    <a:lstStyle/>
                    <a:p>
                      <a:r>
                        <a:rPr lang="en-US" dirty="0" smtClean="0">
                          <a:solidFill>
                            <a:schemeClr val="tx1"/>
                          </a:solidFill>
                        </a:rPr>
                        <a:t>111</a:t>
                      </a:r>
                      <a:endParaRPr lang="en-US" dirty="0">
                        <a:solidFill>
                          <a:schemeClr val="tx1"/>
                        </a:solidFill>
                      </a:endParaRPr>
                    </a:p>
                  </a:txBody>
                  <a:tcPr>
                    <a:noFill/>
                  </a:tcPr>
                </a:tc>
                <a:tc>
                  <a:txBody>
                    <a:bodyPr/>
                    <a:lstStyle/>
                    <a:p>
                      <a:r>
                        <a:rPr lang="en-US" dirty="0" smtClean="0">
                          <a:solidFill>
                            <a:schemeClr val="tx1"/>
                          </a:solidFill>
                        </a:rPr>
                        <a:t>101</a:t>
                      </a:r>
                      <a:endParaRPr lang="en-US" dirty="0">
                        <a:solidFill>
                          <a:schemeClr val="tx1"/>
                        </a:solidFill>
                      </a:endParaRPr>
                    </a:p>
                  </a:txBody>
                  <a:tcPr>
                    <a:noFill/>
                  </a:tcPr>
                </a:tc>
                <a:tc>
                  <a:txBody>
                    <a:bodyPr/>
                    <a:lstStyle/>
                    <a:p>
                      <a:r>
                        <a:rPr lang="en-US" dirty="0" smtClean="0">
                          <a:solidFill>
                            <a:schemeClr val="tx1"/>
                          </a:solidFill>
                        </a:rPr>
                        <a:t>100</a:t>
                      </a:r>
                      <a:endParaRPr lang="en-US" dirty="0">
                        <a:solidFill>
                          <a:schemeClr val="tx1"/>
                        </a:solidFill>
                      </a:endParaRPr>
                    </a:p>
                  </a:txBody>
                  <a:tcPr>
                    <a:noFill/>
                  </a:tcPr>
                </a:tc>
              </a:tr>
              <a:tr h="640080">
                <a:tc>
                  <a:txBody>
                    <a:bodyPr/>
                    <a:lstStyle/>
                    <a:p>
                      <a:r>
                        <a:rPr lang="en-US" dirty="0" smtClean="0">
                          <a:solidFill>
                            <a:schemeClr val="tx1"/>
                          </a:solidFill>
                        </a:rPr>
                        <a:t>00</a:t>
                      </a:r>
                      <a:endParaRPr lang="en-US" dirty="0">
                        <a:solidFill>
                          <a:schemeClr val="tx1"/>
                        </a:solidFill>
                      </a:endParaRPr>
                    </a:p>
                  </a:txBody>
                  <a:tcPr>
                    <a:noFill/>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640080">
                <a:tc>
                  <a:txBody>
                    <a:bodyPr/>
                    <a:lstStyle/>
                    <a:p>
                      <a:r>
                        <a:rPr lang="en-US" dirty="0" smtClean="0">
                          <a:solidFill>
                            <a:schemeClr val="tx1"/>
                          </a:solidFill>
                        </a:rPr>
                        <a:t>01</a:t>
                      </a:r>
                      <a:endParaRPr lang="en-US" dirty="0">
                        <a:solidFill>
                          <a:schemeClr val="tx1"/>
                        </a:solidFill>
                      </a:endParaRPr>
                    </a:p>
                  </a:txBody>
                  <a:tcPr>
                    <a:noFill/>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r>
              <a:tr h="640080">
                <a:tc>
                  <a:txBody>
                    <a:bodyPr/>
                    <a:lstStyle/>
                    <a:p>
                      <a:r>
                        <a:rPr lang="en-US" dirty="0" smtClean="0">
                          <a:solidFill>
                            <a:schemeClr val="tx1"/>
                          </a:solidFill>
                        </a:rPr>
                        <a:t>11</a:t>
                      </a:r>
                      <a:endParaRPr lang="en-US" dirty="0">
                        <a:solidFill>
                          <a:schemeClr val="tx1"/>
                        </a:solidFill>
                      </a:endParaRPr>
                    </a:p>
                  </a:txBody>
                  <a:tcPr>
                    <a:noFill/>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a:p>
                  </a:txBody>
                  <a:tcPr/>
                </a:tc>
              </a:tr>
              <a:tr h="640080">
                <a:tc>
                  <a:txBody>
                    <a:bodyPr/>
                    <a:lstStyle/>
                    <a:p>
                      <a:r>
                        <a:rPr lang="en-US" dirty="0" smtClean="0">
                          <a:solidFill>
                            <a:schemeClr val="tx1"/>
                          </a:solidFill>
                        </a:rPr>
                        <a:t>10</a:t>
                      </a:r>
                      <a:endParaRPr lang="en-US" dirty="0">
                        <a:solidFill>
                          <a:schemeClr val="tx1"/>
                        </a:solidFill>
                      </a:endParaRPr>
                    </a:p>
                  </a:txBody>
                  <a:tcPr>
                    <a:noFill/>
                  </a:tcPr>
                </a:tc>
                <a:tc>
                  <a:txBody>
                    <a:bodyPr/>
                    <a:lstStyle/>
                    <a:p>
                      <a:endParaRPr lang="en-US"/>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r>
            </a:tbl>
          </a:graphicData>
        </a:graphic>
      </p:graphicFrame>
      <p:cxnSp>
        <p:nvCxnSpPr>
          <p:cNvPr id="6" name="Straight Connector 5"/>
          <p:cNvCxnSpPr/>
          <p:nvPr/>
        </p:nvCxnSpPr>
        <p:spPr>
          <a:xfrm rot="5400000">
            <a:off x="2933700" y="4456906"/>
            <a:ext cx="4495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43400" y="3276600"/>
            <a:ext cx="1371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ket 7"/>
          <p:cNvSpPr/>
          <p:nvPr/>
        </p:nvSpPr>
        <p:spPr>
          <a:xfrm>
            <a:off x="6096000" y="3886200"/>
            <a:ext cx="1219200" cy="1143000"/>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p:cNvSpPr/>
          <p:nvPr/>
        </p:nvSpPr>
        <p:spPr>
          <a:xfrm>
            <a:off x="2590800" y="3962400"/>
            <a:ext cx="1143000" cy="1066800"/>
          </a:xfrm>
          <a:prstGeom prst="lef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ket 10"/>
          <p:cNvSpPr/>
          <p:nvPr/>
        </p:nvSpPr>
        <p:spPr>
          <a:xfrm>
            <a:off x="1600200" y="3200400"/>
            <a:ext cx="457200" cy="609600"/>
          </a:xfrm>
          <a:prstGeom prst="rightBracket">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a:off x="7772400" y="3200400"/>
            <a:ext cx="685800" cy="6858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p:cNvSpPr/>
          <p:nvPr/>
        </p:nvSpPr>
        <p:spPr>
          <a:xfrm>
            <a:off x="2514600" y="5181600"/>
            <a:ext cx="457200" cy="381000"/>
          </a:xfrm>
          <a:prstGeom prst="lef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6934200" y="5181600"/>
            <a:ext cx="381000" cy="457200"/>
          </a:xfrm>
          <a:prstGeom prst="righ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09600" y="1219200"/>
            <a:ext cx="8077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F(A,B,C,D,E) = (0,2,4,6,9,11,13,15,17,21,25,27,29,31) </a:t>
            </a:r>
          </a:p>
          <a:p>
            <a:r>
              <a:rPr lang="en-US" sz="2800" dirty="0" smtClean="0">
                <a:solidFill>
                  <a:schemeClr val="tx1"/>
                </a:solidFill>
              </a:rPr>
              <a:t>	       = BE+AD’E+A’B’E’ (Using following K-MAP)</a:t>
            </a:r>
            <a:endParaRPr lang="en-US" sz="28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dirty="0" smtClean="0"/>
              <a:t>Completely Specified function: </a:t>
            </a:r>
            <a:r>
              <a:rPr lang="en-US" sz="2800" dirty="0" smtClean="0"/>
              <a:t>Function output is specified for each combination of </a:t>
            </a:r>
            <a:r>
              <a:rPr lang="en-US" sz="2800" smtClean="0"/>
              <a:t>input variables</a:t>
            </a:r>
          </a:p>
          <a:p>
            <a:pPr>
              <a:buNone/>
            </a:pPr>
            <a:endParaRPr lang="en-US" sz="2800" dirty="0" smtClean="0"/>
          </a:p>
          <a:p>
            <a:r>
              <a:rPr lang="en-US" sz="2800" b="1" dirty="0" smtClean="0"/>
              <a:t>Incompletely Specified function: </a:t>
            </a:r>
            <a:r>
              <a:rPr lang="en-US" sz="2800" dirty="0" smtClean="0"/>
              <a:t>Functions that have unspecified output for some input combinations. </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t>Don’t Care Conditions</a:t>
            </a:r>
            <a:endParaRPr lang="en-US" sz="3200"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dirty="0" smtClean="0"/>
              <a:t>Simplify the Boolean function </a:t>
            </a:r>
            <a:br>
              <a:rPr lang="en-US" sz="2800" dirty="0" smtClean="0"/>
            </a:br>
            <a:r>
              <a:rPr lang="pl-PL" sz="2800" i="1" dirty="0" smtClean="0"/>
              <a:t>F (w, x, y, z) = ∑(1, 3, 7, 11, 15)</a:t>
            </a:r>
            <a:r>
              <a:rPr lang="en-US" sz="2800" i="1" dirty="0" smtClean="0"/>
              <a:t> </a:t>
            </a:r>
            <a:r>
              <a:rPr lang="en-US" sz="2800" dirty="0" smtClean="0"/>
              <a:t>which has the don’t-care conditions: </a:t>
            </a:r>
            <a:r>
              <a:rPr lang="pl-PL" sz="2800" i="1" dirty="0" smtClean="0"/>
              <a:t>d (w, x, y, z) = (0, 2, 5)</a:t>
            </a:r>
            <a:endParaRPr lang="en-US" sz="2800" dirty="0"/>
          </a:p>
        </p:txBody>
      </p:sp>
      <p:graphicFrame>
        <p:nvGraphicFramePr>
          <p:cNvPr id="4" name="Table 3"/>
          <p:cNvGraphicFramePr>
            <a:graphicFrameLocks noGrp="1"/>
          </p:cNvGraphicFramePr>
          <p:nvPr/>
        </p:nvGraphicFramePr>
        <p:xfrm>
          <a:off x="1447800" y="3276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graphicFrame>
        <p:nvGraphicFramePr>
          <p:cNvPr id="5" name="Table 4"/>
          <p:cNvGraphicFramePr>
            <a:graphicFrameLocks noGrp="1"/>
          </p:cNvGraphicFramePr>
          <p:nvPr/>
        </p:nvGraphicFramePr>
        <p:xfrm>
          <a:off x="1447800" y="2743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609600" y="3352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533400" y="2743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590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yz</a:t>
            </a:r>
            <a:endParaRPr lang="en-US" sz="2800" b="1" dirty="0">
              <a:solidFill>
                <a:schemeClr val="tx1"/>
              </a:solidFill>
            </a:endParaRPr>
          </a:p>
        </p:txBody>
      </p:sp>
      <p:sp>
        <p:nvSpPr>
          <p:cNvPr id="9" name="Rectangle 8"/>
          <p:cNvSpPr/>
          <p:nvPr/>
        </p:nvSpPr>
        <p:spPr>
          <a:xfrm>
            <a:off x="228600" y="2895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wx</a:t>
            </a:r>
            <a:endParaRPr lang="en-US" sz="2800" b="1" dirty="0">
              <a:solidFill>
                <a:schemeClr val="tx1"/>
              </a:solidFill>
            </a:endParaRPr>
          </a:p>
        </p:txBody>
      </p:sp>
      <p:sp>
        <p:nvSpPr>
          <p:cNvPr id="11" name="Rectangle 10"/>
          <p:cNvSpPr/>
          <p:nvPr/>
        </p:nvSpPr>
        <p:spPr>
          <a:xfrm>
            <a:off x="5715000" y="3113544"/>
            <a:ext cx="3200400" cy="2677656"/>
          </a:xfrm>
          <a:prstGeom prst="rect">
            <a:avLst/>
          </a:prstGeom>
        </p:spPr>
        <p:txBody>
          <a:bodyPr wrap="square">
            <a:spAutoFit/>
          </a:bodyPr>
          <a:lstStyle/>
          <a:p>
            <a:r>
              <a:rPr lang="en-US" sz="2400" dirty="0" smtClean="0"/>
              <a:t>Choose to include each don’t-care </a:t>
            </a:r>
            <a:r>
              <a:rPr lang="en-US" sz="2400" dirty="0" err="1" smtClean="0"/>
              <a:t>minterm</a:t>
            </a:r>
            <a:r>
              <a:rPr lang="en-US" sz="2400" dirty="0" smtClean="0"/>
              <a:t> with either the 1’s or the 0’s, depending on which combination gives the simplest expression.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Three Variable K-Map</a:t>
            </a:r>
            <a:endParaRPr lang="en-US" sz="3200"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nvGraphicFramePr>
        <p:xfrm>
          <a:off x="533400" y="1676400"/>
          <a:ext cx="3505200" cy="4358640"/>
        </p:xfrm>
        <a:graphic>
          <a:graphicData uri="http://schemas.openxmlformats.org/drawingml/2006/table">
            <a:tbl>
              <a:tblPr firstRow="1" bandRow="1">
                <a:tableStyleId>{D7AC3CCA-C797-4891-BE02-D94E43425B78}</a:tableStyleId>
              </a:tblPr>
              <a:tblGrid>
                <a:gridCol w="428276"/>
                <a:gridCol w="333724"/>
                <a:gridCol w="457200"/>
                <a:gridCol w="914400"/>
                <a:gridCol w="1371600"/>
              </a:tblGrid>
              <a:tr h="389467">
                <a:tc>
                  <a:txBody>
                    <a:bodyPr/>
                    <a:lstStyle/>
                    <a:p>
                      <a:pPr algn="ctr"/>
                      <a:r>
                        <a:rPr lang="en-US" sz="2000" dirty="0" smtClean="0"/>
                        <a:t>X</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Z</a:t>
                      </a:r>
                      <a:endParaRPr lang="en-US" sz="2000" dirty="0"/>
                    </a:p>
                  </a:txBody>
                  <a:tcPr/>
                </a:tc>
                <a:tc>
                  <a:txBody>
                    <a:bodyPr/>
                    <a:lstStyle/>
                    <a:p>
                      <a:pPr algn="ctr"/>
                      <a:r>
                        <a:rPr lang="en-US" sz="2000" dirty="0" smtClean="0"/>
                        <a:t>Term </a:t>
                      </a:r>
                      <a:endParaRPr lang="en-US" sz="2000" dirty="0"/>
                    </a:p>
                  </a:txBody>
                  <a:tcPr/>
                </a:tc>
                <a:tc>
                  <a:txBody>
                    <a:bodyPr/>
                    <a:lstStyle/>
                    <a:p>
                      <a:pPr algn="ctr"/>
                      <a:r>
                        <a:rPr lang="en-US" sz="2000" dirty="0" smtClean="0"/>
                        <a:t>Designation</a:t>
                      </a:r>
                      <a:endParaRPr lang="en-US" sz="2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0</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dirty="0" smtClean="0"/>
                        <a:t>m</a:t>
                      </a:r>
                      <a:r>
                        <a:rPr lang="en-US" sz="2400" baseline="-25000" dirty="0" smtClean="0"/>
                        <a:t>1</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2</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dirty="0" smtClean="0"/>
                        <a:t>m</a:t>
                      </a:r>
                      <a:r>
                        <a:rPr lang="en-US" sz="2400" baseline="-25000" dirty="0" smtClean="0"/>
                        <a:t>3</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4</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baseline="0" dirty="0" smtClean="0"/>
                        <a:t>m</a:t>
                      </a:r>
                      <a:r>
                        <a:rPr lang="en-US" sz="2400" baseline="-25000" dirty="0" smtClean="0"/>
                        <a:t>5</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xyz’</a:t>
                      </a:r>
                      <a:endParaRPr lang="en-US" sz="2400" dirty="0"/>
                    </a:p>
                  </a:txBody>
                  <a:tcPr/>
                </a:tc>
                <a:tc>
                  <a:txBody>
                    <a:bodyPr/>
                    <a:lstStyle/>
                    <a:p>
                      <a:pPr algn="ctr"/>
                      <a:r>
                        <a:rPr lang="en-US" sz="2400" dirty="0" smtClean="0"/>
                        <a:t>m</a:t>
                      </a:r>
                      <a:r>
                        <a:rPr lang="en-US" sz="2400" baseline="-25000" dirty="0" smtClean="0"/>
                        <a:t>6</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xyz</a:t>
                      </a:r>
                      <a:endParaRPr lang="en-US" sz="2400" dirty="0"/>
                    </a:p>
                  </a:txBody>
                  <a:tcPr/>
                </a:tc>
                <a:tc>
                  <a:txBody>
                    <a:bodyPr/>
                    <a:lstStyle/>
                    <a:p>
                      <a:pPr algn="ctr"/>
                      <a:r>
                        <a:rPr lang="en-US" sz="2400" dirty="0" smtClean="0"/>
                        <a:t>m</a:t>
                      </a:r>
                      <a:r>
                        <a:rPr lang="en-US" sz="2400" baseline="-25000" dirty="0" smtClean="0"/>
                        <a:t>7</a:t>
                      </a:r>
                      <a:endParaRPr lang="en-US" sz="2400" baseline="-25000" dirty="0"/>
                    </a:p>
                  </a:txBody>
                  <a:tcPr/>
                </a:tc>
              </a:tr>
            </a:tbl>
          </a:graphicData>
        </a:graphic>
      </p:graphicFrame>
      <p:pic>
        <p:nvPicPr>
          <p:cNvPr id="1026" name="Picture 2"/>
          <p:cNvPicPr>
            <a:picLocks noChangeAspect="1" noChangeArrowheads="1"/>
          </p:cNvPicPr>
          <p:nvPr/>
        </p:nvPicPr>
        <p:blipFill>
          <a:blip r:embed="rId2"/>
          <a:srcRect l="63836" t="59375" r="14495" b="12500"/>
          <a:stretch>
            <a:fillRect/>
          </a:stretch>
        </p:blipFill>
        <p:spPr bwMode="auto">
          <a:xfrm>
            <a:off x="4419600" y="1600199"/>
            <a:ext cx="3733800" cy="27246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prstClr val="black"/>
                </a:solidFill>
              </a:rPr>
              <a:t>Don’t Care Conditions</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dirty="0" smtClean="0"/>
              <a:t>Simplify the Boolean function </a:t>
            </a:r>
            <a:br>
              <a:rPr lang="en-US" sz="2800" dirty="0" smtClean="0"/>
            </a:br>
            <a:r>
              <a:rPr lang="pl-PL" sz="2800" i="1" dirty="0" smtClean="0"/>
              <a:t>F (w, x, y, z) = ∑(1, 3, 7, 11, 15)</a:t>
            </a:r>
            <a:r>
              <a:rPr lang="en-US" sz="2800" i="1" dirty="0" smtClean="0"/>
              <a:t> </a:t>
            </a:r>
            <a:r>
              <a:rPr lang="en-US" sz="2800" dirty="0" smtClean="0"/>
              <a:t>which has the don’t-care conditions: </a:t>
            </a:r>
            <a:r>
              <a:rPr lang="pl-PL" sz="2800" i="1" dirty="0" smtClean="0"/>
              <a:t>d (w, x, y, z) = (0, 2, 5)</a:t>
            </a:r>
            <a:endParaRPr lang="en-US" sz="2800" dirty="0"/>
          </a:p>
        </p:txBody>
      </p:sp>
      <p:graphicFrame>
        <p:nvGraphicFramePr>
          <p:cNvPr id="4" name="Table 3"/>
          <p:cNvGraphicFramePr>
            <a:graphicFrameLocks noGrp="1"/>
          </p:cNvGraphicFramePr>
          <p:nvPr/>
        </p:nvGraphicFramePr>
        <p:xfrm>
          <a:off x="1447800" y="3276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graphicFrame>
        <p:nvGraphicFramePr>
          <p:cNvPr id="5" name="Table 4"/>
          <p:cNvGraphicFramePr>
            <a:graphicFrameLocks noGrp="1"/>
          </p:cNvGraphicFramePr>
          <p:nvPr/>
        </p:nvGraphicFramePr>
        <p:xfrm>
          <a:off x="1447800" y="2743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609600" y="3352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533400" y="2743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590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228600" y="2895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
        <p:nvSpPr>
          <p:cNvPr id="12" name="Rectangle 11"/>
          <p:cNvSpPr/>
          <p:nvPr/>
        </p:nvSpPr>
        <p:spPr>
          <a:xfrm>
            <a:off x="1600200" y="3352800"/>
            <a:ext cx="3733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81400" y="3429000"/>
            <a:ext cx="685800" cy="2819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flipH="1" flipV="1">
            <a:off x="4991100" y="2781300"/>
            <a:ext cx="685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10200" y="2514600"/>
            <a:ext cx="1066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W’X’</a:t>
            </a:r>
            <a:endParaRPr lang="en-US" sz="2800" b="1" dirty="0">
              <a:solidFill>
                <a:srgbClr val="FF0000"/>
              </a:solidFill>
            </a:endParaRPr>
          </a:p>
        </p:txBody>
      </p:sp>
      <p:cxnSp>
        <p:nvCxnSpPr>
          <p:cNvPr id="18" name="Straight Arrow Connector 17"/>
          <p:cNvCxnSpPr/>
          <p:nvPr/>
        </p:nvCxnSpPr>
        <p:spPr>
          <a:xfrm rot="10800000" flipV="1">
            <a:off x="2438400" y="6096000"/>
            <a:ext cx="1143000" cy="76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28800" y="58674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YZ</a:t>
            </a:r>
            <a:endParaRPr lang="en-US" sz="2800" b="1" dirty="0">
              <a:solidFill>
                <a:srgbClr val="00B050"/>
              </a:solidFill>
            </a:endParaRPr>
          </a:p>
        </p:txBody>
      </p:sp>
      <p:sp>
        <p:nvSpPr>
          <p:cNvPr id="21" name="Rectangle 20"/>
          <p:cNvSpPr/>
          <p:nvPr/>
        </p:nvSpPr>
        <p:spPr>
          <a:xfrm>
            <a:off x="6019800" y="4114800"/>
            <a:ext cx="2514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 W’X’ + YZ</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prstClr val="black"/>
                </a:solidFill>
              </a:rPr>
              <a:t>Don’t Care Conditions</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dirty="0" smtClean="0"/>
              <a:t>Simplify the Boolean function </a:t>
            </a:r>
            <a:br>
              <a:rPr lang="en-US" sz="2800" dirty="0" smtClean="0"/>
            </a:br>
            <a:r>
              <a:rPr lang="pl-PL" sz="2800" i="1" dirty="0" smtClean="0"/>
              <a:t>F (w, x, y, z) = ∑(1, 3, 7, 11, 15)</a:t>
            </a:r>
            <a:r>
              <a:rPr lang="en-US" sz="2800" i="1" dirty="0" smtClean="0"/>
              <a:t> </a:t>
            </a:r>
            <a:r>
              <a:rPr lang="en-US" sz="2800" dirty="0" smtClean="0"/>
              <a:t>which has the don’t-care conditions: </a:t>
            </a:r>
            <a:r>
              <a:rPr lang="pl-PL" sz="2800" i="1" dirty="0" smtClean="0"/>
              <a:t>d (w, x, y, z) = (0, 2, 5)</a:t>
            </a:r>
            <a:endParaRPr lang="en-US" sz="2800" dirty="0"/>
          </a:p>
        </p:txBody>
      </p:sp>
      <p:graphicFrame>
        <p:nvGraphicFramePr>
          <p:cNvPr id="4" name="Table 3"/>
          <p:cNvGraphicFramePr>
            <a:graphicFrameLocks noGrp="1"/>
          </p:cNvGraphicFramePr>
          <p:nvPr/>
        </p:nvGraphicFramePr>
        <p:xfrm>
          <a:off x="1447800" y="3276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X </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graphicFrame>
        <p:nvGraphicFramePr>
          <p:cNvPr id="5" name="Table 4"/>
          <p:cNvGraphicFramePr>
            <a:graphicFrameLocks noGrp="1"/>
          </p:cNvGraphicFramePr>
          <p:nvPr/>
        </p:nvGraphicFramePr>
        <p:xfrm>
          <a:off x="1447800" y="2743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609600" y="3352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533400" y="2743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590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228600" y="2895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
        <p:nvSpPr>
          <p:cNvPr id="12" name="Rectangle 11"/>
          <p:cNvSpPr/>
          <p:nvPr/>
        </p:nvSpPr>
        <p:spPr>
          <a:xfrm>
            <a:off x="2590800" y="33528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81400" y="3429000"/>
            <a:ext cx="685800" cy="2819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114800" y="3733800"/>
            <a:ext cx="1752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43600" y="3352800"/>
            <a:ext cx="1066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W’Z</a:t>
            </a:r>
            <a:endParaRPr lang="en-US" sz="2800" b="1" dirty="0">
              <a:solidFill>
                <a:srgbClr val="FF0000"/>
              </a:solidFill>
            </a:endParaRPr>
          </a:p>
        </p:txBody>
      </p:sp>
      <p:cxnSp>
        <p:nvCxnSpPr>
          <p:cNvPr id="18" name="Straight Arrow Connector 17"/>
          <p:cNvCxnSpPr/>
          <p:nvPr/>
        </p:nvCxnSpPr>
        <p:spPr>
          <a:xfrm rot="10800000" flipV="1">
            <a:off x="2438400" y="6096000"/>
            <a:ext cx="1143000" cy="76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28800" y="58674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YZ</a:t>
            </a:r>
            <a:endParaRPr lang="en-US" sz="2800" b="1" dirty="0">
              <a:solidFill>
                <a:srgbClr val="00B050"/>
              </a:solidFill>
            </a:endParaRPr>
          </a:p>
        </p:txBody>
      </p:sp>
      <p:sp>
        <p:nvSpPr>
          <p:cNvPr id="21" name="Rectangle 20"/>
          <p:cNvSpPr/>
          <p:nvPr/>
        </p:nvSpPr>
        <p:spPr>
          <a:xfrm>
            <a:off x="6019800" y="4114800"/>
            <a:ext cx="2514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 W’Z + YZ</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prstClr val="black"/>
                </a:solidFill>
              </a:rPr>
              <a:t>Don’t Care Conditions</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dirty="0" smtClean="0"/>
              <a:t>Simplify the Boolean function </a:t>
            </a:r>
            <a:br>
              <a:rPr lang="en-US" sz="2800" dirty="0" smtClean="0"/>
            </a:br>
            <a:r>
              <a:rPr lang="pl-PL" sz="2800" i="1" dirty="0" smtClean="0"/>
              <a:t>F (w, x, y, z) = ∑(1, 3, 7, 11, 15)</a:t>
            </a:r>
            <a:r>
              <a:rPr lang="en-US" sz="2800" i="1" dirty="0" smtClean="0"/>
              <a:t> </a:t>
            </a:r>
            <a:r>
              <a:rPr lang="en-US" sz="2800" dirty="0" smtClean="0"/>
              <a:t>which has the don’t-care conditions: </a:t>
            </a:r>
            <a:r>
              <a:rPr lang="pl-PL" sz="2800" i="1" dirty="0" smtClean="0"/>
              <a:t>d (w, x, y, z) = (0, 2, 5)</a:t>
            </a:r>
            <a:endParaRPr lang="en-US" sz="2800" dirty="0"/>
          </a:p>
        </p:txBody>
      </p:sp>
      <p:graphicFrame>
        <p:nvGraphicFramePr>
          <p:cNvPr id="4" name="Table 3"/>
          <p:cNvGraphicFramePr>
            <a:graphicFrameLocks noGrp="1"/>
          </p:cNvGraphicFramePr>
          <p:nvPr/>
        </p:nvGraphicFramePr>
        <p:xfrm>
          <a:off x="1447800" y="3276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X </a:t>
                      </a:r>
                      <a:endParaRPr lang="en-US" sz="2800" dirty="0"/>
                    </a:p>
                  </a:txBody>
                  <a:tcPr anchor="ctr"/>
                </a:tc>
                <a:tc>
                  <a:txBody>
                    <a:bodyPr/>
                    <a:lstStyle/>
                    <a:p>
                      <a:pPr algn="ctr"/>
                      <a:r>
                        <a:rPr lang="en-US" sz="2800" dirty="0" smtClean="0"/>
                        <a:t>X</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 </a:t>
                      </a:r>
                      <a:endParaRPr lang="en-US" sz="2800" dirty="0"/>
                    </a:p>
                  </a:txBody>
                  <a:tcPr anchor="ctr"/>
                </a:tc>
                <a:tc>
                  <a:txBody>
                    <a:bodyPr/>
                    <a:lstStyle/>
                    <a:p>
                      <a:pPr algn="ctr"/>
                      <a:r>
                        <a:rPr lang="en-US" sz="2800" dirty="0" smtClean="0"/>
                        <a:t>X</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X</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447800" y="2743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609600" y="3352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533400" y="2743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590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228600" y="2895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prstClr val="black"/>
                </a:solidFill>
              </a:rPr>
              <a:t>Don’t Care Conditions</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dirty="0" smtClean="0"/>
              <a:t>Simplify the Boolean function </a:t>
            </a:r>
            <a:br>
              <a:rPr lang="en-US" sz="2800" dirty="0" smtClean="0"/>
            </a:br>
            <a:r>
              <a:rPr lang="pl-PL" sz="2800" i="1" dirty="0" smtClean="0"/>
              <a:t>F (w, x, y, z) = ∑(1, 3, 7, 11, 15)</a:t>
            </a:r>
            <a:r>
              <a:rPr lang="en-US" sz="2800" i="1" dirty="0" smtClean="0"/>
              <a:t> </a:t>
            </a:r>
            <a:r>
              <a:rPr lang="en-US" sz="2800" dirty="0" smtClean="0"/>
              <a:t>which has the don’t-care conditions: </a:t>
            </a:r>
            <a:r>
              <a:rPr lang="pl-PL" sz="2800" i="1" dirty="0" smtClean="0"/>
              <a:t>d (w, x, y, z) = (0, 2, 5)</a:t>
            </a:r>
            <a:endParaRPr lang="en-US" sz="2800" dirty="0"/>
          </a:p>
        </p:txBody>
      </p:sp>
      <p:graphicFrame>
        <p:nvGraphicFramePr>
          <p:cNvPr id="4" name="Table 3"/>
          <p:cNvGraphicFramePr>
            <a:graphicFrameLocks noGrp="1"/>
          </p:cNvGraphicFramePr>
          <p:nvPr/>
        </p:nvGraphicFramePr>
        <p:xfrm>
          <a:off x="1447800" y="3276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X </a:t>
                      </a:r>
                      <a:endParaRPr lang="en-US" sz="2800" dirty="0"/>
                    </a:p>
                  </a:txBody>
                  <a:tcPr anchor="ctr"/>
                </a:tc>
                <a:tc>
                  <a:txBody>
                    <a:bodyPr/>
                    <a:lstStyle/>
                    <a:p>
                      <a:pPr algn="ctr"/>
                      <a:r>
                        <a:rPr lang="en-US" sz="2800" dirty="0" smtClean="0"/>
                        <a:t>X</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 </a:t>
                      </a:r>
                      <a:endParaRPr lang="en-US" sz="2800" dirty="0"/>
                    </a:p>
                  </a:txBody>
                  <a:tcPr anchor="ctr"/>
                </a:tc>
                <a:tc>
                  <a:txBody>
                    <a:bodyPr/>
                    <a:lstStyle/>
                    <a:p>
                      <a:pPr algn="ctr"/>
                      <a:r>
                        <a:rPr lang="en-US" sz="2800" dirty="0" smtClean="0"/>
                        <a:t>X</a:t>
                      </a:r>
                      <a:endParaRPr lang="en-US" sz="2800" dirty="0"/>
                    </a:p>
                  </a:txBody>
                  <a:tcPr anchor="ctr"/>
                </a:tc>
                <a:tc>
                  <a:txBody>
                    <a:bodyPr/>
                    <a:lstStyle/>
                    <a:p>
                      <a:pPr algn="ctr"/>
                      <a:r>
                        <a:rPr lang="en-US" sz="2800" dirty="0" smtClean="0"/>
                        <a:t>X</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X</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447800" y="2743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609600" y="3352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533400" y="2743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590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228600" y="2895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WX</a:t>
            </a:r>
            <a:endParaRPr lang="en-US" sz="2800" b="1" dirty="0">
              <a:solidFill>
                <a:schemeClr val="tx1"/>
              </a:solidFill>
            </a:endParaRPr>
          </a:p>
        </p:txBody>
      </p:sp>
      <p:sp>
        <p:nvSpPr>
          <p:cNvPr id="13" name="Rectangle 12"/>
          <p:cNvSpPr/>
          <p:nvPr/>
        </p:nvSpPr>
        <p:spPr>
          <a:xfrm>
            <a:off x="3581400" y="3429000"/>
            <a:ext cx="685800" cy="2819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5486400" y="3276600"/>
            <a:ext cx="914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590800" y="6096000"/>
            <a:ext cx="990600" cy="228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60198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YZ</a:t>
            </a:r>
            <a:endParaRPr lang="en-US" sz="2800" b="1" dirty="0">
              <a:solidFill>
                <a:srgbClr val="00B050"/>
              </a:solidFill>
            </a:endParaRPr>
          </a:p>
        </p:txBody>
      </p:sp>
      <p:sp>
        <p:nvSpPr>
          <p:cNvPr id="21" name="Rectangle 20"/>
          <p:cNvSpPr/>
          <p:nvPr/>
        </p:nvSpPr>
        <p:spPr>
          <a:xfrm>
            <a:off x="6019800" y="4114800"/>
            <a:ext cx="2514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 X’Z’ + YZ</a:t>
            </a:r>
            <a:endParaRPr lang="en-US" sz="2800" b="1" dirty="0">
              <a:solidFill>
                <a:schemeClr val="tx1"/>
              </a:solidFill>
            </a:endParaRPr>
          </a:p>
        </p:txBody>
      </p:sp>
      <p:sp>
        <p:nvSpPr>
          <p:cNvPr id="16" name="Left Bracket 15"/>
          <p:cNvSpPr/>
          <p:nvPr/>
        </p:nvSpPr>
        <p:spPr>
          <a:xfrm>
            <a:off x="4724400" y="3124200"/>
            <a:ext cx="914400" cy="685800"/>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ket 16"/>
          <p:cNvSpPr/>
          <p:nvPr/>
        </p:nvSpPr>
        <p:spPr>
          <a:xfrm>
            <a:off x="4800600" y="5334000"/>
            <a:ext cx="838200" cy="762000"/>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ket 18"/>
          <p:cNvSpPr/>
          <p:nvPr/>
        </p:nvSpPr>
        <p:spPr>
          <a:xfrm>
            <a:off x="1219200" y="5410200"/>
            <a:ext cx="838200" cy="6858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p:cNvSpPr/>
          <p:nvPr/>
        </p:nvSpPr>
        <p:spPr>
          <a:xfrm>
            <a:off x="1219200" y="3048000"/>
            <a:ext cx="914400" cy="7620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248400" y="2895600"/>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X’Z’</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Product-of-Sums Simplification</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smtClean="0"/>
              <a:t>Express the following function F (A, B, C, D) as a Product of Sums</a:t>
            </a:r>
            <a:endParaRPr lang="en-US" sz="2800" dirty="0"/>
          </a:p>
        </p:txBody>
      </p:sp>
      <p:graphicFrame>
        <p:nvGraphicFramePr>
          <p:cNvPr id="4" name="Table 3"/>
          <p:cNvGraphicFramePr>
            <a:graphicFrameLocks noGrp="1"/>
          </p:cNvGraphicFramePr>
          <p:nvPr/>
        </p:nvGraphicFramePr>
        <p:xfrm>
          <a:off x="1295400" y="2895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1 </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295400" y="2362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457200" y="2971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381000" y="2362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 y="2209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CD</a:t>
            </a:r>
            <a:endParaRPr lang="en-US" sz="2800" b="1" dirty="0">
              <a:solidFill>
                <a:schemeClr val="tx1"/>
              </a:solidFill>
            </a:endParaRPr>
          </a:p>
        </p:txBody>
      </p:sp>
      <p:sp>
        <p:nvSpPr>
          <p:cNvPr id="9" name="Rectangle 8"/>
          <p:cNvSpPr/>
          <p:nvPr/>
        </p:nvSpPr>
        <p:spPr>
          <a:xfrm>
            <a:off x="76200" y="2514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AB</a:t>
            </a:r>
            <a:endParaRPr lang="en-US" sz="2800" b="1" dirty="0">
              <a:solidFill>
                <a:schemeClr val="tx1"/>
              </a:solidFill>
            </a:endParaRPr>
          </a:p>
        </p:txBody>
      </p:sp>
      <p:sp>
        <p:nvSpPr>
          <p:cNvPr id="10" name="Rectangle 9"/>
          <p:cNvSpPr/>
          <p:nvPr/>
        </p:nvSpPr>
        <p:spPr>
          <a:xfrm>
            <a:off x="5638800" y="2895600"/>
            <a:ext cx="32766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tx1"/>
                </a:solidFill>
              </a:rPr>
              <a:t>Step 1: </a:t>
            </a:r>
            <a:r>
              <a:rPr lang="en-US" sz="2400" dirty="0" smtClean="0">
                <a:solidFill>
                  <a:schemeClr val="tx1"/>
                </a:solidFill>
              </a:rPr>
              <a:t>Group the </a:t>
            </a:r>
            <a:r>
              <a:rPr lang="en-US" sz="2400" dirty="0" err="1" smtClean="0">
                <a:solidFill>
                  <a:schemeClr val="tx1"/>
                </a:solidFill>
              </a:rPr>
              <a:t>minterms</a:t>
            </a:r>
            <a:r>
              <a:rPr lang="en-US" sz="2400" dirty="0" smtClean="0">
                <a:solidFill>
                  <a:schemeClr val="tx1"/>
                </a:solidFill>
              </a:rPr>
              <a:t> having value 0</a:t>
            </a:r>
          </a:p>
          <a:p>
            <a:endParaRPr lang="en-US" sz="2400" dirty="0" smtClean="0">
              <a:solidFill>
                <a:schemeClr val="tx1"/>
              </a:solidFill>
            </a:endParaRPr>
          </a:p>
          <a:p>
            <a:r>
              <a:rPr lang="en-US" sz="2400" dirty="0" smtClean="0">
                <a:solidFill>
                  <a:schemeClr val="tx1"/>
                </a:solidFill>
              </a:rPr>
              <a:t>F’ =  AB + CD + BD’</a:t>
            </a:r>
            <a:endParaRPr lang="en-US" sz="2400" dirty="0">
              <a:solidFill>
                <a:schemeClr val="tx1"/>
              </a:solidFill>
            </a:endParaRPr>
          </a:p>
        </p:txBody>
      </p:sp>
      <p:sp>
        <p:nvSpPr>
          <p:cNvPr id="11" name="Rectangle 10"/>
          <p:cNvSpPr/>
          <p:nvPr/>
        </p:nvSpPr>
        <p:spPr>
          <a:xfrm>
            <a:off x="3505200" y="3048000"/>
            <a:ext cx="6096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4343400"/>
            <a:ext cx="3657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ket 12"/>
          <p:cNvSpPr/>
          <p:nvPr/>
        </p:nvSpPr>
        <p:spPr>
          <a:xfrm>
            <a:off x="4419600" y="3657600"/>
            <a:ext cx="1219200" cy="1066800"/>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838200" y="3657600"/>
            <a:ext cx="1143000" cy="1143000"/>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a:off x="1866900" y="5372100"/>
            <a:ext cx="11430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p:cNvCxnSpPr>
          <p:nvPr/>
        </p:nvCxnSpPr>
        <p:spPr>
          <a:xfrm rot="5400000">
            <a:off x="3581400" y="57150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95300" y="53721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600" y="58674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BD’</a:t>
            </a:r>
            <a:endParaRPr lang="en-US" sz="2800" b="1" dirty="0">
              <a:solidFill>
                <a:srgbClr val="0070C0"/>
              </a:solidFill>
            </a:endParaRPr>
          </a:p>
        </p:txBody>
      </p:sp>
      <p:sp>
        <p:nvSpPr>
          <p:cNvPr id="22" name="Rectangle 21"/>
          <p:cNvSpPr/>
          <p:nvPr/>
        </p:nvSpPr>
        <p:spPr>
          <a:xfrm>
            <a:off x="1981200" y="58674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AB</a:t>
            </a:r>
            <a:endParaRPr lang="en-US" sz="2800" b="1" dirty="0">
              <a:solidFill>
                <a:srgbClr val="00B050"/>
              </a:solidFill>
            </a:endParaRPr>
          </a:p>
        </p:txBody>
      </p:sp>
      <p:sp>
        <p:nvSpPr>
          <p:cNvPr id="23" name="Rectangle 22"/>
          <p:cNvSpPr/>
          <p:nvPr/>
        </p:nvSpPr>
        <p:spPr>
          <a:xfrm>
            <a:off x="3429000" y="58674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CD</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Product-of-Sums Simplification</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smtClean="0"/>
              <a:t>Express the following function F (A, B, C, D) as a Product of Sums</a:t>
            </a:r>
            <a:endParaRPr lang="en-US" sz="2800" dirty="0"/>
          </a:p>
        </p:txBody>
      </p:sp>
      <p:graphicFrame>
        <p:nvGraphicFramePr>
          <p:cNvPr id="4" name="Table 3"/>
          <p:cNvGraphicFramePr>
            <a:graphicFrameLocks noGrp="1"/>
          </p:cNvGraphicFramePr>
          <p:nvPr/>
        </p:nvGraphicFramePr>
        <p:xfrm>
          <a:off x="1295400" y="2895600"/>
          <a:ext cx="3962400" cy="2667000"/>
        </p:xfrm>
        <a:graphic>
          <a:graphicData uri="http://schemas.openxmlformats.org/drawingml/2006/table">
            <a:tbl>
              <a:tblPr firstRow="1" bandRow="1">
                <a:tableStyleId>{5940675A-B579-460E-94D1-54222C63F5DA}</a:tableStyleId>
              </a:tblPr>
              <a:tblGrid>
                <a:gridCol w="990600"/>
                <a:gridCol w="990600"/>
                <a:gridCol w="990600"/>
                <a:gridCol w="990600"/>
              </a:tblGrid>
              <a:tr h="6667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1 </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666750">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graphicFrame>
        <p:nvGraphicFramePr>
          <p:cNvPr id="5" name="Table 4"/>
          <p:cNvGraphicFramePr>
            <a:graphicFrameLocks noGrp="1"/>
          </p:cNvGraphicFramePr>
          <p:nvPr/>
        </p:nvGraphicFramePr>
        <p:xfrm>
          <a:off x="1295400" y="2362200"/>
          <a:ext cx="3962400" cy="523240"/>
        </p:xfrm>
        <a:graphic>
          <a:graphicData uri="http://schemas.openxmlformats.org/drawingml/2006/table">
            <a:tbl>
              <a:tblPr firstRow="1" bandRow="1">
                <a:tableStyleId>{2D5ABB26-0587-4C30-8999-92F81FD0307C}</a:tableStyleId>
              </a:tblPr>
              <a:tblGrid>
                <a:gridCol w="990600"/>
                <a:gridCol w="990600"/>
                <a:gridCol w="990600"/>
                <a:gridCol w="990600"/>
              </a:tblGrid>
              <a:tr h="5232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6" name="Table 5"/>
          <p:cNvGraphicFramePr>
            <a:graphicFrameLocks noGrp="1"/>
          </p:cNvGraphicFramePr>
          <p:nvPr/>
        </p:nvGraphicFramePr>
        <p:xfrm>
          <a:off x="457200" y="2971800"/>
          <a:ext cx="838200" cy="2590800"/>
        </p:xfrm>
        <a:graphic>
          <a:graphicData uri="http://schemas.openxmlformats.org/drawingml/2006/table">
            <a:tbl>
              <a:tblPr firstRow="1" bandRow="1">
                <a:tableStyleId>{2D5ABB26-0587-4C30-8999-92F81FD0307C}</a:tableStyleId>
              </a:tblPr>
              <a:tblGrid>
                <a:gridCol w="838200"/>
              </a:tblGrid>
              <a:tr h="647700">
                <a:tc>
                  <a:txBody>
                    <a:bodyPr/>
                    <a:lstStyle/>
                    <a:p>
                      <a:pPr algn="ctr"/>
                      <a:r>
                        <a:rPr lang="en-US" sz="2800" dirty="0" smtClean="0"/>
                        <a:t>00</a:t>
                      </a:r>
                      <a:endParaRPr lang="en-US" sz="2800" dirty="0"/>
                    </a:p>
                  </a:txBody>
                  <a:tcPr anchor="ctr"/>
                </a:tc>
              </a:tr>
              <a:tr h="647700">
                <a:tc>
                  <a:txBody>
                    <a:bodyPr/>
                    <a:lstStyle/>
                    <a:p>
                      <a:pPr algn="ctr"/>
                      <a:r>
                        <a:rPr lang="en-US" sz="2800" dirty="0" smtClean="0"/>
                        <a:t>01</a:t>
                      </a:r>
                      <a:endParaRPr lang="en-US" sz="2800" dirty="0"/>
                    </a:p>
                  </a:txBody>
                  <a:tcPr anchor="ctr"/>
                </a:tc>
              </a:tr>
              <a:tr h="647700">
                <a:tc>
                  <a:txBody>
                    <a:bodyPr/>
                    <a:lstStyle/>
                    <a:p>
                      <a:pPr algn="ctr"/>
                      <a:r>
                        <a:rPr lang="en-US" sz="2800" dirty="0" smtClean="0"/>
                        <a:t>11</a:t>
                      </a:r>
                      <a:endParaRPr lang="en-US" sz="2800" dirty="0"/>
                    </a:p>
                  </a:txBody>
                  <a:tcPr anchor="ctr"/>
                </a:tc>
              </a:tr>
              <a:tr h="647700">
                <a:tc>
                  <a:txBody>
                    <a:bodyPr/>
                    <a:lstStyle/>
                    <a:p>
                      <a:pPr algn="ctr"/>
                      <a:r>
                        <a:rPr lang="en-US" sz="2800" dirty="0" smtClean="0"/>
                        <a:t>10</a:t>
                      </a:r>
                      <a:endParaRPr lang="en-US" sz="2800" dirty="0"/>
                    </a:p>
                  </a:txBody>
                  <a:tcPr anchor="ctr"/>
                </a:tc>
              </a:tr>
            </a:tbl>
          </a:graphicData>
        </a:graphic>
      </p:graphicFrame>
      <p:cxnSp>
        <p:nvCxnSpPr>
          <p:cNvPr id="7" name="Straight Connector 6"/>
          <p:cNvCxnSpPr/>
          <p:nvPr/>
        </p:nvCxnSpPr>
        <p:spPr>
          <a:xfrm rot="10800000">
            <a:off x="381000" y="2362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 y="22098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CD</a:t>
            </a:r>
            <a:endParaRPr lang="en-US" sz="2800" b="1" dirty="0">
              <a:solidFill>
                <a:schemeClr val="tx1"/>
              </a:solidFill>
            </a:endParaRPr>
          </a:p>
        </p:txBody>
      </p:sp>
      <p:sp>
        <p:nvSpPr>
          <p:cNvPr id="9" name="Rectangle 8"/>
          <p:cNvSpPr/>
          <p:nvPr/>
        </p:nvSpPr>
        <p:spPr>
          <a:xfrm>
            <a:off x="76200" y="25146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AB</a:t>
            </a:r>
            <a:endParaRPr lang="en-US" sz="2800" b="1" dirty="0">
              <a:solidFill>
                <a:schemeClr val="tx1"/>
              </a:solidFill>
            </a:endParaRPr>
          </a:p>
        </p:txBody>
      </p:sp>
      <p:sp>
        <p:nvSpPr>
          <p:cNvPr id="10" name="Rectangle 9"/>
          <p:cNvSpPr/>
          <p:nvPr/>
        </p:nvSpPr>
        <p:spPr>
          <a:xfrm>
            <a:off x="5638800" y="2895600"/>
            <a:ext cx="32766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schemeClr val="tx1"/>
                </a:solidFill>
              </a:rPr>
              <a:t>Step 2: </a:t>
            </a:r>
            <a:r>
              <a:rPr lang="en-US" sz="2400" dirty="0" smtClean="0">
                <a:solidFill>
                  <a:schemeClr val="tx1"/>
                </a:solidFill>
              </a:rPr>
              <a:t>Apply the </a:t>
            </a:r>
            <a:r>
              <a:rPr lang="en-US" sz="2400" dirty="0" err="1" smtClean="0">
                <a:solidFill>
                  <a:schemeClr val="tx1"/>
                </a:solidFill>
              </a:rPr>
              <a:t>DeMorgan’s</a:t>
            </a:r>
            <a:r>
              <a:rPr lang="en-US" sz="2400" dirty="0" smtClean="0">
                <a:solidFill>
                  <a:schemeClr val="tx1"/>
                </a:solidFill>
              </a:rPr>
              <a:t> theorem</a:t>
            </a:r>
          </a:p>
          <a:p>
            <a:endParaRPr lang="en-US" sz="2400" dirty="0" smtClean="0">
              <a:solidFill>
                <a:schemeClr val="tx1"/>
              </a:solidFill>
            </a:endParaRPr>
          </a:p>
          <a:p>
            <a:r>
              <a:rPr lang="en-US" sz="2400" dirty="0" smtClean="0">
                <a:solidFill>
                  <a:schemeClr val="tx1"/>
                </a:solidFill>
              </a:rPr>
              <a:t>(F’)’ =  (AB + CD + BD’)’</a:t>
            </a:r>
          </a:p>
          <a:p>
            <a:endParaRPr lang="en-US" sz="2400" dirty="0" smtClean="0">
              <a:solidFill>
                <a:schemeClr val="tx1"/>
              </a:solidFill>
            </a:endParaRPr>
          </a:p>
          <a:p>
            <a:r>
              <a:rPr lang="en-US" sz="2400" dirty="0" smtClean="0">
                <a:solidFill>
                  <a:schemeClr val="tx1"/>
                </a:solidFill>
              </a:rPr>
              <a:t> </a:t>
            </a:r>
            <a:r>
              <a:rPr lang="en-US" sz="2400" b="1" dirty="0" smtClean="0">
                <a:solidFill>
                  <a:schemeClr val="tx1"/>
                </a:solidFill>
              </a:rPr>
              <a:t>F = (A’+B’)(C’+D’)(B’+D)</a:t>
            </a:r>
            <a:endParaRPr lang="en-US" sz="2400" b="1" dirty="0">
              <a:solidFill>
                <a:schemeClr val="tx1"/>
              </a:solidFill>
            </a:endParaRPr>
          </a:p>
        </p:txBody>
      </p:sp>
      <p:sp>
        <p:nvSpPr>
          <p:cNvPr id="11" name="Rectangle 10"/>
          <p:cNvSpPr/>
          <p:nvPr/>
        </p:nvSpPr>
        <p:spPr>
          <a:xfrm>
            <a:off x="3505200" y="3048000"/>
            <a:ext cx="6096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4343400"/>
            <a:ext cx="3657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ket 12"/>
          <p:cNvSpPr/>
          <p:nvPr/>
        </p:nvSpPr>
        <p:spPr>
          <a:xfrm>
            <a:off x="4419600" y="3657600"/>
            <a:ext cx="1219200" cy="1066800"/>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838200" y="3657600"/>
            <a:ext cx="1143000" cy="1143000"/>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a:off x="1866900" y="5372100"/>
            <a:ext cx="11430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p:cNvCxnSpPr>
          <p:nvPr/>
        </p:nvCxnSpPr>
        <p:spPr>
          <a:xfrm rot="5400000">
            <a:off x="3581400" y="57150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95300" y="53721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600" y="58674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BD’</a:t>
            </a:r>
            <a:endParaRPr lang="en-US" sz="2800" b="1" dirty="0">
              <a:solidFill>
                <a:srgbClr val="0070C0"/>
              </a:solidFill>
            </a:endParaRPr>
          </a:p>
        </p:txBody>
      </p:sp>
      <p:sp>
        <p:nvSpPr>
          <p:cNvPr id="22" name="Rectangle 21"/>
          <p:cNvSpPr/>
          <p:nvPr/>
        </p:nvSpPr>
        <p:spPr>
          <a:xfrm>
            <a:off x="1981200" y="5867400"/>
            <a:ext cx="99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AB</a:t>
            </a:r>
            <a:endParaRPr lang="en-US" sz="2800" b="1" dirty="0">
              <a:solidFill>
                <a:srgbClr val="00B050"/>
              </a:solidFill>
            </a:endParaRPr>
          </a:p>
        </p:txBody>
      </p:sp>
      <p:sp>
        <p:nvSpPr>
          <p:cNvPr id="23" name="Rectangle 22"/>
          <p:cNvSpPr/>
          <p:nvPr/>
        </p:nvSpPr>
        <p:spPr>
          <a:xfrm>
            <a:off x="3429000" y="58674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CD</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NAND Gate</a:t>
            </a:r>
            <a:endParaRPr lang="en-US" dirty="0"/>
          </a:p>
        </p:txBody>
      </p:sp>
      <p:pic>
        <p:nvPicPr>
          <p:cNvPr id="2050" name="Picture 2"/>
          <p:cNvPicPr>
            <a:picLocks noChangeAspect="1" noChangeArrowheads="1"/>
          </p:cNvPicPr>
          <p:nvPr/>
        </p:nvPicPr>
        <p:blipFill>
          <a:blip r:embed="rId2"/>
          <a:srcRect l="22840" t="58334" r="5710" b="12500"/>
          <a:stretch>
            <a:fillRect/>
          </a:stretch>
        </p:blipFill>
        <p:spPr bwMode="auto">
          <a:xfrm>
            <a:off x="609600" y="2971800"/>
            <a:ext cx="80010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NAND Implementation </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b="1" dirty="0" smtClean="0"/>
              <a:t>NAND gate is the </a:t>
            </a:r>
            <a:r>
              <a:rPr lang="en-US" sz="2400" b="1" i="1" dirty="0" smtClean="0"/>
              <a:t>universal gate</a:t>
            </a:r>
          </a:p>
          <a:p>
            <a:pPr lvl="1"/>
            <a:r>
              <a:rPr lang="en-US" sz="2400" dirty="0" smtClean="0"/>
              <a:t>All three basic logical operations AND, OR, NOT can be implemented with it</a:t>
            </a:r>
          </a:p>
          <a:p>
            <a:pPr lvl="1"/>
            <a:r>
              <a:rPr lang="en-US" sz="2400" dirty="0" smtClean="0"/>
              <a:t>Any logic circuit can be implemented with it</a:t>
            </a:r>
            <a:endParaRPr lang="en-US" sz="2400" dirty="0"/>
          </a:p>
        </p:txBody>
      </p:sp>
      <p:pic>
        <p:nvPicPr>
          <p:cNvPr id="1026" name="Picture 2"/>
          <p:cNvPicPr>
            <a:picLocks noChangeAspect="1" noChangeArrowheads="1"/>
          </p:cNvPicPr>
          <p:nvPr/>
        </p:nvPicPr>
        <p:blipFill>
          <a:blip r:embed="rId3"/>
          <a:srcRect l="42846" t="25000" r="6296" b="25247"/>
          <a:stretch>
            <a:fillRect/>
          </a:stretch>
        </p:blipFill>
        <p:spPr bwMode="auto">
          <a:xfrm>
            <a:off x="2971800" y="3352800"/>
            <a:ext cx="6172200" cy="3505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57287" t="35816" r="35178" b="54450"/>
          <a:stretch>
            <a:fillRect/>
          </a:stretch>
        </p:blipFill>
        <p:spPr bwMode="auto">
          <a:xfrm>
            <a:off x="4724400" y="3200400"/>
            <a:ext cx="914400" cy="6858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57287" t="35816" r="35178" b="54450"/>
          <a:stretch>
            <a:fillRect/>
          </a:stretch>
        </p:blipFill>
        <p:spPr bwMode="auto">
          <a:xfrm>
            <a:off x="6462486" y="4114800"/>
            <a:ext cx="914400" cy="6858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57287" t="35816" r="35178" b="54450"/>
          <a:stretch>
            <a:fillRect/>
          </a:stretch>
        </p:blipFill>
        <p:spPr bwMode="auto">
          <a:xfrm>
            <a:off x="5029200" y="5196114"/>
            <a:ext cx="624114" cy="46808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57287" t="35816" r="35178" b="54450"/>
          <a:stretch>
            <a:fillRect/>
          </a:stretch>
        </p:blipFill>
        <p:spPr bwMode="auto">
          <a:xfrm>
            <a:off x="5014686" y="6237514"/>
            <a:ext cx="624114" cy="4680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7438" t="48959" r="37921" b="38541"/>
          <a:stretch>
            <a:fillRect/>
          </a:stretch>
        </p:blipFill>
        <p:spPr bwMode="auto">
          <a:xfrm>
            <a:off x="457200" y="5562600"/>
            <a:ext cx="1905000" cy="9144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l="50366" t="65625" r="37921" b="27083"/>
          <a:stretch>
            <a:fillRect/>
          </a:stretch>
        </p:blipFill>
        <p:spPr bwMode="auto">
          <a:xfrm>
            <a:off x="685800" y="3276600"/>
            <a:ext cx="1524000" cy="53340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l="48023" t="30209" r="40264" b="57291"/>
          <a:stretch>
            <a:fillRect/>
          </a:stretch>
        </p:blipFill>
        <p:spPr bwMode="auto">
          <a:xfrm>
            <a:off x="609600" y="4038600"/>
            <a:ext cx="1524000" cy="914400"/>
          </a:xfrm>
          <a:prstGeom prst="rect">
            <a:avLst/>
          </a:prstGeom>
          <a:noFill/>
          <a:ln w="9525">
            <a:noFill/>
            <a:miter lim="800000"/>
            <a:headEnd/>
            <a:tailEnd/>
          </a:ln>
          <a:effectLst/>
        </p:spPr>
      </p:pic>
      <p:sp>
        <p:nvSpPr>
          <p:cNvPr id="12" name="Right Arrow 11"/>
          <p:cNvSpPr/>
          <p:nvPr/>
        </p:nvSpPr>
        <p:spPr>
          <a:xfrm>
            <a:off x="2362200" y="3429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380344" y="4343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362200" y="5791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9194" t="26042" r="26794" b="57291"/>
          <a:stretch>
            <a:fillRect/>
          </a:stretch>
        </p:blipFill>
        <p:spPr bwMode="auto">
          <a:xfrm>
            <a:off x="3200400" y="457200"/>
            <a:ext cx="3124200" cy="12192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63250" t="47917" r="12738" b="33333"/>
          <a:stretch>
            <a:fillRect/>
          </a:stretch>
        </p:blipFill>
        <p:spPr bwMode="auto">
          <a:xfrm>
            <a:off x="2133600" y="4648200"/>
            <a:ext cx="5029200" cy="19050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49194" t="26042" r="39678" b="57291"/>
          <a:stretch>
            <a:fillRect/>
          </a:stretch>
        </p:blipFill>
        <p:spPr bwMode="auto">
          <a:xfrm>
            <a:off x="1752600" y="2452914"/>
            <a:ext cx="1447800" cy="121920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59735" t="26042" r="26794" b="57291"/>
          <a:stretch>
            <a:fillRect/>
          </a:stretch>
        </p:blipFill>
        <p:spPr bwMode="auto">
          <a:xfrm>
            <a:off x="6444342" y="2438400"/>
            <a:ext cx="1752600" cy="121920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57287" t="35816" r="35178" b="54450"/>
          <a:stretch>
            <a:fillRect/>
          </a:stretch>
        </p:blipFill>
        <p:spPr bwMode="auto">
          <a:xfrm>
            <a:off x="2467428" y="2438400"/>
            <a:ext cx="656772" cy="5334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l="57287" t="35816" r="35178" b="54450"/>
          <a:stretch>
            <a:fillRect/>
          </a:stretch>
        </p:blipFill>
        <p:spPr bwMode="auto">
          <a:xfrm>
            <a:off x="2481942" y="3124200"/>
            <a:ext cx="656772" cy="533400"/>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l="57287" t="35816" r="35178" b="54450"/>
          <a:stretch>
            <a:fillRect/>
          </a:stretch>
        </p:blipFill>
        <p:spPr bwMode="auto">
          <a:xfrm>
            <a:off x="3624942" y="2438400"/>
            <a:ext cx="656772" cy="5334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l="57287" t="35816" r="35178" b="54450"/>
          <a:stretch>
            <a:fillRect/>
          </a:stretch>
        </p:blipFill>
        <p:spPr bwMode="auto">
          <a:xfrm>
            <a:off x="3639456" y="3124200"/>
            <a:ext cx="656772" cy="53340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l="57287" t="35816" r="35178" b="54450"/>
          <a:stretch>
            <a:fillRect/>
          </a:stretch>
        </p:blipFill>
        <p:spPr bwMode="auto">
          <a:xfrm>
            <a:off x="5301342" y="2423886"/>
            <a:ext cx="656772" cy="533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l="57287" t="35816" r="35178" b="54450"/>
          <a:stretch>
            <a:fillRect/>
          </a:stretch>
        </p:blipFill>
        <p:spPr bwMode="auto">
          <a:xfrm>
            <a:off x="5315856" y="3095172"/>
            <a:ext cx="656772" cy="533400"/>
          </a:xfrm>
          <a:prstGeom prst="rect">
            <a:avLst/>
          </a:prstGeom>
          <a:noFill/>
          <a:ln w="9525">
            <a:noFill/>
            <a:miter lim="800000"/>
            <a:headEnd/>
            <a:tailEnd/>
          </a:ln>
          <a:effectLst/>
        </p:spPr>
      </p:pic>
      <p:cxnSp>
        <p:nvCxnSpPr>
          <p:cNvPr id="15" name="Straight Connector 14"/>
          <p:cNvCxnSpPr>
            <a:stCxn id="12" idx="3"/>
          </p:cNvCxnSpPr>
          <p:nvPr/>
        </p:nvCxnSpPr>
        <p:spPr>
          <a:xfrm>
            <a:off x="5958114" y="2690586"/>
            <a:ext cx="638628" cy="5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3"/>
          </p:cNvCxnSpPr>
          <p:nvPr/>
        </p:nvCxnSpPr>
        <p:spPr>
          <a:xfrm>
            <a:off x="5972628" y="3361872"/>
            <a:ext cx="471714" cy="5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2" idx="1"/>
          </p:cNvCxnSpPr>
          <p:nvPr/>
        </p:nvCxnSpPr>
        <p:spPr>
          <a:xfrm flipV="1">
            <a:off x="4263570" y="2690586"/>
            <a:ext cx="1037772" cy="2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1"/>
          </p:cNvCxnSpPr>
          <p:nvPr/>
        </p:nvCxnSpPr>
        <p:spPr>
          <a:xfrm flipV="1">
            <a:off x="4278084" y="3361872"/>
            <a:ext cx="1037772" cy="2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0" idx="1"/>
          </p:cNvCxnSpPr>
          <p:nvPr/>
        </p:nvCxnSpPr>
        <p:spPr>
          <a:xfrm>
            <a:off x="3091542" y="2690586"/>
            <a:ext cx="533400" cy="1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1" idx="1"/>
          </p:cNvCxnSpPr>
          <p:nvPr/>
        </p:nvCxnSpPr>
        <p:spPr>
          <a:xfrm>
            <a:off x="3091542" y="3376386"/>
            <a:ext cx="547914" cy="1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3"/>
          <a:srcRect l="57287" t="35816" r="35178" b="54450"/>
          <a:stretch>
            <a:fillRect/>
          </a:stretch>
        </p:blipFill>
        <p:spPr bwMode="auto">
          <a:xfrm>
            <a:off x="6977742" y="2757714"/>
            <a:ext cx="656772" cy="533400"/>
          </a:xfrm>
          <a:prstGeom prst="rect">
            <a:avLst/>
          </a:prstGeom>
          <a:noFill/>
          <a:ln w="9525">
            <a:noFill/>
            <a:miter lim="800000"/>
            <a:headEnd/>
            <a:tailEnd/>
          </a:ln>
          <a:effectLst/>
        </p:spPr>
      </p:pic>
      <p:cxnSp>
        <p:nvCxnSpPr>
          <p:cNvPr id="30" name="Straight Connector 29"/>
          <p:cNvCxnSpPr/>
          <p:nvPr/>
        </p:nvCxnSpPr>
        <p:spPr>
          <a:xfrm rot="5400000">
            <a:off x="2704306" y="2247900"/>
            <a:ext cx="3886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5334000" y="15240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276600" y="1828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563256" y="2409372"/>
            <a:ext cx="25146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563256" y="3095172"/>
            <a:ext cx="25146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6200000" flipV="1">
            <a:off x="5905500" y="3009900"/>
            <a:ext cx="1219200" cy="838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5638800" y="3733800"/>
            <a:ext cx="12954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705600" y="3810000"/>
            <a:ext cx="1600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Cancel Out!</a:t>
            </a:r>
            <a:endParaRPr lang="en-US" sz="2800" b="1" dirty="0">
              <a:solidFill>
                <a:srgbClr val="C00000"/>
              </a:solidFill>
            </a:endParaRPr>
          </a:p>
        </p:txBody>
      </p:sp>
      <p:sp>
        <p:nvSpPr>
          <p:cNvPr id="44" name="Down Arrow 43"/>
          <p:cNvSpPr/>
          <p:nvPr/>
        </p:nvSpPr>
        <p:spPr>
          <a:xfrm>
            <a:off x="4495800" y="4191000"/>
            <a:ext cx="381000" cy="457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ox(in)">
                                      <p:cBhvr>
                                        <p:cTn id="93" dur="500"/>
                                        <p:tgtEl>
                                          <p:spTgt spid="37"/>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ox(in)">
                                      <p:cBhvr>
                                        <p:cTn id="96" dur="500"/>
                                        <p:tgtEl>
                                          <p:spTgt spid="38"/>
                                        </p:tgtEl>
                                      </p:cBhvr>
                                    </p:animEffect>
                                  </p:childTnLst>
                                </p:cTn>
                              </p:par>
                              <p:par>
                                <p:cTn id="97" presetID="4" presetClass="entr" presetSubtype="16"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ox(in)">
                                      <p:cBhvr>
                                        <p:cTn id="99" dur="500"/>
                                        <p:tgtEl>
                                          <p:spTgt spid="40"/>
                                        </p:tgtEl>
                                      </p:cBhvr>
                                    </p:animEffect>
                                  </p:childTnLst>
                                </p:cTn>
                              </p:par>
                              <p:par>
                                <p:cTn id="100" presetID="4" presetClass="entr" presetSubtype="16"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ox(in)">
                                      <p:cBhvr>
                                        <p:cTn id="102" dur="500"/>
                                        <p:tgtEl>
                                          <p:spTgt spid="42"/>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box(in)">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box(in)">
                                      <p:cBhvr>
                                        <p:cTn id="1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3" grpId="0"/>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dirty="0" smtClean="0"/>
              <a:t>Easier Technique</a:t>
            </a:r>
          </a:p>
          <a:p>
            <a:r>
              <a:rPr lang="en-US" sz="2800" dirty="0" smtClean="0"/>
              <a:t>Obtain the simplified Boolean function in </a:t>
            </a:r>
            <a:br>
              <a:rPr lang="en-US" sz="2800" dirty="0" smtClean="0"/>
            </a:br>
            <a:r>
              <a:rPr lang="en-US" sz="2800" dirty="0" smtClean="0"/>
              <a:t>Sum of products form (Standard form)</a:t>
            </a:r>
          </a:p>
          <a:p>
            <a:r>
              <a:rPr lang="en-US" sz="2800" dirty="0" smtClean="0"/>
              <a:t>Then convert the function to NAND logic by complementing the function double time</a:t>
            </a:r>
          </a:p>
          <a:p>
            <a:pPr>
              <a:buNone/>
            </a:pPr>
            <a:endParaRPr lang="en-US" dirty="0"/>
          </a:p>
        </p:txBody>
      </p:sp>
      <p:sp>
        <p:nvSpPr>
          <p:cNvPr id="4" name="Rectangle 3"/>
          <p:cNvSpPr/>
          <p:nvPr/>
        </p:nvSpPr>
        <p:spPr>
          <a:xfrm>
            <a:off x="381000" y="4419600"/>
            <a:ext cx="1371600" cy="461665"/>
          </a:xfrm>
          <a:prstGeom prst="rect">
            <a:avLst/>
          </a:prstGeom>
        </p:spPr>
        <p:txBody>
          <a:bodyPr wrap="square">
            <a:spAutoFit/>
          </a:bodyPr>
          <a:lstStyle/>
          <a:p>
            <a:r>
              <a:rPr lang="en-US" sz="2400" dirty="0" smtClean="0"/>
              <a:t>AB + CD</a:t>
            </a:r>
            <a:endParaRPr lang="en-US" sz="2400" dirty="0"/>
          </a:p>
        </p:txBody>
      </p:sp>
      <p:sp>
        <p:nvSpPr>
          <p:cNvPr id="5" name="Rectangle 4"/>
          <p:cNvSpPr/>
          <p:nvPr/>
        </p:nvSpPr>
        <p:spPr>
          <a:xfrm>
            <a:off x="2209800" y="4419600"/>
            <a:ext cx="1371600" cy="461665"/>
          </a:xfrm>
          <a:prstGeom prst="rect">
            <a:avLst/>
          </a:prstGeom>
        </p:spPr>
        <p:txBody>
          <a:bodyPr wrap="square">
            <a:spAutoFit/>
          </a:bodyPr>
          <a:lstStyle/>
          <a:p>
            <a:r>
              <a:rPr lang="en-US" sz="2400" dirty="0" smtClean="0"/>
              <a:t>AB + CD</a:t>
            </a:r>
            <a:endParaRPr lang="en-US" sz="2400" dirty="0"/>
          </a:p>
        </p:txBody>
      </p:sp>
      <p:cxnSp>
        <p:nvCxnSpPr>
          <p:cNvPr id="7" name="Straight Connector 6"/>
          <p:cNvCxnSpPr/>
          <p:nvPr/>
        </p:nvCxnSpPr>
        <p:spPr>
          <a:xfrm>
            <a:off x="2209800" y="4267200"/>
            <a:ext cx="1143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4419600"/>
            <a:ext cx="1143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7200" y="4419600"/>
            <a:ext cx="1676400" cy="461665"/>
          </a:xfrm>
          <a:prstGeom prst="rect">
            <a:avLst/>
          </a:prstGeom>
        </p:spPr>
        <p:txBody>
          <a:bodyPr wrap="square">
            <a:spAutoFit/>
          </a:bodyPr>
          <a:lstStyle/>
          <a:p>
            <a:r>
              <a:rPr lang="en-US" sz="2400" dirty="0" smtClean="0"/>
              <a:t>(AB ). (CD)</a:t>
            </a:r>
            <a:endParaRPr lang="en-US" sz="2400" dirty="0"/>
          </a:p>
        </p:txBody>
      </p:sp>
      <p:cxnSp>
        <p:nvCxnSpPr>
          <p:cNvPr id="10" name="Straight Connector 9"/>
          <p:cNvCxnSpPr/>
          <p:nvPr/>
        </p:nvCxnSpPr>
        <p:spPr>
          <a:xfrm>
            <a:off x="4267200" y="42672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419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44196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srcRect l="63250" t="47917" r="12738" b="33333"/>
          <a:stretch>
            <a:fillRect/>
          </a:stretch>
        </p:blipFill>
        <p:spPr bwMode="auto">
          <a:xfrm>
            <a:off x="6400800" y="3962400"/>
            <a:ext cx="2667000" cy="1905000"/>
          </a:xfrm>
          <a:prstGeom prst="rect">
            <a:avLst/>
          </a:prstGeom>
          <a:noFill/>
          <a:ln w="9525">
            <a:noFill/>
            <a:miter lim="800000"/>
            <a:headEnd/>
            <a:tailEnd/>
          </a:ln>
          <a:effectLst/>
        </p:spPr>
      </p:pic>
      <p:sp>
        <p:nvSpPr>
          <p:cNvPr id="16" name="Right Arrow 15"/>
          <p:cNvSpPr/>
          <p:nvPr/>
        </p:nvSpPr>
        <p:spPr>
          <a:xfrm>
            <a:off x="1676400" y="4495800"/>
            <a:ext cx="381000" cy="3048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657600" y="4495800"/>
            <a:ext cx="381000" cy="3048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6019800" y="4495800"/>
            <a:ext cx="381000" cy="3048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par>
                                <p:cTn id="28" presetID="4"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par>
                                <p:cTn id="31" presetID="4"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par>
                                <p:cTn id="34" presetID="4"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6"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nvGraphicFramePr>
        <p:xfrm>
          <a:off x="533400" y="1676400"/>
          <a:ext cx="3505200" cy="4358640"/>
        </p:xfrm>
        <a:graphic>
          <a:graphicData uri="http://schemas.openxmlformats.org/drawingml/2006/table">
            <a:tbl>
              <a:tblPr firstRow="1" bandRow="1">
                <a:tableStyleId>{D7AC3CCA-C797-4891-BE02-D94E43425B78}</a:tableStyleId>
              </a:tblPr>
              <a:tblGrid>
                <a:gridCol w="428276"/>
                <a:gridCol w="333724"/>
                <a:gridCol w="457200"/>
                <a:gridCol w="914400"/>
                <a:gridCol w="1371600"/>
              </a:tblGrid>
              <a:tr h="389467">
                <a:tc>
                  <a:txBody>
                    <a:bodyPr/>
                    <a:lstStyle/>
                    <a:p>
                      <a:pPr algn="ctr"/>
                      <a:r>
                        <a:rPr lang="en-US" sz="2000" dirty="0" smtClean="0"/>
                        <a:t>X</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Z</a:t>
                      </a:r>
                      <a:endParaRPr lang="en-US" sz="2000" dirty="0"/>
                    </a:p>
                  </a:txBody>
                  <a:tcPr/>
                </a:tc>
                <a:tc>
                  <a:txBody>
                    <a:bodyPr/>
                    <a:lstStyle/>
                    <a:p>
                      <a:pPr algn="ctr"/>
                      <a:r>
                        <a:rPr lang="en-US" sz="2000" dirty="0" smtClean="0"/>
                        <a:t>Term </a:t>
                      </a:r>
                      <a:endParaRPr lang="en-US" sz="2000" dirty="0"/>
                    </a:p>
                  </a:txBody>
                  <a:tcPr/>
                </a:tc>
                <a:tc>
                  <a:txBody>
                    <a:bodyPr/>
                    <a:lstStyle/>
                    <a:p>
                      <a:pPr algn="ctr"/>
                      <a:r>
                        <a:rPr lang="en-US" sz="2000" dirty="0" smtClean="0"/>
                        <a:t>Designation</a:t>
                      </a:r>
                      <a:endParaRPr lang="en-US" sz="2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0</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dirty="0" smtClean="0"/>
                        <a:t>m</a:t>
                      </a:r>
                      <a:r>
                        <a:rPr lang="en-US" sz="2400" baseline="-25000" dirty="0" smtClean="0"/>
                        <a:t>1</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2</a:t>
                      </a:r>
                      <a:endParaRPr lang="en-US" sz="2400" baseline="-25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dirty="0" smtClean="0"/>
                        <a:t>m</a:t>
                      </a:r>
                      <a:r>
                        <a:rPr lang="en-US" sz="2400" baseline="-25000" dirty="0" smtClean="0"/>
                        <a:t>3</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err="1" smtClean="0"/>
                        <a:t>xy’z</a:t>
                      </a:r>
                      <a:r>
                        <a:rPr lang="en-US" sz="2400" dirty="0" smtClean="0"/>
                        <a:t>’</a:t>
                      </a:r>
                      <a:endParaRPr lang="en-US" sz="2400" dirty="0"/>
                    </a:p>
                  </a:txBody>
                  <a:tcPr/>
                </a:tc>
                <a:tc>
                  <a:txBody>
                    <a:bodyPr/>
                    <a:lstStyle/>
                    <a:p>
                      <a:pPr algn="ctr"/>
                      <a:r>
                        <a:rPr lang="en-US" sz="2400" dirty="0" smtClean="0"/>
                        <a:t>m</a:t>
                      </a:r>
                      <a:r>
                        <a:rPr lang="en-US" sz="2400" baseline="-25000" dirty="0" smtClean="0"/>
                        <a:t>4</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err="1" smtClean="0"/>
                        <a:t>xy’z</a:t>
                      </a:r>
                      <a:endParaRPr lang="en-US" sz="2400" dirty="0"/>
                    </a:p>
                  </a:txBody>
                  <a:tcPr/>
                </a:tc>
                <a:tc>
                  <a:txBody>
                    <a:bodyPr/>
                    <a:lstStyle/>
                    <a:p>
                      <a:pPr algn="ctr"/>
                      <a:r>
                        <a:rPr lang="en-US" sz="2400" baseline="0" dirty="0" smtClean="0"/>
                        <a:t>m</a:t>
                      </a:r>
                      <a:r>
                        <a:rPr lang="en-US" sz="2400" baseline="-25000" dirty="0" smtClean="0"/>
                        <a:t>5</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xyz’</a:t>
                      </a:r>
                      <a:endParaRPr lang="en-US" sz="2400" dirty="0"/>
                    </a:p>
                  </a:txBody>
                  <a:tcPr/>
                </a:tc>
                <a:tc>
                  <a:txBody>
                    <a:bodyPr/>
                    <a:lstStyle/>
                    <a:p>
                      <a:pPr algn="ctr"/>
                      <a:r>
                        <a:rPr lang="en-US" sz="2400" dirty="0" smtClean="0"/>
                        <a:t>m</a:t>
                      </a:r>
                      <a:r>
                        <a:rPr lang="en-US" sz="2400" baseline="-25000" dirty="0" smtClean="0"/>
                        <a:t>6</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xyz</a:t>
                      </a:r>
                      <a:endParaRPr lang="en-US" sz="2400" dirty="0"/>
                    </a:p>
                  </a:txBody>
                  <a:tcPr/>
                </a:tc>
                <a:tc>
                  <a:txBody>
                    <a:bodyPr/>
                    <a:lstStyle/>
                    <a:p>
                      <a:pPr algn="ctr"/>
                      <a:r>
                        <a:rPr lang="en-US" sz="2400" dirty="0" smtClean="0"/>
                        <a:t>m</a:t>
                      </a:r>
                      <a:r>
                        <a:rPr lang="en-US" sz="2400" baseline="-25000" dirty="0" smtClean="0"/>
                        <a:t>7</a:t>
                      </a:r>
                      <a:endParaRPr lang="en-US" sz="2400" baseline="-25000" dirty="0"/>
                    </a:p>
                  </a:txBody>
                  <a:tcPr/>
                </a:tc>
              </a:tr>
            </a:tbl>
          </a:graphicData>
        </a:graphic>
      </p:graphicFrame>
      <p:pic>
        <p:nvPicPr>
          <p:cNvPr id="1026" name="Picture 2"/>
          <p:cNvPicPr>
            <a:picLocks noChangeAspect="1" noChangeArrowheads="1"/>
          </p:cNvPicPr>
          <p:nvPr/>
        </p:nvPicPr>
        <p:blipFill>
          <a:blip r:embed="rId2"/>
          <a:srcRect l="63836" t="59375" r="14495" b="12500"/>
          <a:stretch>
            <a:fillRect/>
          </a:stretch>
        </p:blipFill>
        <p:spPr bwMode="auto">
          <a:xfrm>
            <a:off x="4419600" y="1600199"/>
            <a:ext cx="3733800" cy="2724665"/>
          </a:xfrm>
          <a:prstGeom prst="rect">
            <a:avLst/>
          </a:prstGeom>
          <a:noFill/>
          <a:ln w="9525">
            <a:noFill/>
            <a:miter lim="800000"/>
            <a:headEnd/>
            <a:tailEnd/>
          </a:ln>
          <a:effectLst/>
        </p:spPr>
      </p:pic>
      <p:cxnSp>
        <p:nvCxnSpPr>
          <p:cNvPr id="7" name="Straight Arrow Connector 6"/>
          <p:cNvCxnSpPr/>
          <p:nvPr/>
        </p:nvCxnSpPr>
        <p:spPr>
          <a:xfrm>
            <a:off x="5105400" y="1600200"/>
            <a:ext cx="2971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7200" y="4495800"/>
            <a:ext cx="4419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err="1" smtClean="0">
                <a:solidFill>
                  <a:srgbClr val="C00000"/>
                </a:solidFill>
              </a:rPr>
              <a:t>Minterms</a:t>
            </a:r>
            <a:r>
              <a:rPr lang="en-US" sz="2400" dirty="0" smtClean="0">
                <a:solidFill>
                  <a:srgbClr val="C00000"/>
                </a:solidFill>
              </a:rPr>
              <a:t> are arranged, not in a binary sequence, but in a sequence similar to the Gray code</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dirty="0" smtClean="0"/>
              <a:t>Implement the following Boolean function with</a:t>
            </a:r>
          </a:p>
          <a:p>
            <a:pPr>
              <a:buNone/>
            </a:pPr>
            <a:r>
              <a:rPr lang="en-US" sz="2800" dirty="0" smtClean="0"/>
              <a:t>NAND gates: </a:t>
            </a:r>
            <a:r>
              <a:rPr lang="pl-PL" sz="2800" i="1" dirty="0" smtClean="0"/>
              <a:t>F (x, y, z) = (1, 2, 3, 4, 5, 7)</a:t>
            </a:r>
            <a:endParaRPr lang="en-US" sz="2800" i="1" dirty="0" smtClean="0"/>
          </a:p>
          <a:p>
            <a:pPr>
              <a:buNone/>
            </a:pP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dirty="0" smtClean="0"/>
              <a:t>Implement the following Boolean function with</a:t>
            </a:r>
          </a:p>
          <a:p>
            <a:pPr>
              <a:buNone/>
            </a:pPr>
            <a:r>
              <a:rPr lang="en-US" sz="2800" dirty="0" smtClean="0"/>
              <a:t>NAND gates: </a:t>
            </a:r>
            <a:r>
              <a:rPr lang="pl-PL" sz="2800" i="1" dirty="0" smtClean="0"/>
              <a:t>F (x, y, z) = (1, 2, 3, 4, 5, 7)</a:t>
            </a:r>
            <a:endParaRPr lang="en-US" sz="2800" i="1" dirty="0" smtClean="0"/>
          </a:p>
          <a:p>
            <a:pPr>
              <a:buNone/>
            </a:pPr>
            <a:r>
              <a:rPr lang="en-US" sz="2800" b="1" u="sng" dirty="0" smtClean="0"/>
              <a:t>Step 1: </a:t>
            </a:r>
            <a:r>
              <a:rPr lang="en-US" sz="2800" dirty="0" smtClean="0"/>
              <a:t>Simplify the function into sum-of-products form</a:t>
            </a:r>
          </a:p>
          <a:p>
            <a:pPr>
              <a:buNone/>
            </a:pPr>
            <a:r>
              <a:rPr lang="en-US" sz="2800" i="1" dirty="0" smtClean="0"/>
              <a:t>		using K-Map</a:t>
            </a:r>
          </a:p>
          <a:p>
            <a:pPr>
              <a:buNone/>
            </a:pPr>
            <a:endParaRPr lang="en-US" sz="2800" dirty="0"/>
          </a:p>
        </p:txBody>
      </p:sp>
      <p:pic>
        <p:nvPicPr>
          <p:cNvPr id="4098" name="Picture 2"/>
          <p:cNvPicPr>
            <a:picLocks noChangeAspect="1" noChangeArrowheads="1"/>
          </p:cNvPicPr>
          <p:nvPr/>
        </p:nvPicPr>
        <p:blipFill>
          <a:blip r:embed="rId2"/>
          <a:srcRect l="50366" t="22917" r="18594" b="51041"/>
          <a:stretch>
            <a:fillRect/>
          </a:stretch>
        </p:blipFill>
        <p:spPr bwMode="auto">
          <a:xfrm>
            <a:off x="1676400" y="3581400"/>
            <a:ext cx="6400800" cy="3019246"/>
          </a:xfrm>
          <a:prstGeom prst="rect">
            <a:avLst/>
          </a:prstGeom>
          <a:noFill/>
          <a:ln w="9525">
            <a:noFill/>
            <a:miter lim="800000"/>
            <a:headEnd/>
            <a:tailEnd/>
          </a:ln>
          <a:effectLst/>
        </p:spPr>
      </p:pic>
      <p:sp>
        <p:nvSpPr>
          <p:cNvPr id="5" name="Rectangle 4"/>
          <p:cNvSpPr/>
          <p:nvPr/>
        </p:nvSpPr>
        <p:spPr>
          <a:xfrm>
            <a:off x="3352800" y="4572000"/>
            <a:ext cx="13716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4680858"/>
            <a:ext cx="11430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5334000"/>
            <a:ext cx="13716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dirty="0" smtClean="0"/>
              <a:t>Implement the following Boolean function with</a:t>
            </a:r>
          </a:p>
          <a:p>
            <a:pPr>
              <a:buNone/>
            </a:pPr>
            <a:r>
              <a:rPr lang="en-US" sz="2800" dirty="0" smtClean="0"/>
              <a:t>NAND gates: </a:t>
            </a:r>
            <a:r>
              <a:rPr lang="pl-PL" sz="2800" i="1" dirty="0" smtClean="0"/>
              <a:t>F (x, y, z) = (1, 2, 3, 4, 5, 7)</a:t>
            </a:r>
            <a:endParaRPr lang="en-US" sz="2800" i="1" dirty="0" smtClean="0"/>
          </a:p>
          <a:p>
            <a:pPr>
              <a:buNone/>
            </a:pPr>
            <a:r>
              <a:rPr lang="en-US" sz="2800" b="1" u="sng" dirty="0" smtClean="0"/>
              <a:t>Step 2: </a:t>
            </a:r>
            <a:r>
              <a:rPr lang="en-US" sz="2800" dirty="0" smtClean="0"/>
              <a:t>Convert the function to NAND logic </a:t>
            </a:r>
          </a:p>
          <a:p>
            <a:pPr>
              <a:buNone/>
            </a:pPr>
            <a:endParaRPr lang="en-US" sz="2800" dirty="0" smtClean="0"/>
          </a:p>
          <a:p>
            <a:pPr>
              <a:buNone/>
            </a:pPr>
            <a:endParaRPr lang="en-US" sz="2800" dirty="0" smtClean="0"/>
          </a:p>
          <a:p>
            <a:pPr>
              <a:buNone/>
            </a:pPr>
            <a:endParaRPr lang="en-US" sz="2800" dirty="0" smtClean="0"/>
          </a:p>
          <a:p>
            <a:pPr>
              <a:buNone/>
            </a:pPr>
            <a:endParaRPr lang="en-US" sz="2800" dirty="0"/>
          </a:p>
        </p:txBody>
      </p:sp>
      <p:sp>
        <p:nvSpPr>
          <p:cNvPr id="8" name="Rectangle 7"/>
          <p:cNvSpPr/>
          <p:nvPr/>
        </p:nvSpPr>
        <p:spPr>
          <a:xfrm>
            <a:off x="457200" y="3505200"/>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 </a:t>
            </a:r>
            <a:r>
              <a:rPr lang="en-US" sz="2800" dirty="0" err="1" smtClean="0">
                <a:solidFill>
                  <a:schemeClr val="tx1"/>
                </a:solidFill>
              </a:rPr>
              <a:t>xy</a:t>
            </a:r>
            <a:r>
              <a:rPr lang="en-US" sz="2800" dirty="0" smtClean="0">
                <a:solidFill>
                  <a:schemeClr val="tx1"/>
                </a:solidFill>
              </a:rPr>
              <a:t>’ + </a:t>
            </a:r>
            <a:r>
              <a:rPr lang="en-US" sz="2800" dirty="0" err="1" smtClean="0">
                <a:solidFill>
                  <a:schemeClr val="tx1"/>
                </a:solidFill>
              </a:rPr>
              <a:t>x’y</a:t>
            </a:r>
            <a:r>
              <a:rPr lang="en-US" sz="2800" dirty="0" smtClean="0">
                <a:solidFill>
                  <a:schemeClr val="tx1"/>
                </a:solidFill>
              </a:rPr>
              <a:t> + z</a:t>
            </a:r>
            <a:endParaRPr lang="en-US" sz="2800" dirty="0">
              <a:solidFill>
                <a:schemeClr val="tx1"/>
              </a:solidFill>
            </a:endParaRPr>
          </a:p>
        </p:txBody>
      </p:sp>
      <p:sp>
        <p:nvSpPr>
          <p:cNvPr id="9" name="Rectangle 8"/>
          <p:cNvSpPr/>
          <p:nvPr/>
        </p:nvSpPr>
        <p:spPr>
          <a:xfrm>
            <a:off x="3276600" y="35052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 </a:t>
            </a:r>
            <a:r>
              <a:rPr lang="en-US" sz="2800" dirty="0" err="1" smtClean="0">
                <a:solidFill>
                  <a:schemeClr val="tx1"/>
                </a:solidFill>
              </a:rPr>
              <a:t>xy</a:t>
            </a:r>
            <a:r>
              <a:rPr lang="en-US" sz="2800" dirty="0" smtClean="0">
                <a:solidFill>
                  <a:schemeClr val="tx1"/>
                </a:solidFill>
              </a:rPr>
              <a:t>’ + </a:t>
            </a:r>
            <a:r>
              <a:rPr lang="en-US" sz="2800" dirty="0" err="1" smtClean="0">
                <a:solidFill>
                  <a:schemeClr val="tx1"/>
                </a:solidFill>
              </a:rPr>
              <a:t>x’y</a:t>
            </a:r>
            <a:r>
              <a:rPr lang="en-US" sz="2800" dirty="0" smtClean="0">
                <a:solidFill>
                  <a:schemeClr val="tx1"/>
                </a:solidFill>
              </a:rPr>
              <a:t> + z</a:t>
            </a:r>
            <a:endParaRPr lang="en-US" sz="2800" dirty="0">
              <a:solidFill>
                <a:schemeClr val="tx1"/>
              </a:solidFill>
            </a:endParaRPr>
          </a:p>
        </p:txBody>
      </p:sp>
      <p:sp>
        <p:nvSpPr>
          <p:cNvPr id="10" name="Rectangle 9"/>
          <p:cNvSpPr/>
          <p:nvPr/>
        </p:nvSpPr>
        <p:spPr>
          <a:xfrm>
            <a:off x="6019800" y="3505200"/>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 (</a:t>
            </a:r>
            <a:r>
              <a:rPr lang="en-US" sz="2800" dirty="0" err="1" smtClean="0">
                <a:solidFill>
                  <a:schemeClr val="tx1"/>
                </a:solidFill>
              </a:rPr>
              <a:t>xy</a:t>
            </a:r>
            <a:r>
              <a:rPr lang="en-US" sz="2800" dirty="0" smtClean="0">
                <a:solidFill>
                  <a:schemeClr val="tx1"/>
                </a:solidFill>
              </a:rPr>
              <a:t>’).(</a:t>
            </a:r>
            <a:r>
              <a:rPr lang="en-US" sz="2800" dirty="0" err="1" smtClean="0">
                <a:solidFill>
                  <a:schemeClr val="tx1"/>
                </a:solidFill>
              </a:rPr>
              <a:t>x’y</a:t>
            </a:r>
            <a:r>
              <a:rPr lang="en-US" sz="2800" dirty="0" smtClean="0">
                <a:solidFill>
                  <a:schemeClr val="tx1"/>
                </a:solidFill>
              </a:rPr>
              <a:t>).(z)</a:t>
            </a:r>
            <a:endParaRPr lang="en-US" sz="2800" dirty="0">
              <a:solidFill>
                <a:schemeClr val="tx1"/>
              </a:solidFill>
            </a:endParaRPr>
          </a:p>
        </p:txBody>
      </p:sp>
      <p:cxnSp>
        <p:nvCxnSpPr>
          <p:cNvPr id="12" name="Straight Connector 11"/>
          <p:cNvCxnSpPr/>
          <p:nvPr/>
        </p:nvCxnSpPr>
        <p:spPr>
          <a:xfrm>
            <a:off x="3886200" y="3505200"/>
            <a:ext cx="1600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6200" y="3352800"/>
            <a:ext cx="1600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3352800"/>
            <a:ext cx="1828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53400" y="35052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35052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05600" y="35052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srcRect l="64422" t="44792" r="9224" b="29166"/>
          <a:stretch>
            <a:fillRect/>
          </a:stretch>
        </p:blipFill>
        <p:spPr bwMode="auto">
          <a:xfrm>
            <a:off x="3200400" y="4038600"/>
            <a:ext cx="3429000" cy="2362200"/>
          </a:xfrm>
          <a:prstGeom prst="rect">
            <a:avLst/>
          </a:prstGeom>
          <a:noFill/>
          <a:ln w="9525">
            <a:noFill/>
            <a:miter lim="800000"/>
            <a:headEnd/>
            <a:tailEnd/>
          </a:ln>
          <a:effectLst/>
        </p:spPr>
      </p:pic>
      <p:pic>
        <p:nvPicPr>
          <p:cNvPr id="29" name="Picture 2"/>
          <p:cNvPicPr>
            <a:picLocks noChangeAspect="1" noChangeArrowheads="1"/>
          </p:cNvPicPr>
          <p:nvPr/>
        </p:nvPicPr>
        <p:blipFill>
          <a:blip r:embed="rId2"/>
          <a:srcRect l="64422" t="64954" r="34114" b="28326"/>
          <a:stretch>
            <a:fillRect/>
          </a:stretch>
        </p:blipFill>
        <p:spPr bwMode="auto">
          <a:xfrm>
            <a:off x="3200400" y="5913120"/>
            <a:ext cx="304800" cy="487680"/>
          </a:xfrm>
          <a:prstGeom prst="rect">
            <a:avLst/>
          </a:prstGeom>
          <a:noFill/>
          <a:ln w="9525">
            <a:noFill/>
            <a:miter lim="800000"/>
            <a:headEnd/>
            <a:tailEnd/>
          </a:ln>
          <a:effectLst/>
        </p:spPr>
      </p:pic>
      <p:pic>
        <p:nvPicPr>
          <p:cNvPr id="30" name="Picture 2"/>
          <p:cNvPicPr>
            <a:picLocks noChangeAspect="1" noChangeArrowheads="1"/>
          </p:cNvPicPr>
          <p:nvPr/>
        </p:nvPicPr>
        <p:blipFill>
          <a:blip r:embed="rId3"/>
          <a:srcRect l="57287" t="35816" r="35178" b="54450"/>
          <a:stretch>
            <a:fillRect/>
          </a:stretch>
        </p:blipFill>
        <p:spPr bwMode="auto">
          <a:xfrm>
            <a:off x="3886200" y="5820228"/>
            <a:ext cx="762000" cy="571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additive="base">
                                        <p:cTn id="49" dur="500" fill="hold"/>
                                        <p:tgtEl>
                                          <p:spTgt spid="5122"/>
                                        </p:tgtEl>
                                        <p:attrNameLst>
                                          <p:attrName>ppt_x</p:attrName>
                                        </p:attrNameLst>
                                      </p:cBhvr>
                                      <p:tavLst>
                                        <p:tav tm="0">
                                          <p:val>
                                            <p:strVal val="#ppt_x"/>
                                          </p:val>
                                        </p:tav>
                                        <p:tav tm="100000">
                                          <p:val>
                                            <p:strVal val="#ppt_x"/>
                                          </p:val>
                                        </p:tav>
                                      </p:tavLst>
                                    </p:anim>
                                    <p:anim calcmode="lin" valueType="num">
                                      <p:cBhvr additive="base">
                                        <p:cTn id="50" dur="500" fill="hold"/>
                                        <p:tgtEl>
                                          <p:spTgt spid="51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32796" t="28125" r="8053" b="45833"/>
          <a:stretch>
            <a:fillRect/>
          </a:stretch>
        </p:blipFill>
        <p:spPr bwMode="auto">
          <a:xfrm>
            <a:off x="1066800" y="2590800"/>
            <a:ext cx="7696200" cy="19050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normAutofit/>
          </a:bodyPr>
          <a:lstStyle/>
          <a:p>
            <a:r>
              <a:rPr lang="en-US" sz="3200" dirty="0" smtClean="0"/>
              <a:t>Multilevel NAND Circuits</a:t>
            </a:r>
            <a:endParaRPr lang="en-US" sz="3200"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t>If the </a:t>
            </a:r>
            <a:r>
              <a:rPr lang="en-US" sz="2800" dirty="0" err="1" smtClean="0"/>
              <a:t>boolean</a:t>
            </a:r>
            <a:r>
              <a:rPr lang="en-US" sz="2800" dirty="0" smtClean="0"/>
              <a:t> function is not in standard form, it results in three or more levels gating structure</a:t>
            </a:r>
          </a:p>
          <a:p>
            <a:pPr algn="ctr">
              <a:buNone/>
            </a:pPr>
            <a:r>
              <a:rPr lang="en-US" sz="2800" i="1" dirty="0" smtClean="0"/>
              <a:t>F = A (CD + B) + BC’</a:t>
            </a:r>
            <a:endParaRPr lang="en-US" sz="2800" dirty="0"/>
          </a:p>
        </p:txBody>
      </p:sp>
      <p:pic>
        <p:nvPicPr>
          <p:cNvPr id="6147" name="Picture 3"/>
          <p:cNvPicPr>
            <a:picLocks noChangeAspect="1" noChangeArrowheads="1"/>
          </p:cNvPicPr>
          <p:nvPr/>
        </p:nvPicPr>
        <p:blipFill>
          <a:blip r:embed="rId4"/>
          <a:srcRect l="32430" t="53125" r="8419" b="21875"/>
          <a:stretch>
            <a:fillRect/>
          </a:stretch>
        </p:blipFill>
        <p:spPr bwMode="auto">
          <a:xfrm>
            <a:off x="1066800" y="4800600"/>
            <a:ext cx="7696200" cy="1828800"/>
          </a:xfrm>
          <a:prstGeom prst="rect">
            <a:avLst/>
          </a:prstGeom>
          <a:noFill/>
          <a:ln w="9525">
            <a:noFill/>
            <a:miter lim="800000"/>
            <a:headEnd/>
            <a:tailEnd/>
          </a:ln>
          <a:effectLst/>
        </p:spPr>
      </p:pic>
      <p:sp>
        <p:nvSpPr>
          <p:cNvPr id="6" name="Down Arrow 5"/>
          <p:cNvSpPr/>
          <p:nvPr/>
        </p:nvSpPr>
        <p:spPr>
          <a:xfrm>
            <a:off x="4343400" y="4419600"/>
            <a:ext cx="381000" cy="3810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5"/>
          <a:srcRect l="57287" t="35816" r="35178" b="54450"/>
          <a:stretch>
            <a:fillRect/>
          </a:stretch>
        </p:blipFill>
        <p:spPr bwMode="auto">
          <a:xfrm>
            <a:off x="3824514" y="5128986"/>
            <a:ext cx="762000" cy="571500"/>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l="57287" t="35816" r="35178" b="54450"/>
          <a:stretch>
            <a:fillRect/>
          </a:stretch>
        </p:blipFill>
        <p:spPr bwMode="auto">
          <a:xfrm>
            <a:off x="2238828" y="5401582"/>
            <a:ext cx="533400" cy="346075"/>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l="32430" t="69792" r="65227" b="26042"/>
          <a:stretch>
            <a:fillRect/>
          </a:stretch>
        </p:blipFill>
        <p:spPr bwMode="auto">
          <a:xfrm>
            <a:off x="1066800" y="5410200"/>
            <a:ext cx="304800" cy="304800"/>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l="57287" t="35816" r="35178" b="54450"/>
          <a:stretch>
            <a:fillRect/>
          </a:stretch>
        </p:blipFill>
        <p:spPr bwMode="auto">
          <a:xfrm>
            <a:off x="7391400" y="5715000"/>
            <a:ext cx="762000" cy="571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32796" t="28125" r="8053" b="45833"/>
          <a:stretch>
            <a:fillRect/>
          </a:stretch>
        </p:blipFill>
        <p:spPr bwMode="auto">
          <a:xfrm>
            <a:off x="1066800" y="2590800"/>
            <a:ext cx="7696200" cy="19050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normAutofit/>
          </a:bodyPr>
          <a:lstStyle/>
          <a:p>
            <a:r>
              <a:rPr lang="en-US" sz="3200" dirty="0" smtClean="0"/>
              <a:t>Multilevel NAND Circuits</a:t>
            </a:r>
            <a:endParaRPr lang="en-US" sz="3200"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t>If the </a:t>
            </a:r>
            <a:r>
              <a:rPr lang="en-US" sz="2800" dirty="0" err="1" smtClean="0"/>
              <a:t>boolean</a:t>
            </a:r>
            <a:r>
              <a:rPr lang="en-US" sz="2800" dirty="0" smtClean="0"/>
              <a:t> function is not in standard form, it results in three or more levels gating structure</a:t>
            </a:r>
          </a:p>
          <a:p>
            <a:pPr algn="ctr">
              <a:buNone/>
            </a:pPr>
            <a:r>
              <a:rPr lang="en-US" sz="2800" i="1" dirty="0" smtClean="0"/>
              <a:t>F = A (CD + B) + BC’</a:t>
            </a:r>
            <a:endParaRPr lang="en-US" sz="2800" dirty="0"/>
          </a:p>
        </p:txBody>
      </p:sp>
      <p:pic>
        <p:nvPicPr>
          <p:cNvPr id="6147" name="Picture 3"/>
          <p:cNvPicPr>
            <a:picLocks noChangeAspect="1" noChangeArrowheads="1"/>
          </p:cNvPicPr>
          <p:nvPr/>
        </p:nvPicPr>
        <p:blipFill>
          <a:blip r:embed="rId4"/>
          <a:srcRect l="32430" t="53125" r="8419" b="21875"/>
          <a:stretch>
            <a:fillRect/>
          </a:stretch>
        </p:blipFill>
        <p:spPr bwMode="auto">
          <a:xfrm>
            <a:off x="1066800" y="4800600"/>
            <a:ext cx="7696200" cy="1828800"/>
          </a:xfrm>
          <a:prstGeom prst="rect">
            <a:avLst/>
          </a:prstGeom>
          <a:noFill/>
          <a:ln w="9525">
            <a:noFill/>
            <a:miter lim="800000"/>
            <a:headEnd/>
            <a:tailEnd/>
          </a:ln>
          <a:effectLst/>
        </p:spPr>
      </p:pic>
      <p:sp>
        <p:nvSpPr>
          <p:cNvPr id="6" name="Down Arrow 5"/>
          <p:cNvSpPr/>
          <p:nvPr/>
        </p:nvSpPr>
        <p:spPr>
          <a:xfrm>
            <a:off x="4343400" y="4419600"/>
            <a:ext cx="381000" cy="3810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NOR Implementation</a:t>
            </a:r>
            <a:endParaRPr lang="en-US" sz="3200" dirty="0"/>
          </a:p>
        </p:txBody>
      </p:sp>
      <p:sp>
        <p:nvSpPr>
          <p:cNvPr id="3" name="Content Placeholder 2"/>
          <p:cNvSpPr>
            <a:spLocks noGrp="1"/>
          </p:cNvSpPr>
          <p:nvPr>
            <p:ph idx="1"/>
          </p:nvPr>
        </p:nvSpPr>
        <p:spPr>
          <a:xfrm>
            <a:off x="457200" y="990600"/>
            <a:ext cx="8229600" cy="4525963"/>
          </a:xfrm>
        </p:spPr>
        <p:txBody>
          <a:bodyPr>
            <a:normAutofit/>
          </a:bodyPr>
          <a:lstStyle/>
          <a:p>
            <a:r>
              <a:rPr lang="en-US" sz="2800" dirty="0" smtClean="0"/>
              <a:t>NOR gate is the another universal gate</a:t>
            </a:r>
          </a:p>
          <a:p>
            <a:r>
              <a:rPr lang="en-US" sz="2800" dirty="0" smtClean="0"/>
              <a:t>NOR operation is the dual of the NAND operation</a:t>
            </a:r>
          </a:p>
          <a:p>
            <a:r>
              <a:rPr lang="en-US" sz="2800" dirty="0" smtClean="0"/>
              <a:t>All procedures and rules for NOR logic are the duals of the corresponding procedures and rules developed for NAND logic</a:t>
            </a:r>
            <a:endParaRPr lang="en-US" sz="2800" dirty="0"/>
          </a:p>
        </p:txBody>
      </p:sp>
      <p:pic>
        <p:nvPicPr>
          <p:cNvPr id="7170" name="Picture 2"/>
          <p:cNvPicPr>
            <a:picLocks noChangeAspect="1" noChangeArrowheads="1"/>
          </p:cNvPicPr>
          <p:nvPr/>
        </p:nvPicPr>
        <p:blipFill>
          <a:blip r:embed="rId2"/>
          <a:srcRect l="31625" t="35416" r="10395" b="15626"/>
          <a:stretch>
            <a:fillRect/>
          </a:stretch>
        </p:blipFill>
        <p:spPr bwMode="auto">
          <a:xfrm>
            <a:off x="3352800" y="3429000"/>
            <a:ext cx="5715000" cy="32004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47438" t="48959" r="37921" b="38541"/>
          <a:stretch>
            <a:fillRect/>
          </a:stretch>
        </p:blipFill>
        <p:spPr bwMode="auto">
          <a:xfrm>
            <a:off x="533400" y="5638800"/>
            <a:ext cx="1905000" cy="9144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50366" t="65625" r="37921" b="27083"/>
          <a:stretch>
            <a:fillRect/>
          </a:stretch>
        </p:blipFill>
        <p:spPr bwMode="auto">
          <a:xfrm>
            <a:off x="762000" y="3352800"/>
            <a:ext cx="1524000" cy="5334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l="48023" t="30209" r="40264" b="57291"/>
          <a:stretch>
            <a:fillRect/>
          </a:stretch>
        </p:blipFill>
        <p:spPr bwMode="auto">
          <a:xfrm>
            <a:off x="685800" y="4114800"/>
            <a:ext cx="1524000" cy="914400"/>
          </a:xfrm>
          <a:prstGeom prst="rect">
            <a:avLst/>
          </a:prstGeom>
          <a:noFill/>
          <a:ln w="9525">
            <a:noFill/>
            <a:miter lim="800000"/>
            <a:headEnd/>
            <a:tailEnd/>
          </a:ln>
          <a:effectLst/>
        </p:spPr>
      </p:pic>
      <p:sp>
        <p:nvSpPr>
          <p:cNvPr id="8" name="Right Arrow 7"/>
          <p:cNvSpPr/>
          <p:nvPr/>
        </p:nvSpPr>
        <p:spPr>
          <a:xfrm>
            <a:off x="2438400" y="3505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456544" y="4419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438400" y="5867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srcRect l="43994" t="47073" r="47502" b="41270"/>
          <a:stretch>
            <a:fillRect/>
          </a:stretch>
        </p:blipFill>
        <p:spPr bwMode="auto">
          <a:xfrm>
            <a:off x="4876800" y="3200400"/>
            <a:ext cx="838200" cy="762000"/>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l="50366" t="65625" r="48463" b="28125"/>
          <a:stretch>
            <a:fillRect/>
          </a:stretch>
        </p:blipFill>
        <p:spPr bwMode="auto">
          <a:xfrm>
            <a:off x="4845352" y="3472542"/>
            <a:ext cx="107648" cy="322944"/>
          </a:xfrm>
          <a:prstGeom prst="rect">
            <a:avLst/>
          </a:prstGeom>
          <a:noFill/>
          <a:ln w="9525">
            <a:noFill/>
            <a:miter lim="800000"/>
            <a:headEnd/>
            <a:tailEnd/>
          </a:ln>
          <a:effectLst/>
        </p:spPr>
      </p:pic>
      <p:cxnSp>
        <p:nvCxnSpPr>
          <p:cNvPr id="14" name="Straight Connector 13"/>
          <p:cNvCxnSpPr/>
          <p:nvPr/>
        </p:nvCxnSpPr>
        <p:spPr>
          <a:xfrm rot="10800000">
            <a:off x="4680858" y="3595914"/>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srcRect l="43994" t="47073" r="47502" b="41270"/>
          <a:stretch>
            <a:fillRect/>
          </a:stretch>
        </p:blipFill>
        <p:spPr bwMode="auto">
          <a:xfrm>
            <a:off x="4844143" y="5011056"/>
            <a:ext cx="838200" cy="762000"/>
          </a:xfrm>
          <a:prstGeom prst="rect">
            <a:avLst/>
          </a:prstGeom>
          <a:noFill/>
          <a:ln w="9525">
            <a:noFill/>
            <a:miter lim="800000"/>
            <a:headEnd/>
            <a:tailEnd/>
          </a:ln>
          <a:effectLst/>
        </p:spPr>
      </p:pic>
      <p:pic>
        <p:nvPicPr>
          <p:cNvPr id="17" name="Picture 3"/>
          <p:cNvPicPr>
            <a:picLocks noChangeAspect="1" noChangeArrowheads="1"/>
          </p:cNvPicPr>
          <p:nvPr/>
        </p:nvPicPr>
        <p:blipFill>
          <a:blip r:embed="rId3"/>
          <a:srcRect l="50366" t="65625" r="48463" b="28125"/>
          <a:stretch>
            <a:fillRect/>
          </a:stretch>
        </p:blipFill>
        <p:spPr bwMode="auto">
          <a:xfrm>
            <a:off x="4812695" y="5283198"/>
            <a:ext cx="107648" cy="322944"/>
          </a:xfrm>
          <a:prstGeom prst="rect">
            <a:avLst/>
          </a:prstGeom>
          <a:noFill/>
          <a:ln w="9525">
            <a:noFill/>
            <a:miter lim="800000"/>
            <a:headEnd/>
            <a:tailEnd/>
          </a:ln>
          <a:effectLst/>
        </p:spPr>
      </p:pic>
      <p:cxnSp>
        <p:nvCxnSpPr>
          <p:cNvPr id="18" name="Straight Connector 17"/>
          <p:cNvCxnSpPr/>
          <p:nvPr/>
        </p:nvCxnSpPr>
        <p:spPr>
          <a:xfrm rot="10800000">
            <a:off x="4648201" y="5435598"/>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2"/>
          <a:srcRect l="43994" t="47073" r="47502" b="41270"/>
          <a:stretch>
            <a:fillRect/>
          </a:stretch>
        </p:blipFill>
        <p:spPr bwMode="auto">
          <a:xfrm>
            <a:off x="4876800" y="5987142"/>
            <a:ext cx="838200" cy="762000"/>
          </a:xfrm>
          <a:prstGeom prst="rect">
            <a:avLst/>
          </a:prstGeom>
          <a:noFill/>
          <a:ln w="9525">
            <a:noFill/>
            <a:miter lim="800000"/>
            <a:headEnd/>
            <a:tailEnd/>
          </a:ln>
          <a:effectLst/>
        </p:spPr>
      </p:pic>
      <p:pic>
        <p:nvPicPr>
          <p:cNvPr id="20" name="Picture 3"/>
          <p:cNvPicPr>
            <a:picLocks noChangeAspect="1" noChangeArrowheads="1"/>
          </p:cNvPicPr>
          <p:nvPr/>
        </p:nvPicPr>
        <p:blipFill>
          <a:blip r:embed="rId3"/>
          <a:srcRect l="50366" t="65625" r="48463" b="28125"/>
          <a:stretch>
            <a:fillRect/>
          </a:stretch>
        </p:blipFill>
        <p:spPr bwMode="auto">
          <a:xfrm>
            <a:off x="4845352" y="6259284"/>
            <a:ext cx="107648" cy="322944"/>
          </a:xfrm>
          <a:prstGeom prst="rect">
            <a:avLst/>
          </a:prstGeom>
          <a:noFill/>
          <a:ln w="9525">
            <a:noFill/>
            <a:miter lim="800000"/>
            <a:headEnd/>
            <a:tailEnd/>
          </a:ln>
          <a:effectLst/>
        </p:spPr>
      </p:pic>
      <p:cxnSp>
        <p:nvCxnSpPr>
          <p:cNvPr id="21" name="Straight Connector 20"/>
          <p:cNvCxnSpPr/>
          <p:nvPr/>
        </p:nvCxnSpPr>
        <p:spPr>
          <a:xfrm rot="10800000">
            <a:off x="4680858" y="638265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a:srcRect l="43994" t="47073" r="47502" b="41270"/>
          <a:stretch>
            <a:fillRect/>
          </a:stretch>
        </p:blipFill>
        <p:spPr bwMode="auto">
          <a:xfrm>
            <a:off x="6781800" y="4191000"/>
            <a:ext cx="838200" cy="762000"/>
          </a:xfrm>
          <a:prstGeom prst="rect">
            <a:avLst/>
          </a:prstGeom>
          <a:noFill/>
          <a:ln w="9525">
            <a:noFill/>
            <a:miter lim="800000"/>
            <a:headEnd/>
            <a:tailEnd/>
          </a:ln>
          <a:effectLst/>
        </p:spPr>
      </p:pic>
      <p:pic>
        <p:nvPicPr>
          <p:cNvPr id="23" name="Picture 3"/>
          <p:cNvPicPr>
            <a:picLocks noChangeAspect="1" noChangeArrowheads="1"/>
          </p:cNvPicPr>
          <p:nvPr/>
        </p:nvPicPr>
        <p:blipFill>
          <a:blip r:embed="rId3"/>
          <a:srcRect l="50366" t="65625" r="48463" b="28125"/>
          <a:stretch>
            <a:fillRect/>
          </a:stretch>
        </p:blipFill>
        <p:spPr bwMode="auto">
          <a:xfrm>
            <a:off x="6750352" y="4463142"/>
            <a:ext cx="107648" cy="322944"/>
          </a:xfrm>
          <a:prstGeom prst="rect">
            <a:avLst/>
          </a:prstGeom>
          <a:noFill/>
          <a:ln w="9525">
            <a:noFill/>
            <a:miter lim="800000"/>
            <a:headEnd/>
            <a:tailEnd/>
          </a:ln>
          <a:effectLst/>
        </p:spPr>
      </p:pic>
      <p:cxnSp>
        <p:nvCxnSpPr>
          <p:cNvPr id="24" name="Straight Connector 23"/>
          <p:cNvCxnSpPr/>
          <p:nvPr/>
        </p:nvCxnSpPr>
        <p:spPr>
          <a:xfrm rot="10800000">
            <a:off x="6585858" y="4586514"/>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srcRect l="38653" t="63542" r="15666" b="26041"/>
          <a:stretch>
            <a:fillRect/>
          </a:stretch>
        </p:blipFill>
        <p:spPr bwMode="auto">
          <a:xfrm>
            <a:off x="1143000" y="3124200"/>
            <a:ext cx="7162800" cy="16853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NOR Implementation</a:t>
            </a:r>
            <a:endParaRPr lang="en-US" sz="3200" dirty="0"/>
          </a:p>
        </p:txBody>
      </p:sp>
      <p:sp>
        <p:nvSpPr>
          <p:cNvPr id="3" name="Content Placeholder 2"/>
          <p:cNvSpPr>
            <a:spLocks noGrp="1"/>
          </p:cNvSpPr>
          <p:nvPr>
            <p:ph idx="1"/>
          </p:nvPr>
        </p:nvSpPr>
        <p:spPr/>
        <p:txBody>
          <a:bodyPr/>
          <a:lstStyle/>
          <a:p>
            <a:pPr>
              <a:buNone/>
            </a:pPr>
            <a:r>
              <a:rPr lang="en-US" sz="2800" dirty="0" smtClean="0"/>
              <a:t>Technique</a:t>
            </a:r>
          </a:p>
          <a:p>
            <a:r>
              <a:rPr lang="en-US" sz="2800" dirty="0" smtClean="0"/>
              <a:t>Obtain the simplified Boolean function in </a:t>
            </a:r>
            <a:br>
              <a:rPr lang="en-US" sz="2800" dirty="0" smtClean="0"/>
            </a:br>
            <a:r>
              <a:rPr lang="en-US" sz="2800" dirty="0" smtClean="0"/>
              <a:t>Product of Sums form (Standard form) (using K-Map)</a:t>
            </a:r>
          </a:p>
          <a:p>
            <a:r>
              <a:rPr lang="en-US" sz="2800" dirty="0" smtClean="0"/>
              <a:t>Then convert the function to NOR logic by complementing the function double time</a:t>
            </a:r>
          </a:p>
          <a:p>
            <a:endParaRPr lang="en-US" dirty="0"/>
          </a:p>
        </p:txBody>
      </p:sp>
      <p:sp>
        <p:nvSpPr>
          <p:cNvPr id="4" name="Rectangle 3"/>
          <p:cNvSpPr/>
          <p:nvPr/>
        </p:nvSpPr>
        <p:spPr>
          <a:xfrm>
            <a:off x="381000" y="4267200"/>
            <a:ext cx="2294218" cy="523220"/>
          </a:xfrm>
          <a:prstGeom prst="rect">
            <a:avLst/>
          </a:prstGeom>
        </p:spPr>
        <p:txBody>
          <a:bodyPr wrap="none">
            <a:spAutoFit/>
          </a:bodyPr>
          <a:lstStyle/>
          <a:p>
            <a:r>
              <a:rPr lang="en-US" sz="2800" dirty="0" smtClean="0"/>
              <a:t>(</a:t>
            </a:r>
            <a:r>
              <a:rPr lang="en-US" sz="2800" i="1" dirty="0" smtClean="0"/>
              <a:t>A + B)(C + D)E</a:t>
            </a:r>
            <a:endParaRPr lang="en-US" sz="2800" dirty="0"/>
          </a:p>
        </p:txBody>
      </p:sp>
      <p:sp>
        <p:nvSpPr>
          <p:cNvPr id="5" name="Rectangle 4"/>
          <p:cNvSpPr/>
          <p:nvPr/>
        </p:nvSpPr>
        <p:spPr>
          <a:xfrm>
            <a:off x="3115982" y="4277380"/>
            <a:ext cx="2294218" cy="523220"/>
          </a:xfrm>
          <a:prstGeom prst="rect">
            <a:avLst/>
          </a:prstGeom>
        </p:spPr>
        <p:txBody>
          <a:bodyPr wrap="none">
            <a:spAutoFit/>
          </a:bodyPr>
          <a:lstStyle/>
          <a:p>
            <a:r>
              <a:rPr lang="en-US" sz="2800" dirty="0" smtClean="0"/>
              <a:t>(</a:t>
            </a:r>
            <a:r>
              <a:rPr lang="en-US" sz="2800" i="1" dirty="0" smtClean="0"/>
              <a:t>A + B)(C + D)E</a:t>
            </a:r>
            <a:endParaRPr lang="en-US" sz="2800" dirty="0"/>
          </a:p>
        </p:txBody>
      </p:sp>
      <p:sp>
        <p:nvSpPr>
          <p:cNvPr id="6" name="Rectangle 5"/>
          <p:cNvSpPr/>
          <p:nvPr/>
        </p:nvSpPr>
        <p:spPr>
          <a:xfrm>
            <a:off x="5881110" y="4267200"/>
            <a:ext cx="2653290" cy="523220"/>
          </a:xfrm>
          <a:prstGeom prst="rect">
            <a:avLst/>
          </a:prstGeom>
        </p:spPr>
        <p:txBody>
          <a:bodyPr wrap="none">
            <a:spAutoFit/>
          </a:bodyPr>
          <a:lstStyle/>
          <a:p>
            <a:r>
              <a:rPr lang="en-US" sz="2800" dirty="0" smtClean="0"/>
              <a:t>(</a:t>
            </a:r>
            <a:r>
              <a:rPr lang="en-US" sz="2800" i="1" dirty="0" smtClean="0"/>
              <a:t>A + B)+(C + D)+E</a:t>
            </a:r>
            <a:endParaRPr lang="en-US" sz="2800" dirty="0"/>
          </a:p>
        </p:txBody>
      </p:sp>
      <p:cxnSp>
        <p:nvCxnSpPr>
          <p:cNvPr id="8" name="Straight Connector 7"/>
          <p:cNvCxnSpPr/>
          <p:nvPr/>
        </p:nvCxnSpPr>
        <p:spPr>
          <a:xfrm>
            <a:off x="3276600" y="4267200"/>
            <a:ext cx="2057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4172856"/>
            <a:ext cx="2057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33510" y="4267200"/>
            <a:ext cx="838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76510" y="4267200"/>
            <a:ext cx="838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43310" y="42672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33510" y="4114800"/>
            <a:ext cx="2438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srcRect l="48024" t="18750" r="24451" b="58333"/>
          <a:stretch>
            <a:fillRect/>
          </a:stretch>
        </p:blipFill>
        <p:spPr bwMode="auto">
          <a:xfrm>
            <a:off x="3200400" y="4876800"/>
            <a:ext cx="4114800" cy="1981200"/>
          </a:xfrm>
          <a:prstGeom prst="rect">
            <a:avLst/>
          </a:prstGeom>
          <a:noFill/>
          <a:ln w="9525">
            <a:noFill/>
            <a:miter lim="800000"/>
            <a:headEnd/>
            <a:tailEnd/>
          </a:ln>
          <a:effectLst/>
        </p:spPr>
      </p:pic>
      <p:sp>
        <p:nvSpPr>
          <p:cNvPr id="25" name="Right Arrow 24"/>
          <p:cNvSpPr/>
          <p:nvPr/>
        </p:nvSpPr>
        <p:spPr>
          <a:xfrm>
            <a:off x="2667000" y="4343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562600" y="44196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box(in)">
                                      <p:cBhvr>
                                        <p:cTn id="4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Exclusive – OR (XOR)</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3"/>
          <a:srcRect l="41613" t="46216" r="17204" b="22877"/>
          <a:stretch>
            <a:fillRect/>
          </a:stretch>
        </p:blipFill>
        <p:spPr bwMode="auto">
          <a:xfrm>
            <a:off x="609600" y="1600200"/>
            <a:ext cx="8001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Exclusive – OR (XOR)</a:t>
            </a:r>
            <a:endParaRPr lang="en-US" dirty="0"/>
          </a:p>
        </p:txBody>
      </p:sp>
      <p:sp>
        <p:nvSpPr>
          <p:cNvPr id="3" name="Content Placeholder 2"/>
          <p:cNvSpPr>
            <a:spLocks noGrp="1"/>
          </p:cNvSpPr>
          <p:nvPr>
            <p:ph idx="1"/>
          </p:nvPr>
        </p:nvSpPr>
        <p:spPr>
          <a:xfrm>
            <a:off x="457200" y="1219200"/>
            <a:ext cx="8229600" cy="5334000"/>
          </a:xfrm>
        </p:spPr>
        <p:txBody>
          <a:bodyPr/>
          <a:lstStyle/>
          <a:p>
            <a:r>
              <a:rPr lang="en-US" sz="2800" dirty="0" smtClean="0"/>
              <a:t>The following identities apply to the exclusive-OR operation:</a:t>
            </a:r>
            <a:br>
              <a:rPr lang="en-US" sz="2800" dirty="0" smtClean="0"/>
            </a:br>
            <a:endParaRPr lang="en-US" sz="2800" dirty="0" smtClean="0"/>
          </a:p>
          <a:p>
            <a:endParaRPr lang="en-US" dirty="0" smtClean="0"/>
          </a:p>
          <a:p>
            <a:endParaRPr lang="en-US" dirty="0" smtClean="0"/>
          </a:p>
          <a:p>
            <a:endParaRPr lang="en-US" dirty="0" smtClean="0"/>
          </a:p>
          <a:p>
            <a:endParaRPr lang="en-US" dirty="0" smtClean="0"/>
          </a:p>
          <a:p>
            <a:r>
              <a:rPr lang="en-US" sz="2800" dirty="0" smtClean="0"/>
              <a:t>XOR is commutative and associative</a:t>
            </a:r>
            <a:endParaRPr lang="en-US" sz="2800" dirty="0"/>
          </a:p>
        </p:txBody>
      </p:sp>
      <p:pic>
        <p:nvPicPr>
          <p:cNvPr id="1026" name="Picture 2"/>
          <p:cNvPicPr>
            <a:picLocks noChangeAspect="1" noChangeArrowheads="1"/>
          </p:cNvPicPr>
          <p:nvPr/>
        </p:nvPicPr>
        <p:blipFill>
          <a:blip r:embed="rId3"/>
          <a:srcRect l="48609" t="42379" r="23280" b="29550"/>
          <a:stretch>
            <a:fillRect/>
          </a:stretch>
        </p:blipFill>
        <p:spPr bwMode="auto">
          <a:xfrm>
            <a:off x="685800" y="2286000"/>
            <a:ext cx="4343400" cy="2438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9414" t="62500" r="33602" b="30208"/>
          <a:stretch>
            <a:fillRect/>
          </a:stretch>
        </p:blipFill>
        <p:spPr bwMode="auto">
          <a:xfrm>
            <a:off x="2895600" y="5410200"/>
            <a:ext cx="2209800" cy="533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35359" t="75000" r="21888" b="18750"/>
          <a:stretch>
            <a:fillRect/>
          </a:stretch>
        </p:blipFill>
        <p:spPr bwMode="auto">
          <a:xfrm>
            <a:off x="1295400" y="5867400"/>
            <a:ext cx="55626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Three Variable K-Map</a:t>
            </a:r>
            <a:endParaRPr lang="en-US" sz="3200" dirty="0"/>
          </a:p>
        </p:txBody>
      </p:sp>
      <p:sp>
        <p:nvSpPr>
          <p:cNvPr id="3" name="Content Placeholder 2"/>
          <p:cNvSpPr>
            <a:spLocks noGrp="1"/>
          </p:cNvSpPr>
          <p:nvPr>
            <p:ph idx="1"/>
          </p:nvPr>
        </p:nvSpPr>
        <p:spPr/>
        <p:txBody>
          <a:bodyPr/>
          <a:lstStyle/>
          <a:p>
            <a:r>
              <a:rPr lang="en-US" i="1" dirty="0" smtClean="0"/>
              <a:t>F (A, B, C) = ∑(1, 2, 3, 5, 7)</a:t>
            </a:r>
            <a:endParaRPr lang="en-US" dirty="0"/>
          </a:p>
        </p:txBody>
      </p:sp>
      <p:graphicFrame>
        <p:nvGraphicFramePr>
          <p:cNvPr id="4" name="Table 3"/>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r h="11430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sp>
        <p:nvSpPr>
          <p:cNvPr id="9" name="Rectangle 8"/>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11" name="Table 10"/>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2" name="Table 11"/>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Exclusive – OR (XOR)</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l="42619" t="22917" r="19180" b="17708"/>
          <a:stretch>
            <a:fillRect/>
          </a:stretch>
        </p:blipFill>
        <p:spPr bwMode="auto">
          <a:xfrm>
            <a:off x="1371600" y="914400"/>
            <a:ext cx="6553200" cy="5726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Exclusive – OR (XOR): Three Variable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lgn="r">
              <a:buNone/>
            </a:pPr>
            <a:r>
              <a:rPr lang="en-US" dirty="0" smtClean="0"/>
              <a:t>(2</a:t>
            </a:r>
            <a:r>
              <a:rPr lang="en-US" baseline="30000" dirty="0" smtClean="0"/>
              <a:t>3</a:t>
            </a:r>
            <a:r>
              <a:rPr lang="en-US" dirty="0" smtClean="0"/>
              <a:t> / 2 = 4 </a:t>
            </a:r>
            <a:r>
              <a:rPr lang="en-US" dirty="0" err="1" smtClean="0"/>
              <a:t>minterms</a:t>
            </a:r>
            <a:r>
              <a:rPr lang="en-US" dirty="0" smtClean="0"/>
              <a:t>, each </a:t>
            </a:r>
            <a:br>
              <a:rPr lang="en-US" dirty="0" smtClean="0"/>
            </a:br>
            <a:r>
              <a:rPr lang="en-US" dirty="0" smtClean="0"/>
              <a:t>having odd number of 1’s)</a:t>
            </a:r>
            <a:endParaRPr lang="en-US" baseline="30000" dirty="0"/>
          </a:p>
        </p:txBody>
      </p:sp>
      <p:pic>
        <p:nvPicPr>
          <p:cNvPr id="3074" name="Picture 2"/>
          <p:cNvPicPr>
            <a:picLocks noChangeAspect="1" noChangeArrowheads="1"/>
          </p:cNvPicPr>
          <p:nvPr/>
        </p:nvPicPr>
        <p:blipFill>
          <a:blip r:embed="rId2"/>
          <a:srcRect l="44510" t="69792" r="19180" b="16666"/>
          <a:stretch>
            <a:fillRect/>
          </a:stretch>
        </p:blipFill>
        <p:spPr bwMode="auto">
          <a:xfrm>
            <a:off x="3810000" y="2667000"/>
            <a:ext cx="5105400" cy="1905000"/>
          </a:xfrm>
          <a:prstGeom prst="rect">
            <a:avLst/>
          </a:prstGeom>
          <a:noFill/>
          <a:ln w="9525">
            <a:noFill/>
            <a:miter lim="800000"/>
            <a:headEnd/>
            <a:tailEnd/>
          </a:ln>
          <a:effectLst/>
        </p:spPr>
      </p:pic>
      <p:graphicFrame>
        <p:nvGraphicFramePr>
          <p:cNvPr id="5" name="Content Placeholder 3"/>
          <p:cNvGraphicFramePr>
            <a:graphicFrameLocks/>
          </p:cNvGraphicFramePr>
          <p:nvPr/>
        </p:nvGraphicFramePr>
        <p:xfrm>
          <a:off x="685800" y="1752600"/>
          <a:ext cx="2971800" cy="4053840"/>
        </p:xfrm>
        <a:graphic>
          <a:graphicData uri="http://schemas.openxmlformats.org/drawingml/2006/table">
            <a:tbl>
              <a:tblPr firstRow="1" bandRow="1">
                <a:tableStyleId>{D7AC3CCA-C797-4891-BE02-D94E43425B78}</a:tableStyleId>
              </a:tblPr>
              <a:tblGrid>
                <a:gridCol w="491258"/>
                <a:gridCol w="382801"/>
                <a:gridCol w="524435"/>
                <a:gridCol w="1573306"/>
              </a:tblGrid>
              <a:tr h="389467">
                <a:tc>
                  <a:txBody>
                    <a:bodyPr/>
                    <a:lstStyle/>
                    <a:p>
                      <a:pPr algn="ctr"/>
                      <a:r>
                        <a:rPr lang="en-US" sz="2000" dirty="0" smtClean="0"/>
                        <a:t>A</a:t>
                      </a:r>
                      <a:endParaRPr lang="en-US" sz="2000" dirty="0"/>
                    </a:p>
                  </a:txBody>
                  <a:tcPr/>
                </a:tc>
                <a:tc>
                  <a:txBody>
                    <a:bodyPr/>
                    <a:lstStyle/>
                    <a:p>
                      <a:pPr algn="ctr"/>
                      <a:r>
                        <a:rPr lang="en-US" sz="2000" dirty="0" smtClean="0"/>
                        <a:t>B</a:t>
                      </a:r>
                      <a:endParaRPr lang="en-US" sz="2000" dirty="0"/>
                    </a:p>
                  </a:txBody>
                  <a:tcPr/>
                </a:tc>
                <a:tc>
                  <a:txBody>
                    <a:bodyPr/>
                    <a:lstStyle/>
                    <a:p>
                      <a:pPr algn="ctr"/>
                      <a:r>
                        <a:rPr lang="en-US" sz="2000" dirty="0" smtClean="0"/>
                        <a:t>C</a:t>
                      </a:r>
                      <a:endParaRPr lang="en-US" sz="2000" dirty="0"/>
                    </a:p>
                  </a:txBody>
                  <a:tcPr/>
                </a:tc>
                <a:tc>
                  <a:txBody>
                    <a:bodyPr/>
                    <a:lstStyle/>
                    <a:p>
                      <a:pPr algn="ctr"/>
                      <a:r>
                        <a:rPr lang="en-US" sz="2000" dirty="0" smtClean="0"/>
                        <a:t>Designation</a:t>
                      </a:r>
                      <a:endParaRPr lang="en-US" sz="2000" dirty="0"/>
                    </a:p>
                  </a:txBody>
                  <a:tcPr/>
                </a:tc>
              </a:tr>
              <a:tr h="389467">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m</a:t>
                      </a:r>
                      <a:r>
                        <a:rPr lang="en-US" sz="2400" baseline="-25000" dirty="0" smtClean="0"/>
                        <a:t>0</a:t>
                      </a:r>
                      <a:endParaRPr lang="en-US" sz="2400" baseline="-25000" dirty="0"/>
                    </a:p>
                  </a:txBody>
                  <a:tcPr/>
                </a:tc>
              </a:tr>
              <a:tr h="389467">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m</a:t>
                      </a:r>
                      <a:r>
                        <a:rPr lang="en-US" sz="2400" baseline="-25000" dirty="0" smtClean="0"/>
                        <a:t>1</a:t>
                      </a:r>
                      <a:endParaRPr lang="en-US" sz="2400" baseline="-25000" dirty="0"/>
                    </a:p>
                  </a:txBody>
                  <a:tcPr>
                    <a:solidFill>
                      <a:srgbClr val="00B050"/>
                    </a:solidFill>
                  </a:tcPr>
                </a:tc>
              </a:tr>
              <a:tr h="389467">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m</a:t>
                      </a:r>
                      <a:r>
                        <a:rPr lang="en-US" sz="2400" baseline="-25000" dirty="0" smtClean="0"/>
                        <a:t>2</a:t>
                      </a:r>
                      <a:endParaRPr lang="en-US" sz="2400" baseline="-25000" dirty="0"/>
                    </a:p>
                  </a:txBody>
                  <a:tcPr>
                    <a:solidFill>
                      <a:srgbClr val="00B050"/>
                    </a:solidFill>
                  </a:tcPr>
                </a:tc>
              </a:tr>
              <a:tr h="389467">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m</a:t>
                      </a:r>
                      <a:r>
                        <a:rPr lang="en-US" sz="2400" baseline="-25000" dirty="0" smtClean="0"/>
                        <a:t>3</a:t>
                      </a:r>
                      <a:endParaRPr lang="en-US" sz="2400" baseline="-25000" dirty="0"/>
                    </a:p>
                  </a:txBody>
                  <a:tcPr/>
                </a:tc>
              </a:tr>
              <a:tr h="389467">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0</a:t>
                      </a:r>
                      <a:endParaRPr lang="en-US" sz="2400" dirty="0"/>
                    </a:p>
                  </a:txBody>
                  <a:tcPr>
                    <a:solidFill>
                      <a:srgbClr val="00B050"/>
                    </a:solidFill>
                  </a:tcPr>
                </a:tc>
                <a:tc>
                  <a:txBody>
                    <a:bodyPr/>
                    <a:lstStyle/>
                    <a:p>
                      <a:pPr algn="ctr"/>
                      <a:r>
                        <a:rPr lang="en-US" sz="2400" dirty="0" smtClean="0"/>
                        <a:t>m</a:t>
                      </a:r>
                      <a:r>
                        <a:rPr lang="en-US" sz="2400" baseline="-25000" dirty="0" smtClean="0"/>
                        <a:t>4</a:t>
                      </a:r>
                      <a:endParaRPr lang="en-US" sz="2400" baseline="-25000" dirty="0"/>
                    </a:p>
                  </a:txBody>
                  <a:tcPr>
                    <a:solidFill>
                      <a:srgbClr val="00B050"/>
                    </a:solidFill>
                  </a:tcPr>
                </a:tc>
              </a:tr>
              <a:tr h="389467">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baseline="0" dirty="0" smtClean="0"/>
                        <a:t>m</a:t>
                      </a:r>
                      <a:r>
                        <a:rPr lang="en-US" sz="2400" baseline="-25000" dirty="0" smtClean="0"/>
                        <a:t>5</a:t>
                      </a:r>
                      <a:endParaRPr lang="en-US" sz="2400" baseline="-25000" dirty="0"/>
                    </a:p>
                  </a:txBody>
                  <a:tcPr/>
                </a:tc>
              </a:tr>
              <a:tr h="389467">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m</a:t>
                      </a:r>
                      <a:r>
                        <a:rPr lang="en-US" sz="2400" baseline="-25000" dirty="0" smtClean="0"/>
                        <a:t>6</a:t>
                      </a:r>
                      <a:endParaRPr lang="en-US" sz="2400" baseline="-25000" dirty="0"/>
                    </a:p>
                  </a:txBody>
                  <a:tcPr/>
                </a:tc>
              </a:tr>
              <a:tr h="389467">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1</a:t>
                      </a:r>
                      <a:endParaRPr lang="en-US" sz="2400" dirty="0"/>
                    </a:p>
                  </a:txBody>
                  <a:tcPr>
                    <a:solidFill>
                      <a:srgbClr val="00B050"/>
                    </a:solidFill>
                  </a:tcPr>
                </a:tc>
                <a:tc>
                  <a:txBody>
                    <a:bodyPr/>
                    <a:lstStyle/>
                    <a:p>
                      <a:pPr algn="ctr"/>
                      <a:r>
                        <a:rPr lang="en-US" sz="2400" dirty="0" smtClean="0"/>
                        <a:t>m</a:t>
                      </a:r>
                      <a:r>
                        <a:rPr lang="en-US" sz="2400" baseline="-25000" dirty="0" smtClean="0"/>
                        <a:t>7</a:t>
                      </a:r>
                      <a:endParaRPr lang="en-US" sz="2400" baseline="-25000" dirty="0"/>
                    </a:p>
                  </a:txBody>
                  <a:tcPr>
                    <a:solidFill>
                      <a:srgbClr val="00B050"/>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sz="3200" dirty="0" smtClean="0">
                <a:solidFill>
                  <a:prstClr val="black"/>
                </a:solidFill>
              </a:rPr>
              <a:t>Exclusive – OR (XOR): </a:t>
            </a:r>
            <a:br>
              <a:rPr lang="en-US" sz="3200" dirty="0" smtClean="0">
                <a:solidFill>
                  <a:prstClr val="black"/>
                </a:solidFill>
              </a:rPr>
            </a:br>
            <a:r>
              <a:rPr lang="en-US" sz="3200" dirty="0" smtClean="0">
                <a:solidFill>
                  <a:prstClr val="black"/>
                </a:solidFill>
              </a:rPr>
              <a:t>Four Variable</a:t>
            </a:r>
            <a:endParaRPr lang="en-US" dirty="0"/>
          </a:p>
        </p:txBody>
      </p:sp>
      <p:graphicFrame>
        <p:nvGraphicFramePr>
          <p:cNvPr id="6" name="Content Placeholder 5"/>
          <p:cNvGraphicFramePr>
            <a:graphicFrameLocks noGrp="1"/>
          </p:cNvGraphicFramePr>
          <p:nvPr>
            <p:ph idx="1"/>
          </p:nvPr>
        </p:nvGraphicFramePr>
        <p:xfrm>
          <a:off x="381000" y="76200"/>
          <a:ext cx="3276600" cy="6629405"/>
        </p:xfrm>
        <a:graphic>
          <a:graphicData uri="http://schemas.openxmlformats.org/drawingml/2006/table">
            <a:tbl>
              <a:tblPr firstRow="1" bandRow="1">
                <a:tableStyleId>{5C22544A-7EE6-4342-B048-85BDC9FD1C3A}</a:tableStyleId>
              </a:tblPr>
              <a:tblGrid>
                <a:gridCol w="819150"/>
                <a:gridCol w="819150"/>
                <a:gridCol w="819150"/>
                <a:gridCol w="819150"/>
              </a:tblGrid>
              <a:tr h="389965">
                <a:tc>
                  <a:txBody>
                    <a:bodyPr/>
                    <a:lstStyle/>
                    <a:p>
                      <a:r>
                        <a:rPr lang="en-US" b="1" dirty="0" smtClean="0"/>
                        <a:t>A</a:t>
                      </a:r>
                      <a:endParaRPr lang="en-US" b="1" dirty="0"/>
                    </a:p>
                  </a:txBody>
                  <a:tcPr/>
                </a:tc>
                <a:tc>
                  <a:txBody>
                    <a:bodyPr/>
                    <a:lstStyle/>
                    <a:p>
                      <a:r>
                        <a:rPr lang="en-US" b="1" dirty="0" smtClean="0"/>
                        <a:t>B</a:t>
                      </a:r>
                      <a:endParaRPr lang="en-US" b="1" dirty="0"/>
                    </a:p>
                  </a:txBody>
                  <a:tcPr/>
                </a:tc>
                <a:tc>
                  <a:txBody>
                    <a:bodyPr/>
                    <a:lstStyle/>
                    <a:p>
                      <a:r>
                        <a:rPr lang="en-US" b="1" dirty="0" smtClean="0"/>
                        <a:t>C</a:t>
                      </a:r>
                      <a:endParaRPr lang="en-US" b="1" dirty="0"/>
                    </a:p>
                  </a:txBody>
                  <a:tcPr/>
                </a:tc>
                <a:tc>
                  <a:txBody>
                    <a:bodyPr/>
                    <a:lstStyle/>
                    <a:p>
                      <a:r>
                        <a:rPr lang="en-US" b="1" dirty="0" smtClean="0"/>
                        <a:t>D</a:t>
                      </a:r>
                      <a:endParaRPr lang="en-US" b="1" dirty="0"/>
                    </a:p>
                  </a:txBody>
                  <a:tcPr/>
                </a:tc>
              </a:tr>
              <a:tr h="389965">
                <a:tc>
                  <a:txBody>
                    <a:bodyPr/>
                    <a:lstStyle/>
                    <a:p>
                      <a:r>
                        <a:rPr lang="en-US" b="1" dirty="0" smtClean="0"/>
                        <a:t>0</a:t>
                      </a:r>
                      <a:endParaRPr lang="en-US" b="1" dirty="0"/>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r>
              <a:tr h="389965">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r>
              <a:tr h="389965">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r>
              <a:tr h="389965">
                <a:tc>
                  <a:txBody>
                    <a:bodyPr/>
                    <a:lstStyle/>
                    <a:p>
                      <a:r>
                        <a:rPr lang="en-US" b="1" dirty="0" smtClean="0"/>
                        <a:t>0</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1</a:t>
                      </a:r>
                      <a:endParaRPr lang="en-US" b="1" dirty="0"/>
                    </a:p>
                  </a:txBody>
                  <a:tcPr/>
                </a:tc>
              </a:tr>
              <a:tr h="389965">
                <a:tc>
                  <a:txBody>
                    <a:bodyPr/>
                    <a:lstStyle/>
                    <a:p>
                      <a:r>
                        <a:rPr lang="en-US" b="1" dirty="0" smtClean="0"/>
                        <a:t>0</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r>
              <a:tr h="389965">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r>
              <a:tr h="389965">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1</a:t>
                      </a:r>
                      <a:endParaRPr lang="en-US" b="1" dirty="0"/>
                    </a:p>
                  </a:txBody>
                  <a:tcPr/>
                </a:tc>
                <a:tc>
                  <a:txBody>
                    <a:bodyPr/>
                    <a:lstStyle/>
                    <a:p>
                      <a:r>
                        <a:rPr lang="en-US" b="1" dirty="0" smtClean="0"/>
                        <a:t>0</a:t>
                      </a:r>
                      <a:endParaRPr lang="en-US" b="1" dirty="0"/>
                    </a:p>
                  </a:txBody>
                  <a:tcPr/>
                </a:tc>
              </a:tr>
              <a:tr h="389965">
                <a:tc>
                  <a:txBody>
                    <a:bodyPr/>
                    <a:lstStyle/>
                    <a:p>
                      <a:r>
                        <a:rPr lang="en-US" b="1" dirty="0" smtClean="0"/>
                        <a:t>0</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r>
              <a:tr h="389965">
                <a:tc>
                  <a:txBody>
                    <a:bodyPr/>
                    <a:lstStyle/>
                    <a:p>
                      <a:r>
                        <a:rPr lang="en-US" b="1" dirty="0" smtClean="0"/>
                        <a:t>1</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r>
              <a:tr h="389965">
                <a:tc>
                  <a:txBody>
                    <a:bodyPr/>
                    <a:lstStyle/>
                    <a:p>
                      <a:r>
                        <a:rPr lang="en-US" b="1" dirty="0" smtClean="0"/>
                        <a:t>1</a:t>
                      </a:r>
                      <a:endParaRPr lang="en-US" b="1" dirty="0"/>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r>
              <a:tr h="389965">
                <a:tc>
                  <a:txBody>
                    <a:bodyPr/>
                    <a:lstStyle/>
                    <a:p>
                      <a:r>
                        <a:rPr lang="en-US" b="1" dirty="0" smtClean="0"/>
                        <a:t>1</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0</a:t>
                      </a:r>
                      <a:endParaRPr lang="en-US" b="1" dirty="0"/>
                    </a:p>
                  </a:txBody>
                  <a:tcPr/>
                </a:tc>
              </a:tr>
              <a:tr h="389965">
                <a:tc>
                  <a:txBody>
                    <a:bodyPr/>
                    <a:lstStyle/>
                    <a:p>
                      <a:r>
                        <a:rPr lang="en-US" b="1" dirty="0" smtClean="0"/>
                        <a:t>1</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1</a:t>
                      </a:r>
                      <a:endParaRPr lang="en-US" b="1" dirty="0"/>
                    </a:p>
                  </a:txBody>
                  <a:tcPr/>
                </a:tc>
              </a:tr>
              <a:tr h="389965">
                <a:tc>
                  <a:txBody>
                    <a:bodyPr/>
                    <a:lstStyle/>
                    <a:p>
                      <a:r>
                        <a:rPr lang="en-US" b="1" dirty="0" smtClean="0"/>
                        <a:t>1</a:t>
                      </a:r>
                      <a:endParaRPr lang="en-US" b="1" dirty="0"/>
                    </a:p>
                  </a:txBody>
                  <a:tcPr/>
                </a:tc>
                <a:tc>
                  <a:txBody>
                    <a:bodyPr/>
                    <a:lstStyle/>
                    <a:p>
                      <a:r>
                        <a:rPr lang="en-US" b="1" dirty="0" smtClean="0"/>
                        <a:t>1</a:t>
                      </a:r>
                      <a:endParaRPr lang="en-US" b="1" dirty="0"/>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r>
              <a:tr h="389965">
                <a:tc>
                  <a:txBody>
                    <a:bodyPr/>
                    <a:lstStyle/>
                    <a:p>
                      <a:r>
                        <a:rPr lang="en-US" b="1" dirty="0" smtClean="0"/>
                        <a:t>1</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r>
              <a:tr h="389965">
                <a:tc>
                  <a:txBody>
                    <a:bodyPr/>
                    <a:lstStyle/>
                    <a:p>
                      <a:r>
                        <a:rPr lang="en-US" b="1" dirty="0" smtClean="0"/>
                        <a:t>1</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1</a:t>
                      </a:r>
                      <a:endParaRPr lang="en-US" b="1" dirty="0"/>
                    </a:p>
                  </a:txBody>
                  <a:tcPr>
                    <a:solidFill>
                      <a:srgbClr val="92D050"/>
                    </a:solidFill>
                  </a:tcPr>
                </a:tc>
                <a:tc>
                  <a:txBody>
                    <a:bodyPr/>
                    <a:lstStyle/>
                    <a:p>
                      <a:r>
                        <a:rPr lang="en-US" b="1" dirty="0" smtClean="0"/>
                        <a:t>0</a:t>
                      </a:r>
                      <a:endParaRPr lang="en-US" b="1" dirty="0"/>
                    </a:p>
                  </a:txBody>
                  <a:tcPr>
                    <a:solidFill>
                      <a:srgbClr val="92D050"/>
                    </a:solidFill>
                  </a:tcPr>
                </a:tc>
              </a:tr>
              <a:tr h="389965">
                <a:tc>
                  <a:txBody>
                    <a:bodyPr/>
                    <a:lstStyle/>
                    <a:p>
                      <a:r>
                        <a:rPr lang="en-US" b="1" dirty="0" smtClean="0"/>
                        <a:t>1</a:t>
                      </a:r>
                      <a:endParaRPr lang="en-US" b="1" dirty="0"/>
                    </a:p>
                  </a:txBody>
                  <a:tcPr/>
                </a:tc>
                <a:tc>
                  <a:txBody>
                    <a:bodyPr/>
                    <a:lstStyle/>
                    <a:p>
                      <a:r>
                        <a:rPr lang="en-US" b="1" dirty="0" smtClean="0"/>
                        <a:t>1</a:t>
                      </a:r>
                      <a:endParaRPr lang="en-US" b="1" dirty="0"/>
                    </a:p>
                  </a:txBody>
                  <a:tcPr/>
                </a:tc>
                <a:tc>
                  <a:txBody>
                    <a:bodyPr/>
                    <a:lstStyle/>
                    <a:p>
                      <a:r>
                        <a:rPr lang="en-US" b="1" dirty="0" smtClean="0"/>
                        <a:t>1</a:t>
                      </a:r>
                      <a:endParaRPr lang="en-US" b="1" dirty="0"/>
                    </a:p>
                  </a:txBody>
                  <a:tcPr/>
                </a:tc>
                <a:tc>
                  <a:txBody>
                    <a:bodyPr/>
                    <a:lstStyle/>
                    <a:p>
                      <a:r>
                        <a:rPr lang="en-US" b="1" dirty="0" smtClean="0"/>
                        <a:t>1</a:t>
                      </a:r>
                      <a:endParaRPr lang="en-US" b="1" dirty="0"/>
                    </a:p>
                  </a:txBody>
                  <a:tcPr/>
                </a:tc>
              </a:tr>
            </a:tbl>
          </a:graphicData>
        </a:graphic>
      </p:graphicFrame>
      <p:pic>
        <p:nvPicPr>
          <p:cNvPr id="4098" name="Picture 2"/>
          <p:cNvPicPr>
            <a:picLocks noChangeAspect="1" noChangeArrowheads="1"/>
          </p:cNvPicPr>
          <p:nvPr/>
        </p:nvPicPr>
        <p:blipFill>
          <a:blip r:embed="rId2"/>
          <a:srcRect l="20498" t="54167" r="63104" b="37500"/>
          <a:stretch>
            <a:fillRect/>
          </a:stretch>
        </p:blipFill>
        <p:spPr bwMode="auto">
          <a:xfrm>
            <a:off x="3962400" y="1447800"/>
            <a:ext cx="2133600" cy="60960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36896" t="54167" r="29722" b="33333"/>
          <a:stretch>
            <a:fillRect/>
          </a:stretch>
        </p:blipFill>
        <p:spPr bwMode="auto">
          <a:xfrm>
            <a:off x="4038600" y="2209800"/>
            <a:ext cx="4343400" cy="914400"/>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69692" t="60417" r="1611" b="31250"/>
          <a:stretch>
            <a:fillRect/>
          </a:stretch>
        </p:blipFill>
        <p:spPr bwMode="auto">
          <a:xfrm>
            <a:off x="4355125" y="3159370"/>
            <a:ext cx="3733800" cy="609600"/>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36896" t="67708" r="35579" b="27083"/>
          <a:stretch>
            <a:fillRect/>
          </a:stretch>
        </p:blipFill>
        <p:spPr bwMode="auto">
          <a:xfrm>
            <a:off x="4038600" y="3810000"/>
            <a:ext cx="3581400" cy="381000"/>
          </a:xfrm>
          <a:prstGeom prst="rect">
            <a:avLst/>
          </a:prstGeom>
          <a:noFill/>
          <a:ln w="9525">
            <a:noFill/>
            <a:miter lim="800000"/>
            <a:headEnd/>
            <a:tailEnd/>
          </a:ln>
          <a:effectLst/>
        </p:spPr>
      </p:pic>
      <p:sp>
        <p:nvSpPr>
          <p:cNvPr id="12" name="Rectangle 11"/>
          <p:cNvSpPr/>
          <p:nvPr/>
        </p:nvSpPr>
        <p:spPr>
          <a:xfrm>
            <a:off x="4191000" y="4724400"/>
            <a:ext cx="4419600" cy="954107"/>
          </a:xfrm>
          <a:prstGeom prst="rect">
            <a:avLst/>
          </a:prstGeom>
        </p:spPr>
        <p:txBody>
          <a:bodyPr wrap="square">
            <a:spAutoFit/>
          </a:bodyPr>
          <a:lstStyle/>
          <a:p>
            <a:r>
              <a:rPr lang="en-US" sz="2800" b="1" dirty="0" smtClean="0"/>
              <a:t>(2</a:t>
            </a:r>
            <a:r>
              <a:rPr lang="en-US" sz="2800" b="1" baseline="30000" dirty="0" smtClean="0"/>
              <a:t>4</a:t>
            </a:r>
            <a:r>
              <a:rPr lang="en-US" sz="2800" b="1" dirty="0" smtClean="0"/>
              <a:t> / 2 = 8 </a:t>
            </a:r>
            <a:r>
              <a:rPr lang="en-US" sz="2800" b="1" dirty="0" err="1" smtClean="0"/>
              <a:t>minterms</a:t>
            </a:r>
            <a:r>
              <a:rPr lang="en-US" sz="2800" b="1" dirty="0" smtClean="0"/>
              <a:t>, each </a:t>
            </a:r>
            <a:br>
              <a:rPr lang="en-US" sz="2800" b="1" dirty="0" smtClean="0"/>
            </a:br>
            <a:r>
              <a:rPr lang="en-US" sz="2800" b="1" dirty="0" smtClean="0"/>
              <a:t>having odd number of 1’s)</a:t>
            </a:r>
            <a:endParaRPr lang="en-US"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Odd Function</a:t>
            </a:r>
            <a:endParaRPr lang="en-US" sz="3200" dirty="0"/>
          </a:p>
        </p:txBody>
      </p:sp>
      <p:sp>
        <p:nvSpPr>
          <p:cNvPr id="3" name="Content Placeholder 2"/>
          <p:cNvSpPr>
            <a:spLocks noGrp="1"/>
          </p:cNvSpPr>
          <p:nvPr>
            <p:ph idx="1"/>
          </p:nvPr>
        </p:nvSpPr>
        <p:spPr/>
        <p:txBody>
          <a:bodyPr>
            <a:normAutofit/>
          </a:bodyPr>
          <a:lstStyle/>
          <a:p>
            <a:r>
              <a:rPr lang="en-US" sz="2800" dirty="0" smtClean="0"/>
              <a:t>An </a:t>
            </a:r>
            <a:r>
              <a:rPr lang="en-US" sz="2800" i="1" dirty="0" smtClean="0"/>
              <a:t>n -variable </a:t>
            </a:r>
            <a:r>
              <a:rPr lang="en-US" sz="2800" b="1" i="1" dirty="0" smtClean="0"/>
              <a:t>Exclusive-OR</a:t>
            </a:r>
            <a:r>
              <a:rPr lang="en-US" sz="2800" i="1" dirty="0" smtClean="0"/>
              <a:t> </a:t>
            </a:r>
            <a:r>
              <a:rPr lang="en-US" sz="2800" dirty="0" smtClean="0"/>
              <a:t>function is an </a:t>
            </a:r>
            <a:r>
              <a:rPr lang="en-US" sz="2800" b="1" dirty="0" smtClean="0"/>
              <a:t>Odd function</a:t>
            </a:r>
            <a:r>
              <a:rPr lang="en-US" sz="2800" dirty="0" smtClean="0"/>
              <a:t> defined as the logical sum of the 2</a:t>
            </a:r>
            <a:r>
              <a:rPr lang="en-US" sz="2800" i="1" baseline="30000" dirty="0" smtClean="0"/>
              <a:t>n</a:t>
            </a:r>
            <a:r>
              <a:rPr lang="en-US" sz="2800" i="1" dirty="0" smtClean="0"/>
              <a:t>/2 </a:t>
            </a:r>
            <a:r>
              <a:rPr lang="en-US" sz="2800" i="1" dirty="0" err="1" smtClean="0"/>
              <a:t>minterms</a:t>
            </a:r>
            <a:r>
              <a:rPr lang="en-US" sz="2800" i="1" dirty="0" smtClean="0"/>
              <a:t> whose binary </a:t>
            </a:r>
            <a:r>
              <a:rPr lang="en-US" sz="2800" dirty="0" smtClean="0"/>
              <a:t>numerical values have an odd number of 1’s</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Even Function</a:t>
            </a:r>
            <a:endParaRPr lang="en-US" sz="3200" dirty="0"/>
          </a:p>
        </p:txBody>
      </p:sp>
      <p:sp>
        <p:nvSpPr>
          <p:cNvPr id="3" name="Content Placeholder 2"/>
          <p:cNvSpPr>
            <a:spLocks noGrp="1"/>
          </p:cNvSpPr>
          <p:nvPr>
            <p:ph idx="1"/>
          </p:nvPr>
        </p:nvSpPr>
        <p:spPr>
          <a:xfrm>
            <a:off x="228600" y="990600"/>
            <a:ext cx="8610600" cy="4525963"/>
          </a:xfrm>
        </p:spPr>
        <p:txBody>
          <a:bodyPr>
            <a:normAutofit/>
          </a:bodyPr>
          <a:lstStyle/>
          <a:p>
            <a:pPr>
              <a:buNone/>
            </a:pPr>
            <a:r>
              <a:rPr lang="en-US" sz="2800" dirty="0" smtClean="0"/>
              <a:t>The complement of an odd function is an even function</a:t>
            </a:r>
            <a:endParaRPr lang="en-US" sz="2800" dirty="0"/>
          </a:p>
        </p:txBody>
      </p:sp>
      <p:pic>
        <p:nvPicPr>
          <p:cNvPr id="5123" name="Picture 3"/>
          <p:cNvPicPr>
            <a:picLocks noChangeAspect="1" noChangeArrowheads="1"/>
          </p:cNvPicPr>
          <p:nvPr/>
        </p:nvPicPr>
        <p:blipFill>
          <a:blip r:embed="rId3"/>
          <a:srcRect l="10176" t="18750" r="54099" b="14583"/>
          <a:stretch>
            <a:fillRect/>
          </a:stretch>
        </p:blipFill>
        <p:spPr bwMode="auto">
          <a:xfrm>
            <a:off x="0" y="1524000"/>
            <a:ext cx="4648200" cy="48768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56442" t="18750" r="9004" b="14583"/>
          <a:stretch>
            <a:fillRect/>
          </a:stretch>
        </p:blipFill>
        <p:spPr bwMode="auto">
          <a:xfrm>
            <a:off x="4648200" y="1641230"/>
            <a:ext cx="4355306"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Parity Generation and Checking</a:t>
            </a:r>
            <a:endParaRPr lang="en-US" sz="3200" dirty="0"/>
          </a:p>
        </p:txBody>
      </p:sp>
      <p:sp>
        <p:nvSpPr>
          <p:cNvPr id="3" name="Content Placeholder 2"/>
          <p:cNvSpPr>
            <a:spLocks noGrp="1"/>
          </p:cNvSpPr>
          <p:nvPr>
            <p:ph idx="1"/>
          </p:nvPr>
        </p:nvSpPr>
        <p:spPr>
          <a:xfrm>
            <a:off x="457200" y="1295400"/>
            <a:ext cx="8229600" cy="4525963"/>
          </a:xfrm>
        </p:spPr>
        <p:txBody>
          <a:bodyPr/>
          <a:lstStyle/>
          <a:p>
            <a:endParaRPr lang="en-US" dirty="0"/>
          </a:p>
        </p:txBody>
      </p:sp>
      <p:pic>
        <p:nvPicPr>
          <p:cNvPr id="6146" name="Picture 2"/>
          <p:cNvPicPr>
            <a:picLocks noChangeAspect="1" noChangeArrowheads="1"/>
          </p:cNvPicPr>
          <p:nvPr/>
        </p:nvPicPr>
        <p:blipFill>
          <a:blip r:embed="rId3"/>
          <a:srcRect l="35725" t="31250" r="25622" b="13542"/>
          <a:stretch>
            <a:fillRect/>
          </a:stretch>
        </p:blipFill>
        <p:spPr bwMode="auto">
          <a:xfrm>
            <a:off x="304800" y="1295400"/>
            <a:ext cx="5334000" cy="4648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l="41801" t="57292" r="44729" b="37500"/>
          <a:stretch>
            <a:fillRect/>
          </a:stretch>
        </p:blipFill>
        <p:spPr bwMode="auto">
          <a:xfrm>
            <a:off x="5486400" y="3962400"/>
            <a:ext cx="3154680" cy="685800"/>
          </a:xfrm>
          <a:prstGeom prst="rect">
            <a:avLst/>
          </a:prstGeom>
          <a:noFill/>
          <a:ln w="9525">
            <a:noFill/>
            <a:miter lim="800000"/>
            <a:headEnd/>
            <a:tailEnd/>
          </a:ln>
          <a:effectLst/>
        </p:spPr>
      </p:pic>
      <p:sp>
        <p:nvSpPr>
          <p:cNvPr id="6" name="Rectangle 5"/>
          <p:cNvSpPr/>
          <p:nvPr/>
        </p:nvSpPr>
        <p:spPr>
          <a:xfrm>
            <a:off x="5562600" y="1828800"/>
            <a:ext cx="3581400" cy="1569660"/>
          </a:xfrm>
          <a:prstGeom prst="rect">
            <a:avLst/>
          </a:prstGeom>
        </p:spPr>
        <p:txBody>
          <a:bodyPr wrap="square">
            <a:spAutoFit/>
          </a:bodyPr>
          <a:lstStyle/>
          <a:p>
            <a:r>
              <a:rPr lang="en-US" sz="2400" b="1" dirty="0" smtClean="0"/>
              <a:t>P=1</a:t>
            </a:r>
            <a:r>
              <a:rPr lang="en-US" sz="2400" dirty="0" smtClean="0"/>
              <a:t> for those </a:t>
            </a:r>
            <a:r>
              <a:rPr lang="en-US" sz="2400" dirty="0" err="1" smtClean="0"/>
              <a:t>minterms</a:t>
            </a:r>
            <a:r>
              <a:rPr lang="en-US" sz="2400" dirty="0" smtClean="0"/>
              <a:t> </a:t>
            </a:r>
            <a:br>
              <a:rPr lang="en-US" sz="2400" dirty="0" smtClean="0"/>
            </a:br>
            <a:r>
              <a:rPr lang="en-US" sz="2400" dirty="0" smtClean="0"/>
              <a:t>whose numerical values </a:t>
            </a:r>
            <a:br>
              <a:rPr lang="en-US" sz="2400" dirty="0" smtClean="0"/>
            </a:br>
            <a:r>
              <a:rPr lang="en-US" sz="2400" dirty="0" smtClean="0"/>
              <a:t>have an odd number of 1’s</a:t>
            </a:r>
          </a:p>
          <a:p>
            <a:r>
              <a:rPr lang="en-US" sz="2400" dirty="0" smtClean="0"/>
              <a:t>- It’s a </a:t>
            </a:r>
            <a:r>
              <a:rPr lang="en-US" sz="2400" b="1" dirty="0" smtClean="0"/>
              <a:t>Odd Function</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Parity Generation and Checking</a:t>
            </a:r>
            <a:endParaRPr lang="en-US" sz="3200" dirty="0"/>
          </a:p>
        </p:txBody>
      </p:sp>
      <p:sp>
        <p:nvSpPr>
          <p:cNvPr id="3" name="Content Placeholder 2"/>
          <p:cNvSpPr>
            <a:spLocks noGrp="1"/>
          </p:cNvSpPr>
          <p:nvPr>
            <p:ph idx="1"/>
          </p:nvPr>
        </p:nvSpPr>
        <p:spPr>
          <a:xfrm>
            <a:off x="457200" y="1295400"/>
            <a:ext cx="8229600" cy="4525963"/>
          </a:xfrm>
        </p:spPr>
        <p:txBody>
          <a:bodyPr/>
          <a:lstStyle/>
          <a:p>
            <a:endParaRPr lang="en-US" dirty="0"/>
          </a:p>
        </p:txBody>
      </p:sp>
      <p:sp>
        <p:nvSpPr>
          <p:cNvPr id="6" name="Rectangle 5"/>
          <p:cNvSpPr/>
          <p:nvPr/>
        </p:nvSpPr>
        <p:spPr>
          <a:xfrm>
            <a:off x="5105400" y="1752600"/>
            <a:ext cx="3581400" cy="1569660"/>
          </a:xfrm>
          <a:prstGeom prst="rect">
            <a:avLst/>
          </a:prstGeom>
        </p:spPr>
        <p:txBody>
          <a:bodyPr wrap="square">
            <a:spAutoFit/>
          </a:bodyPr>
          <a:lstStyle/>
          <a:p>
            <a:r>
              <a:rPr lang="en-US" sz="2400" b="1" dirty="0" smtClean="0"/>
              <a:t>C=1</a:t>
            </a:r>
            <a:r>
              <a:rPr lang="en-US" sz="2400" dirty="0" smtClean="0"/>
              <a:t> for those </a:t>
            </a:r>
            <a:r>
              <a:rPr lang="en-US" sz="2400" dirty="0" err="1" smtClean="0"/>
              <a:t>minterms</a:t>
            </a:r>
            <a:r>
              <a:rPr lang="en-US" sz="2400" dirty="0" smtClean="0"/>
              <a:t> </a:t>
            </a:r>
            <a:br>
              <a:rPr lang="en-US" sz="2400" dirty="0" smtClean="0"/>
            </a:br>
            <a:r>
              <a:rPr lang="en-US" sz="2400" dirty="0" smtClean="0"/>
              <a:t>whose numerical values </a:t>
            </a:r>
            <a:br>
              <a:rPr lang="en-US" sz="2400" dirty="0" smtClean="0"/>
            </a:br>
            <a:r>
              <a:rPr lang="en-US" sz="2400" dirty="0" smtClean="0"/>
              <a:t>have an odd number of 1’s</a:t>
            </a:r>
          </a:p>
          <a:p>
            <a:r>
              <a:rPr lang="en-US" sz="2400" dirty="0" smtClean="0"/>
              <a:t>- It’s a </a:t>
            </a:r>
            <a:r>
              <a:rPr lang="en-US" sz="2400" b="1" dirty="0" smtClean="0"/>
              <a:t>Odd Function</a:t>
            </a:r>
            <a:r>
              <a:rPr lang="en-US" sz="2400" dirty="0" smtClean="0"/>
              <a:t>!</a:t>
            </a:r>
            <a:endParaRPr lang="en-US" sz="2400" dirty="0"/>
          </a:p>
        </p:txBody>
      </p:sp>
      <p:pic>
        <p:nvPicPr>
          <p:cNvPr id="7170" name="Picture 2"/>
          <p:cNvPicPr>
            <a:picLocks noChangeAspect="1" noChangeArrowheads="1"/>
          </p:cNvPicPr>
          <p:nvPr/>
        </p:nvPicPr>
        <p:blipFill>
          <a:blip r:embed="rId3"/>
          <a:srcRect l="39239" t="14583" r="32472" b="23286"/>
          <a:stretch>
            <a:fillRect/>
          </a:stretch>
        </p:blipFill>
        <p:spPr bwMode="auto">
          <a:xfrm>
            <a:off x="381000" y="838200"/>
            <a:ext cx="4343400" cy="57912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l="45900" t="68750" r="37116" b="26042"/>
          <a:stretch>
            <a:fillRect/>
          </a:stretch>
        </p:blipFill>
        <p:spPr bwMode="auto">
          <a:xfrm>
            <a:off x="5151120" y="4191000"/>
            <a:ext cx="3535680" cy="60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Chapter 3</a:t>
            </a:r>
          </a:p>
          <a:p>
            <a:pPr>
              <a:buNone/>
            </a:pPr>
            <a:r>
              <a:rPr lang="en-US" smtClean="0"/>
              <a:t>Section: 3.1, 3.2, 3.3, 3.4, 3.5, 3.6, 3.8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en-US" i="1" dirty="0" smtClean="0"/>
              <a:t>F (A, B, C) = ∑(1, 2, 3, 5, 7)</a:t>
            </a:r>
            <a:endParaRPr lang="en-US" dirty="0"/>
          </a:p>
        </p:txBody>
      </p:sp>
      <p:graphicFrame>
        <p:nvGraphicFramePr>
          <p:cNvPr id="4" name="Table 3"/>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r h="11430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sp>
        <p:nvSpPr>
          <p:cNvPr id="9" name="Rectangle 8"/>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11" name="Table 10"/>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2" name="Table 11"/>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0" name="Rectangle 9"/>
          <p:cNvSpPr/>
          <p:nvPr/>
        </p:nvSpPr>
        <p:spPr>
          <a:xfrm>
            <a:off x="3352800" y="3352800"/>
            <a:ext cx="22860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800" y="3200400"/>
            <a:ext cx="2133600" cy="685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0" y="4419600"/>
            <a:ext cx="23622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en-US" i="1" dirty="0" smtClean="0"/>
              <a:t>F (A, B, C) = ∑(1, 2, 3, 5, 7)</a:t>
            </a:r>
            <a:endParaRPr lang="en-US" dirty="0"/>
          </a:p>
        </p:txBody>
      </p:sp>
      <p:graphicFrame>
        <p:nvGraphicFramePr>
          <p:cNvPr id="4" name="Table 3"/>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r h="11430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sp>
        <p:nvSpPr>
          <p:cNvPr id="9" name="Rectangle 8"/>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11" name="Table 10"/>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2" name="Table 11"/>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0" name="Rectangle 9"/>
          <p:cNvSpPr/>
          <p:nvPr/>
        </p:nvSpPr>
        <p:spPr>
          <a:xfrm>
            <a:off x="4800600" y="3352800"/>
            <a:ext cx="8382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0" y="3276600"/>
            <a:ext cx="838200" cy="1905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3200400"/>
            <a:ext cx="2362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en-US" i="1" dirty="0" smtClean="0"/>
              <a:t>F (A, B, C) = ∑(1, 2, 3, 5, 7)</a:t>
            </a:r>
            <a:endParaRPr lang="en-US" dirty="0"/>
          </a:p>
        </p:txBody>
      </p:sp>
      <p:graphicFrame>
        <p:nvGraphicFramePr>
          <p:cNvPr id="4" name="Table 3"/>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r h="11430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sp>
        <p:nvSpPr>
          <p:cNvPr id="9" name="Rectangle 8"/>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11" name="Table 10"/>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2" name="Table 11"/>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0" name="Rectangle 9"/>
          <p:cNvSpPr/>
          <p:nvPr/>
        </p:nvSpPr>
        <p:spPr>
          <a:xfrm>
            <a:off x="3200400" y="3276600"/>
            <a:ext cx="24384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3200400"/>
            <a:ext cx="22098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en-US" i="1" dirty="0" smtClean="0"/>
              <a:t>F (A, B, C) = ∑(1, 2, 3, 5, 7)</a:t>
            </a:r>
            <a:endParaRPr lang="en-US" dirty="0"/>
          </a:p>
        </p:txBody>
      </p:sp>
      <p:graphicFrame>
        <p:nvGraphicFramePr>
          <p:cNvPr id="4" name="Table 3"/>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r h="11430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0" y="23622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9" name="Rectangle 8"/>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11" name="Table 10"/>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2" name="Table 11"/>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0" name="Rectangle 9"/>
          <p:cNvSpPr/>
          <p:nvPr/>
        </p:nvSpPr>
        <p:spPr>
          <a:xfrm>
            <a:off x="3200400" y="3276600"/>
            <a:ext cx="24384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3200400"/>
            <a:ext cx="22098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0" y="5410200"/>
            <a:ext cx="60960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X’Y + Z</a:t>
            </a:r>
            <a:endParaRPr lang="en-US" sz="2800" dirty="0">
              <a:solidFill>
                <a:schemeClr val="tx1"/>
              </a:solidFill>
            </a:endParaRPr>
          </a:p>
        </p:txBody>
      </p:sp>
      <p:cxnSp>
        <p:nvCxnSpPr>
          <p:cNvPr id="16" name="Straight Arrow Connector 15"/>
          <p:cNvCxnSpPr/>
          <p:nvPr/>
        </p:nvCxnSpPr>
        <p:spPr>
          <a:xfrm>
            <a:off x="7010400" y="3429000"/>
            <a:ext cx="8382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38800" y="4724400"/>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842740" y="3200400"/>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X’Y</a:t>
            </a:r>
            <a:endParaRPr lang="en-US" sz="2800" b="1" dirty="0">
              <a:solidFill>
                <a:srgbClr val="00B050"/>
              </a:solidFill>
            </a:endParaRPr>
          </a:p>
        </p:txBody>
      </p:sp>
      <p:sp>
        <p:nvSpPr>
          <p:cNvPr id="22" name="Rectangle 21"/>
          <p:cNvSpPr/>
          <p:nvPr/>
        </p:nvSpPr>
        <p:spPr>
          <a:xfrm>
            <a:off x="7772400" y="42672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Z</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prstClr val="black"/>
                </a:solidFill>
              </a:rPr>
              <a:t>Three Variable K-Map</a:t>
            </a:r>
            <a:endParaRPr lang="en-US" dirty="0"/>
          </a:p>
        </p:txBody>
      </p:sp>
      <p:sp>
        <p:nvSpPr>
          <p:cNvPr id="3" name="Content Placeholder 2"/>
          <p:cNvSpPr>
            <a:spLocks noGrp="1"/>
          </p:cNvSpPr>
          <p:nvPr>
            <p:ph idx="1"/>
          </p:nvPr>
        </p:nvSpPr>
        <p:spPr/>
        <p:txBody>
          <a:bodyPr/>
          <a:lstStyle/>
          <a:p>
            <a:r>
              <a:rPr lang="pl-PL" i="1" dirty="0" smtClean="0"/>
              <a:t>F (x, y, z) = ∑(3, 4, 6, 7)</a:t>
            </a:r>
            <a:endParaRPr lang="en-US" dirty="0"/>
          </a:p>
        </p:txBody>
      </p:sp>
      <p:graphicFrame>
        <p:nvGraphicFramePr>
          <p:cNvPr id="5" name="Table 4"/>
          <p:cNvGraphicFramePr>
            <a:graphicFrameLocks noGrp="1"/>
          </p:cNvGraphicFramePr>
          <p:nvPr/>
        </p:nvGraphicFramePr>
        <p:xfrm>
          <a:off x="1371600" y="3048000"/>
          <a:ext cx="6096000" cy="2286000"/>
        </p:xfrm>
        <a:graphic>
          <a:graphicData uri="http://schemas.openxmlformats.org/drawingml/2006/table">
            <a:tbl>
              <a:tblPr firstRow="1" bandRow="1">
                <a:tableStyleId>{5940675A-B579-460E-94D1-54222C63F5DA}</a:tableStyleId>
              </a:tblPr>
              <a:tblGrid>
                <a:gridCol w="1524000"/>
                <a:gridCol w="1524000"/>
                <a:gridCol w="1524000"/>
                <a:gridCol w="1524000"/>
              </a:tblGrid>
              <a:tr h="1143000">
                <a:tc>
                  <a:txBody>
                    <a:bodyPr/>
                    <a:lstStyle/>
                    <a:p>
                      <a:pPr algn="ctr"/>
                      <a:r>
                        <a:rPr lang="en-US" sz="2800" dirty="0" smtClean="0">
                          <a:solidFill>
                            <a:schemeClr val="tx1"/>
                          </a:solidFill>
                        </a:rPr>
                        <a:t>0</a:t>
                      </a:r>
                      <a:endParaRPr lang="en-US" sz="2800" dirty="0">
                        <a:solidFill>
                          <a:schemeClr val="tx1"/>
                        </a:solidFill>
                      </a:endParaRPr>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1143000">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r>
            </a:tbl>
          </a:graphicData>
        </a:graphic>
      </p:graphicFrame>
      <p:cxnSp>
        <p:nvCxnSpPr>
          <p:cNvPr id="6" name="Straight Connector 5"/>
          <p:cNvCxnSpPr/>
          <p:nvPr/>
        </p:nvCxnSpPr>
        <p:spPr>
          <a:xfrm>
            <a:off x="838200" y="26670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24384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YZ</a:t>
            </a:r>
            <a:endParaRPr lang="en-US" sz="2800" b="1" dirty="0">
              <a:solidFill>
                <a:schemeClr val="tx1"/>
              </a:solidFill>
            </a:endParaRPr>
          </a:p>
        </p:txBody>
      </p:sp>
      <p:sp>
        <p:nvSpPr>
          <p:cNvPr id="8" name="Rectangle 7"/>
          <p:cNvSpPr/>
          <p:nvPr/>
        </p:nvSpPr>
        <p:spPr>
          <a:xfrm>
            <a:off x="609600" y="2667000"/>
            <a:ext cx="68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X</a:t>
            </a:r>
            <a:endParaRPr lang="en-US" sz="2800" b="1" dirty="0">
              <a:solidFill>
                <a:schemeClr val="tx1"/>
              </a:solidFill>
            </a:endParaRPr>
          </a:p>
        </p:txBody>
      </p:sp>
      <p:graphicFrame>
        <p:nvGraphicFramePr>
          <p:cNvPr id="9" name="Table 8"/>
          <p:cNvGraphicFramePr>
            <a:graphicFrameLocks noGrp="1"/>
          </p:cNvGraphicFramePr>
          <p:nvPr/>
        </p:nvGraphicFramePr>
        <p:xfrm>
          <a:off x="1371600" y="2514600"/>
          <a:ext cx="6096000" cy="51816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pPr algn="ctr"/>
                      <a:r>
                        <a:rPr lang="en-US" sz="2800" dirty="0" smtClean="0"/>
                        <a:t>00</a:t>
                      </a:r>
                      <a:endParaRPr lang="en-US" sz="2800" dirty="0"/>
                    </a:p>
                  </a:txBody>
                  <a:tcPr/>
                </a:tc>
                <a:tc>
                  <a:txBody>
                    <a:bodyPr/>
                    <a:lstStyle/>
                    <a:p>
                      <a:pPr algn="ctr"/>
                      <a:r>
                        <a:rPr lang="en-US" sz="2800" dirty="0" smtClean="0"/>
                        <a:t>01</a:t>
                      </a:r>
                      <a:endParaRPr lang="en-US" sz="2800" dirty="0"/>
                    </a:p>
                  </a:txBody>
                  <a:tcPr/>
                </a:tc>
                <a:tc>
                  <a:txBody>
                    <a:bodyPr/>
                    <a:lstStyle/>
                    <a:p>
                      <a:pPr algn="ctr"/>
                      <a:r>
                        <a:rPr lang="en-US" sz="2800" dirty="0" smtClean="0"/>
                        <a:t>11</a:t>
                      </a:r>
                      <a:endParaRPr lang="en-US" sz="2800" dirty="0"/>
                    </a:p>
                  </a:txBody>
                  <a:tcPr/>
                </a:tc>
                <a:tc>
                  <a:txBody>
                    <a:bodyPr/>
                    <a:lstStyle/>
                    <a:p>
                      <a:pPr algn="ctr"/>
                      <a:r>
                        <a:rPr lang="en-US" sz="2800" dirty="0" smtClean="0"/>
                        <a:t>10</a:t>
                      </a:r>
                      <a:endParaRPr lang="en-US" sz="2800" dirty="0"/>
                    </a:p>
                  </a:txBody>
                  <a:tcPr/>
                </a:tc>
              </a:tr>
            </a:tbl>
          </a:graphicData>
        </a:graphic>
      </p:graphicFrame>
      <p:graphicFrame>
        <p:nvGraphicFramePr>
          <p:cNvPr id="10" name="Table 9"/>
          <p:cNvGraphicFramePr>
            <a:graphicFrameLocks noGrp="1"/>
          </p:cNvGraphicFramePr>
          <p:nvPr/>
        </p:nvGraphicFramePr>
        <p:xfrm>
          <a:off x="914400" y="3048000"/>
          <a:ext cx="457200" cy="2286000"/>
        </p:xfrm>
        <a:graphic>
          <a:graphicData uri="http://schemas.openxmlformats.org/drawingml/2006/table">
            <a:tbl>
              <a:tblPr firstRow="1" bandRow="1">
                <a:tableStyleId>{2D5ABB26-0587-4C30-8999-92F81FD0307C}</a:tableStyleId>
              </a:tblPr>
              <a:tblGrid>
                <a:gridCol w="457200"/>
              </a:tblGrid>
              <a:tr h="1143000">
                <a:tc>
                  <a:txBody>
                    <a:bodyPr/>
                    <a:lstStyle/>
                    <a:p>
                      <a:r>
                        <a:rPr lang="en-US" sz="2800" dirty="0" smtClean="0">
                          <a:solidFill>
                            <a:schemeClr val="tx1"/>
                          </a:solidFill>
                        </a:rPr>
                        <a:t>0</a:t>
                      </a:r>
                      <a:endParaRPr lang="en-US" sz="2800" dirty="0">
                        <a:solidFill>
                          <a:schemeClr val="tx1"/>
                        </a:solidFill>
                      </a:endParaRPr>
                    </a:p>
                  </a:txBody>
                  <a:tcPr anchor="ctr"/>
                </a:tc>
              </a:tr>
              <a:tr h="1143000">
                <a:tc>
                  <a:txBody>
                    <a:bodyPr/>
                    <a:lstStyle/>
                    <a:p>
                      <a:r>
                        <a:rPr lang="en-US" sz="2800" dirty="0" smtClean="0">
                          <a:solidFill>
                            <a:schemeClr val="tx1"/>
                          </a:solidFill>
                        </a:rPr>
                        <a:t>1</a:t>
                      </a:r>
                      <a:endParaRPr lang="en-US" sz="2800" dirty="0">
                        <a:solidFill>
                          <a:schemeClr val="tx1"/>
                        </a:solidFill>
                      </a:endParaRPr>
                    </a:p>
                  </a:txBody>
                  <a:tcPr anchor="ctr"/>
                </a:tc>
              </a:tr>
            </a:tbl>
          </a:graphicData>
        </a:graphic>
      </p:graphicFrame>
      <p:sp>
        <p:nvSpPr>
          <p:cNvPr id="11" name="Rectangle 10"/>
          <p:cNvSpPr/>
          <p:nvPr/>
        </p:nvSpPr>
        <p:spPr>
          <a:xfrm>
            <a:off x="4876800" y="3276600"/>
            <a:ext cx="609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53000" y="4495800"/>
            <a:ext cx="2133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76400" y="4495800"/>
            <a:ext cx="990600" cy="685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2074</Words>
  <Application>Microsoft Office PowerPoint</Application>
  <PresentationFormat>On-screen Show (4:3)</PresentationFormat>
  <Paragraphs>816</Paragraphs>
  <Slides>47</Slides>
  <Notes>14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3 Gate-Level Minimization</vt:lpstr>
      <vt:lpstr>Three Variable K-Map</vt:lpstr>
      <vt:lpstr>Three Variable K-Map</vt:lpstr>
      <vt:lpstr>Three Variable K-Map</vt:lpstr>
      <vt:lpstr>Three Variable K-Map</vt:lpstr>
      <vt:lpstr>Three Variable K-Map</vt:lpstr>
      <vt:lpstr>Three Variable K-Map</vt:lpstr>
      <vt:lpstr>Three Variable K-Map</vt:lpstr>
      <vt:lpstr>Three Variable K-Map</vt:lpstr>
      <vt:lpstr>Three Variable K-Map</vt:lpstr>
      <vt:lpstr>Four Variable K-Map</vt:lpstr>
      <vt:lpstr>Four Variable K-Map</vt:lpstr>
      <vt:lpstr>Four Variable K-Map</vt:lpstr>
      <vt:lpstr>Four Variable K-Map</vt:lpstr>
      <vt:lpstr>Four Variable K-Map</vt:lpstr>
      <vt:lpstr>Four Variable K-Map</vt:lpstr>
      <vt:lpstr>Five Variable K-Map</vt:lpstr>
      <vt:lpstr>Slide 18</vt:lpstr>
      <vt:lpstr>Don’t Care Conditions</vt:lpstr>
      <vt:lpstr>Don’t Care Conditions</vt:lpstr>
      <vt:lpstr>Don’t Care Conditions</vt:lpstr>
      <vt:lpstr>Don’t Care Conditions</vt:lpstr>
      <vt:lpstr>Don’t Care Conditions</vt:lpstr>
      <vt:lpstr>Product-of-Sums Simplification</vt:lpstr>
      <vt:lpstr>Product-of-Sums Simplification</vt:lpstr>
      <vt:lpstr>Slide 26</vt:lpstr>
      <vt:lpstr>NAND Implementation </vt:lpstr>
      <vt:lpstr>Slide 28</vt:lpstr>
      <vt:lpstr>Slide 29</vt:lpstr>
      <vt:lpstr>Slide 30</vt:lpstr>
      <vt:lpstr>Slide 31</vt:lpstr>
      <vt:lpstr>Slide 32</vt:lpstr>
      <vt:lpstr>Multilevel NAND Circuits</vt:lpstr>
      <vt:lpstr>Multilevel NAND Circuits</vt:lpstr>
      <vt:lpstr>NOR Implementation</vt:lpstr>
      <vt:lpstr>Slide 36</vt:lpstr>
      <vt:lpstr>NOR Implementation</vt:lpstr>
      <vt:lpstr>Exclusive – OR (XOR)</vt:lpstr>
      <vt:lpstr>Exclusive – OR (XOR)</vt:lpstr>
      <vt:lpstr>Exclusive – OR (XOR)</vt:lpstr>
      <vt:lpstr>Exclusive – OR (XOR): Three Variable</vt:lpstr>
      <vt:lpstr>Exclusive – OR (XOR):  Four Variable</vt:lpstr>
      <vt:lpstr>Odd Function</vt:lpstr>
      <vt:lpstr>Even Function</vt:lpstr>
      <vt:lpstr>Parity Generation and Checking</vt:lpstr>
      <vt:lpstr>Parity Generation and Checking</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cp:lastModifiedBy>
  <cp:revision>117</cp:revision>
  <dcterms:created xsi:type="dcterms:W3CDTF">2006-08-16T00:00:00Z</dcterms:created>
  <dcterms:modified xsi:type="dcterms:W3CDTF">2014-08-15T14:47:37Z</dcterms:modified>
</cp:coreProperties>
</file>