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7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gl.org/archives/resources/code/samples/redbook/" TargetMode="External"/><Relationship Id="rId2" Type="http://schemas.openxmlformats.org/officeDocument/2006/relationships/hyperlink" Target="http://www.glprogramming.com/red/chapter05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pengl.org/wiki/Code_Resourc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Illumination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CSE 410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multiple diffuse point light sources exist ?</a:t>
            </a:r>
          </a:p>
          <a:p>
            <a:r>
              <a:rPr lang="en-US" dirty="0" smtClean="0"/>
              <a:t>What about spot light?</a:t>
            </a:r>
          </a:p>
          <a:p>
            <a:r>
              <a:rPr lang="en-US" dirty="0" smtClean="0"/>
              <a:t>What about different material properties?</a:t>
            </a:r>
          </a:p>
          <a:p>
            <a:r>
              <a:rPr lang="en-US" dirty="0" smtClean="0"/>
              <a:t>What about textured surface?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Hill: 8.2.8</a:t>
            </a:r>
          </a:p>
          <a:p>
            <a:r>
              <a:rPr lang="en-US" dirty="0" smtClean="0">
                <a:hlinkClick r:id="rId2"/>
              </a:rPr>
              <a:t>http://www.glprogramming.com/red/chapter05.html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https://www.opengl.org/archives/resources/code/samples/redbook/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https://www.opengl.org/wiki/Code_Resources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steps of lighting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Enable smooth shading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Set global ambient light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glShadeModel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(GL_SMOOTH);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glEnable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(GL_NORMALIZE);</a:t>
            </a:r>
          </a:p>
          <a:p>
            <a:pPr>
              <a:buNone/>
            </a:pP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GLfloat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global_ambient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[] = { .3, .3, .3, 1.0 }; //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white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light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glLightModelfv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(GL_LIGHT_MODEL_AMBIENT,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global_ambient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glEnable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(GL_LIGHTING);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Draw the object </a:t>
            </a:r>
          </a:p>
          <a:p>
            <a:pPr>
              <a:buNone/>
            </a:pP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Color of Diffuse and Ambient Reflected component =  Object’s color 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1800" b="1" u="sng" dirty="0" smtClean="0">
                <a:latin typeface="Times New Roman" pitchFamily="18" charset="0"/>
                <a:cs typeface="Times New Roman" pitchFamily="18" charset="0"/>
              </a:rPr>
              <a:t>Blue Sphere:</a:t>
            </a:r>
            <a:br>
              <a:rPr lang="en-US" sz="1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GLfloat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mat_ambient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[] = { 0.0, 0.0, 1.0, 1.0 };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GLfloat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mat_diffuse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[] = { 0.0, 0.0, 1.0, 1.0 };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glMaterialfv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(GL_FRONT, GL_AMBIENT,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mat_ambient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glMaterialfv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(GL_FRONT, GL_DIFFUSE,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mat_diffuse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glutSolidSphere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(1.0, 36, 36);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7315200" y="2514600"/>
            <a:ext cx="609600" cy="1752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848600" y="2743200"/>
            <a:ext cx="10668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Init()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7315200" y="5105400"/>
            <a:ext cx="609600" cy="1143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848600" y="5334000"/>
            <a:ext cx="12192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Display()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 rot="5400000" flipH="1">
            <a:off x="3733800" y="4343400"/>
            <a:ext cx="304800" cy="1371600"/>
          </a:xfrm>
          <a:prstGeom prst="rightBrace">
            <a:avLst>
              <a:gd name="adj1" fmla="val 8333"/>
              <a:gd name="adj2" fmla="val 4811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24200" y="4648200"/>
            <a:ext cx="1066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Color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800600" y="4953000"/>
            <a:ext cx="3810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953000" y="4800600"/>
            <a:ext cx="1066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alpha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r="61933" b="30208"/>
          <a:stretch>
            <a:fillRect/>
          </a:stretch>
        </p:blipFill>
        <p:spPr bwMode="auto">
          <a:xfrm>
            <a:off x="2057400" y="1066800"/>
            <a:ext cx="4953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Directional Diffuse 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 </a:t>
            </a:r>
            <a:r>
              <a:rPr lang="en-US" sz="1800" dirty="0" err="1" smtClean="0"/>
              <a:t>GLfloat</a:t>
            </a:r>
            <a:r>
              <a:rPr lang="en-US" sz="1800" dirty="0" smtClean="0"/>
              <a:t> </a:t>
            </a:r>
            <a:r>
              <a:rPr lang="en-US" sz="1800" dirty="0" err="1" smtClean="0"/>
              <a:t>diffuseDir</a:t>
            </a:r>
            <a:r>
              <a:rPr lang="en-US" sz="1800" dirty="0" smtClean="0"/>
              <a:t>[] = {0.5, 0.5, 0.5, 1.0}; //Color (0.5, 0.2, 0.2)</a:t>
            </a:r>
          </a:p>
          <a:p>
            <a:pPr>
              <a:buNone/>
            </a:pPr>
            <a:r>
              <a:rPr lang="en-US" sz="1800" dirty="0" smtClean="0"/>
              <a:t> </a:t>
            </a:r>
            <a:r>
              <a:rPr lang="en-US" sz="1800" dirty="0" err="1" smtClean="0"/>
              <a:t>GLfloat</a:t>
            </a:r>
            <a:r>
              <a:rPr lang="en-US" sz="1800" dirty="0" smtClean="0"/>
              <a:t> </a:t>
            </a:r>
            <a:r>
              <a:rPr lang="en-US" sz="1800" dirty="0" err="1" smtClean="0"/>
              <a:t>lightDir</a:t>
            </a:r>
            <a:r>
              <a:rPr lang="en-US" sz="1800" dirty="0" smtClean="0"/>
              <a:t>[] = {-1.0, 0.5, 0.5, </a:t>
            </a:r>
            <a:r>
              <a:rPr lang="en-US" sz="1800" b="1" dirty="0" smtClean="0"/>
              <a:t>0.0}</a:t>
            </a:r>
            <a:r>
              <a:rPr lang="en-US" sz="1800" dirty="0" smtClean="0"/>
              <a:t>; //Coming from the direction (-1, 0.5, 0.5)</a:t>
            </a:r>
          </a:p>
          <a:p>
            <a:pPr>
              <a:buNone/>
            </a:pPr>
            <a:r>
              <a:rPr lang="en-US" sz="1800" dirty="0" smtClean="0"/>
              <a:t> </a:t>
            </a:r>
            <a:r>
              <a:rPr lang="en-US" sz="1800" dirty="0" err="1" smtClean="0"/>
              <a:t>glLightfv</a:t>
            </a:r>
            <a:r>
              <a:rPr lang="en-US" sz="1800" dirty="0" smtClean="0"/>
              <a:t>(</a:t>
            </a:r>
            <a:r>
              <a:rPr lang="en-US" sz="1800" b="1" dirty="0" smtClean="0"/>
              <a:t>GL_LIGHT0</a:t>
            </a:r>
            <a:r>
              <a:rPr lang="en-US" sz="1800" dirty="0" smtClean="0"/>
              <a:t>, GL_DIFFUSE, </a:t>
            </a:r>
            <a:r>
              <a:rPr lang="en-US" sz="1800" dirty="0" err="1" smtClean="0"/>
              <a:t>diffuseDir</a:t>
            </a:r>
            <a:r>
              <a:rPr lang="en-US" sz="1800" dirty="0" smtClean="0"/>
              <a:t>);</a:t>
            </a:r>
          </a:p>
          <a:p>
            <a:pPr>
              <a:buNone/>
            </a:pPr>
            <a:r>
              <a:rPr lang="en-US" sz="1800" dirty="0" smtClean="0"/>
              <a:t> </a:t>
            </a:r>
            <a:r>
              <a:rPr lang="en-US" sz="1800" dirty="0" err="1" smtClean="0"/>
              <a:t>glLightfv</a:t>
            </a:r>
            <a:r>
              <a:rPr lang="en-US" sz="1800" dirty="0" smtClean="0"/>
              <a:t>(</a:t>
            </a:r>
            <a:r>
              <a:rPr lang="en-US" sz="1800" b="1" dirty="0" smtClean="0"/>
              <a:t>GL_LIGHT0</a:t>
            </a:r>
            <a:r>
              <a:rPr lang="en-US" sz="1800" dirty="0" smtClean="0"/>
              <a:t>, GL_POSITION, </a:t>
            </a:r>
            <a:r>
              <a:rPr lang="en-US" sz="1800" dirty="0" err="1" smtClean="0"/>
              <a:t>lightDir</a:t>
            </a:r>
            <a:r>
              <a:rPr lang="en-US" sz="1800" dirty="0" smtClean="0"/>
              <a:t>);</a:t>
            </a:r>
          </a:p>
          <a:p>
            <a:pPr>
              <a:buNone/>
            </a:pPr>
            <a:r>
              <a:rPr lang="en-US" sz="1800" dirty="0" err="1" smtClean="0"/>
              <a:t>glEnable</a:t>
            </a:r>
            <a:r>
              <a:rPr lang="en-US" sz="1800" dirty="0" smtClean="0"/>
              <a:t>(GL_LIGHT0);</a:t>
            </a:r>
          </a:p>
        </p:txBody>
      </p:sp>
      <p:sp>
        <p:nvSpPr>
          <p:cNvPr id="4" name="Right Brace 3"/>
          <p:cNvSpPr/>
          <p:nvPr/>
        </p:nvSpPr>
        <p:spPr>
          <a:xfrm>
            <a:off x="7772400" y="1676400"/>
            <a:ext cx="609600" cy="1143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05800" y="1676400"/>
            <a:ext cx="8382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Init()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r="62518" b="30208"/>
          <a:stretch>
            <a:fillRect/>
          </a:stretch>
        </p:blipFill>
        <p:spPr bwMode="auto">
          <a:xfrm>
            <a:off x="2819400" y="3352800"/>
            <a:ext cx="3348251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</a:t>
            </a:r>
            <a:r>
              <a:rPr lang="en-US" dirty="0" err="1" smtClean="0"/>
              <a:t>specular</a:t>
            </a:r>
            <a:r>
              <a:rPr lang="en-US" dirty="0" smtClean="0"/>
              <a:t>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err="1" smtClean="0"/>
              <a:t>GLfloat</a:t>
            </a:r>
            <a:r>
              <a:rPr lang="en-US" sz="1800" dirty="0" smtClean="0"/>
              <a:t> </a:t>
            </a:r>
            <a:r>
              <a:rPr lang="en-US" sz="1800" dirty="0" err="1" smtClean="0"/>
              <a:t>mat_specular</a:t>
            </a:r>
            <a:r>
              <a:rPr lang="en-US" sz="1800" dirty="0" smtClean="0"/>
              <a:t>[] = { 0.5, 0.5, 0.5, 1.0 }; //equal to the light source</a:t>
            </a:r>
          </a:p>
          <a:p>
            <a:pPr>
              <a:buNone/>
            </a:pPr>
            <a:r>
              <a:rPr lang="en-US" sz="1800" dirty="0" err="1" smtClean="0"/>
              <a:t>GLfloat</a:t>
            </a:r>
            <a:r>
              <a:rPr lang="en-US" sz="1800" dirty="0" smtClean="0"/>
              <a:t> </a:t>
            </a:r>
            <a:r>
              <a:rPr lang="en-US" sz="1800" dirty="0" err="1" smtClean="0"/>
              <a:t>high_shininess</a:t>
            </a:r>
            <a:r>
              <a:rPr lang="en-US" sz="1800" dirty="0" smtClean="0"/>
              <a:t>[] = { 100.0 }; </a:t>
            </a:r>
            <a:r>
              <a:rPr lang="en-US" sz="1800" b="1" dirty="0" smtClean="0"/>
              <a:t>//high value </a:t>
            </a:r>
            <a:r>
              <a:rPr lang="en-US" sz="1800" b="1" dirty="0" smtClean="0">
                <a:sym typeface="Wingdings" pitchFamily="2" charset="2"/>
              </a:rPr>
              <a:t> mirror like</a:t>
            </a:r>
            <a:endParaRPr lang="en-US" sz="1800" dirty="0" smtClean="0"/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glMaterialfv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(GL_FRONT, GL_AMBIENT,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mat_ambient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glMaterialfv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(GL_FRONT, GL_DIFFUSE,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mat_diffuse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None/>
            </a:pPr>
            <a:r>
              <a:rPr lang="en-US" sz="1800" b="1" dirty="0" err="1" smtClean="0"/>
              <a:t>glMaterialfv</a:t>
            </a:r>
            <a:r>
              <a:rPr lang="en-US" sz="1800" b="1" dirty="0" smtClean="0"/>
              <a:t>(GL_FRONT, GL_SPECULAR, </a:t>
            </a:r>
            <a:r>
              <a:rPr lang="en-US" sz="1800" b="1" dirty="0" err="1" smtClean="0"/>
              <a:t>mat_specular</a:t>
            </a:r>
            <a:r>
              <a:rPr lang="en-US" sz="1800" b="1" dirty="0" smtClean="0"/>
              <a:t>);</a:t>
            </a:r>
          </a:p>
          <a:p>
            <a:pPr>
              <a:buNone/>
            </a:pPr>
            <a:r>
              <a:rPr lang="en-US" sz="1800" b="1" dirty="0" err="1" smtClean="0"/>
              <a:t>glMaterialfv</a:t>
            </a:r>
            <a:r>
              <a:rPr lang="en-US" sz="1800" b="1" dirty="0" smtClean="0"/>
              <a:t>(GL_FRONT, GL_SHININESS, </a:t>
            </a:r>
            <a:r>
              <a:rPr lang="en-US" sz="1800" b="1" dirty="0" err="1" smtClean="0"/>
              <a:t>high_shininess</a:t>
            </a:r>
            <a:r>
              <a:rPr lang="en-US" sz="1800" b="1" dirty="0" smtClean="0"/>
              <a:t>); </a:t>
            </a:r>
            <a:endParaRPr lang="en-US" sz="2000" b="1" dirty="0" smtClean="0"/>
          </a:p>
          <a:p>
            <a:pPr>
              <a:buNone/>
            </a:pPr>
            <a:r>
              <a:rPr lang="en-US" sz="2000" dirty="0" err="1" smtClean="0"/>
              <a:t>glutSolidSphere</a:t>
            </a:r>
            <a:r>
              <a:rPr lang="en-US" sz="2000" dirty="0" smtClean="0"/>
              <a:t>(3.0, 36, 36);</a:t>
            </a:r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r="62518" b="30208"/>
          <a:stretch>
            <a:fillRect/>
          </a:stretch>
        </p:blipFill>
        <p:spPr bwMode="auto">
          <a:xfrm>
            <a:off x="5795749" y="3352800"/>
            <a:ext cx="3348251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Directional Point 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b="1" u="sng" dirty="0" smtClean="0"/>
              <a:t>Light source:</a:t>
            </a:r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GLfloat</a:t>
            </a:r>
            <a:r>
              <a:rPr lang="en-US" sz="1800" dirty="0" smtClean="0"/>
              <a:t> </a:t>
            </a:r>
            <a:r>
              <a:rPr lang="en-US" sz="1800" dirty="0" err="1" smtClean="0"/>
              <a:t>diffusePoint</a:t>
            </a:r>
            <a:r>
              <a:rPr lang="en-US" sz="1800" dirty="0" smtClean="0"/>
              <a:t>[] = {0.5, 0.5, 0.5, 1.0}; //Color (0.5, 0.5, 0.5)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err="1" smtClean="0"/>
              <a:t>GLfloat</a:t>
            </a:r>
            <a:r>
              <a:rPr lang="en-US" sz="1800" dirty="0" smtClean="0"/>
              <a:t> position[] = {-10.0, -10.0, 5.0, 1.0}; //Positioned at (-10, -10, 5)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err="1" smtClean="0"/>
              <a:t>glLightfv</a:t>
            </a:r>
            <a:r>
              <a:rPr lang="en-US" sz="1800" dirty="0" smtClean="0"/>
              <a:t>(GL_LIGHT1, GL_DIFFUSE, </a:t>
            </a:r>
            <a:r>
              <a:rPr lang="en-US" sz="1800" dirty="0" err="1" smtClean="0"/>
              <a:t>diffusePoint</a:t>
            </a:r>
            <a:r>
              <a:rPr lang="en-US" sz="1800" dirty="0" smtClean="0"/>
              <a:t>);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err="1" smtClean="0"/>
              <a:t>glLightfv</a:t>
            </a:r>
            <a:r>
              <a:rPr lang="en-US" sz="1800" dirty="0" smtClean="0"/>
              <a:t>(GL_LIGHT1, GL_POSITION, position);</a:t>
            </a:r>
          </a:p>
        </p:txBody>
      </p:sp>
      <p:sp>
        <p:nvSpPr>
          <p:cNvPr id="4" name="Right Brace 3"/>
          <p:cNvSpPr/>
          <p:nvPr/>
        </p:nvSpPr>
        <p:spPr>
          <a:xfrm>
            <a:off x="7772400" y="1676400"/>
            <a:ext cx="609600" cy="1143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05800" y="1676400"/>
            <a:ext cx="8382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Init()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 r="62518" b="31250"/>
          <a:stretch>
            <a:fillRect/>
          </a:stretch>
        </p:blipFill>
        <p:spPr bwMode="auto">
          <a:xfrm>
            <a:off x="2667000" y="3321844"/>
            <a:ext cx="3429000" cy="353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Draw the light source:</a:t>
            </a:r>
          </a:p>
          <a:p>
            <a:pPr>
              <a:buNone/>
            </a:pPr>
            <a:r>
              <a:rPr lang="en-US" sz="1800" dirty="0" smtClean="0"/>
              <a:t>  </a:t>
            </a:r>
            <a:r>
              <a:rPr lang="en-US" sz="1800" dirty="0" err="1" smtClean="0"/>
              <a:t>GLfloat</a:t>
            </a:r>
            <a:r>
              <a:rPr lang="en-US" sz="1800" dirty="0" smtClean="0"/>
              <a:t> </a:t>
            </a:r>
            <a:r>
              <a:rPr lang="en-US" sz="1800" dirty="0" err="1" smtClean="0"/>
              <a:t>light_emission</a:t>
            </a:r>
            <a:r>
              <a:rPr lang="en-US" sz="1800" dirty="0" smtClean="0"/>
              <a:t>[] = {1.0, 1.0, 1.0, 1.0}; //object emits white light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err="1" smtClean="0"/>
              <a:t>glMaterialfv</a:t>
            </a:r>
            <a:r>
              <a:rPr lang="en-US" sz="1800" dirty="0" smtClean="0"/>
              <a:t>(GL_FRONT, GL_EMISSION, </a:t>
            </a:r>
            <a:r>
              <a:rPr lang="en-US" sz="1800" dirty="0" err="1" smtClean="0"/>
              <a:t>light_emission</a:t>
            </a:r>
            <a:r>
              <a:rPr lang="en-US" sz="1800" dirty="0" smtClean="0"/>
              <a:t>);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err="1" smtClean="0"/>
              <a:t>glPushMatrix</a:t>
            </a:r>
            <a:r>
              <a:rPr lang="en-US" sz="1800" dirty="0" smtClean="0"/>
              <a:t>();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b="1" dirty="0" err="1" smtClean="0"/>
              <a:t>glTranslatef</a:t>
            </a:r>
            <a:r>
              <a:rPr lang="en-US" sz="1800" b="1" dirty="0" smtClean="0"/>
              <a:t> (-10.0,-10.0,5);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err="1" smtClean="0"/>
              <a:t>glutSolidSphere</a:t>
            </a:r>
            <a:r>
              <a:rPr lang="en-US" sz="1800" dirty="0" smtClean="0"/>
              <a:t>(.5, 36, 36);</a:t>
            </a:r>
          </a:p>
          <a:p>
            <a:pPr>
              <a:buNone/>
            </a:pPr>
            <a:r>
              <a:rPr lang="en-US" sz="1800" dirty="0" smtClean="0"/>
              <a:t>   </a:t>
            </a:r>
            <a:r>
              <a:rPr lang="en-US" sz="1800" dirty="0" err="1" smtClean="0"/>
              <a:t>glPopMatrix</a:t>
            </a:r>
            <a:r>
              <a:rPr lang="en-US" sz="1800" dirty="0" smtClean="0"/>
              <a:t>();</a:t>
            </a:r>
            <a:endParaRPr lang="en-US" sz="1800" dirty="0"/>
          </a:p>
        </p:txBody>
      </p:sp>
      <p:sp>
        <p:nvSpPr>
          <p:cNvPr id="4" name="Right Brace 3"/>
          <p:cNvSpPr/>
          <p:nvPr/>
        </p:nvSpPr>
        <p:spPr>
          <a:xfrm>
            <a:off x="7239000" y="1828800"/>
            <a:ext cx="609600" cy="1752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467600" y="1828800"/>
            <a:ext cx="11430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Display()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 r="62299" b="31250"/>
          <a:stretch>
            <a:fillRect/>
          </a:stretch>
        </p:blipFill>
        <p:spPr bwMode="auto">
          <a:xfrm>
            <a:off x="3814474" y="3581400"/>
            <a:ext cx="3195926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Move the point light source around the object</a:t>
            </a:r>
          </a:p>
          <a:p>
            <a:pPr>
              <a:buFont typeface="+mj-lt"/>
              <a:buAutoNum type="arabicPeriod"/>
            </a:pPr>
            <a:r>
              <a:rPr lang="en-US" sz="1800" dirty="0" err="1" smtClean="0"/>
              <a:t>GLfloat</a:t>
            </a:r>
            <a:r>
              <a:rPr lang="en-US" sz="1800" dirty="0" smtClean="0"/>
              <a:t> position[] = {-</a:t>
            </a:r>
            <a:r>
              <a:rPr lang="en-US" sz="1800" b="1" dirty="0" smtClean="0"/>
              <a:t>10.0*</a:t>
            </a:r>
            <a:r>
              <a:rPr lang="en-US" sz="1800" b="1" dirty="0" err="1" smtClean="0"/>
              <a:t>cos</a:t>
            </a:r>
            <a:r>
              <a:rPr lang="en-US" sz="1800" b="1" dirty="0" smtClean="0"/>
              <a:t>(Angle),-10.0*sin(Angle</a:t>
            </a:r>
            <a:r>
              <a:rPr lang="en-US" sz="1800" dirty="0" smtClean="0"/>
              <a:t>),5,1.0}; </a:t>
            </a:r>
            <a:br>
              <a:rPr lang="en-US" sz="1800" dirty="0" smtClean="0"/>
            </a:br>
            <a:r>
              <a:rPr lang="en-US" sz="1800" dirty="0" err="1" smtClean="0"/>
              <a:t>glLightfv</a:t>
            </a:r>
            <a:r>
              <a:rPr lang="en-US" sz="1800" dirty="0" smtClean="0"/>
              <a:t>(GL_LIGHT0, GL_POSITION, position);  </a:t>
            </a:r>
          </a:p>
          <a:p>
            <a:pPr>
              <a:buFont typeface="+mj-lt"/>
              <a:buAutoNum type="arabicPeriod"/>
            </a:pPr>
            <a:endParaRPr lang="en-US" sz="1900" dirty="0" smtClean="0"/>
          </a:p>
          <a:p>
            <a:pPr>
              <a:buFont typeface="+mj-lt"/>
              <a:buAutoNum type="arabicPeriod"/>
            </a:pPr>
            <a:r>
              <a:rPr lang="en-US" sz="1900" dirty="0" err="1" smtClean="0"/>
              <a:t>GLfloat</a:t>
            </a:r>
            <a:r>
              <a:rPr lang="en-US" sz="1900" dirty="0" smtClean="0"/>
              <a:t> </a:t>
            </a:r>
            <a:r>
              <a:rPr lang="en-US" sz="1900" dirty="0" err="1" smtClean="0"/>
              <a:t>light_emission</a:t>
            </a:r>
            <a:r>
              <a:rPr lang="en-US" sz="1900" dirty="0" smtClean="0"/>
              <a:t>[] = {1.0, 0.0, 0.0, 1.0};</a:t>
            </a:r>
            <a:br>
              <a:rPr lang="en-US" sz="1900" dirty="0" smtClean="0"/>
            </a:br>
            <a:r>
              <a:rPr lang="en-US" sz="1900" dirty="0" err="1" smtClean="0"/>
              <a:t>glMaterialfv</a:t>
            </a:r>
            <a:r>
              <a:rPr lang="en-US" sz="1900" dirty="0" smtClean="0"/>
              <a:t>(GL_FRONT, GL_EMISSION, </a:t>
            </a:r>
            <a:r>
              <a:rPr lang="en-US" sz="1900" dirty="0" err="1" smtClean="0"/>
              <a:t>light_emission</a:t>
            </a:r>
            <a:r>
              <a:rPr lang="en-US" sz="1900" dirty="0" smtClean="0"/>
              <a:t>);</a:t>
            </a:r>
            <a:br>
              <a:rPr lang="en-US" sz="1900" dirty="0" smtClean="0"/>
            </a:br>
            <a:r>
              <a:rPr lang="en-US" sz="1900" dirty="0" smtClean="0"/>
              <a:t> </a:t>
            </a:r>
            <a:r>
              <a:rPr lang="en-US" sz="1900" dirty="0" err="1" smtClean="0"/>
              <a:t>glPushMatrix</a:t>
            </a:r>
            <a:r>
              <a:rPr lang="en-US" sz="1900" dirty="0" smtClean="0"/>
              <a:t>();</a:t>
            </a:r>
            <a:br>
              <a:rPr lang="en-US" sz="1900" dirty="0" smtClean="0"/>
            </a:br>
            <a:r>
              <a:rPr lang="en-US" sz="1900" dirty="0" smtClean="0"/>
              <a:t> </a:t>
            </a:r>
            <a:r>
              <a:rPr lang="en-US" sz="1900" dirty="0" err="1" smtClean="0"/>
              <a:t>glTranslatef</a:t>
            </a:r>
            <a:r>
              <a:rPr lang="en-US" sz="1900" dirty="0" smtClean="0"/>
              <a:t> (-</a:t>
            </a:r>
            <a:r>
              <a:rPr lang="en-US" sz="1900" b="1" dirty="0" smtClean="0"/>
              <a:t>10.0*</a:t>
            </a:r>
            <a:r>
              <a:rPr lang="en-US" sz="1900" b="1" dirty="0" err="1" smtClean="0"/>
              <a:t>cos</a:t>
            </a:r>
            <a:r>
              <a:rPr lang="en-US" sz="1900" b="1" dirty="0" smtClean="0"/>
              <a:t>(Angle),-10.0*sin(Angle</a:t>
            </a:r>
            <a:r>
              <a:rPr lang="en-US" sz="1900" dirty="0" smtClean="0"/>
              <a:t>),5);  // change angle based on key</a:t>
            </a:r>
            <a:br>
              <a:rPr lang="en-US" sz="1900" dirty="0" smtClean="0"/>
            </a:br>
            <a:r>
              <a:rPr lang="en-US" sz="1900" dirty="0" err="1" smtClean="0"/>
              <a:t>glutSolidSphere</a:t>
            </a:r>
            <a:r>
              <a:rPr lang="en-US" sz="1900" dirty="0" smtClean="0"/>
              <a:t>(.5, 36, 36);</a:t>
            </a:r>
            <a:br>
              <a:rPr lang="en-US" sz="1900" dirty="0" smtClean="0"/>
            </a:br>
            <a:r>
              <a:rPr lang="en-US" sz="1900" dirty="0" err="1" smtClean="0"/>
              <a:t>glPopMatrix</a:t>
            </a:r>
            <a:r>
              <a:rPr lang="en-US" sz="1900" dirty="0" smtClean="0"/>
              <a:t>();</a:t>
            </a:r>
            <a:endParaRPr lang="en-US" sz="1900" dirty="0"/>
          </a:p>
        </p:txBody>
      </p:sp>
      <p:sp>
        <p:nvSpPr>
          <p:cNvPr id="4" name="Right Brace 3"/>
          <p:cNvSpPr/>
          <p:nvPr/>
        </p:nvSpPr>
        <p:spPr>
          <a:xfrm>
            <a:off x="7696200" y="2133600"/>
            <a:ext cx="685800" cy="3048000"/>
          </a:xfrm>
          <a:prstGeom prst="rightBrace">
            <a:avLst>
              <a:gd name="adj1" fmla="val 8333"/>
              <a:gd name="adj2" fmla="val 2714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001000" y="2438400"/>
            <a:ext cx="11430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Display()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 diffuse point/directional light source emits red colored light?</a:t>
            </a:r>
          </a:p>
          <a:p>
            <a:pPr lvl="1"/>
            <a:r>
              <a:rPr lang="en-US" dirty="0" smtClean="0"/>
              <a:t>Change the diffuse color property of the light source</a:t>
            </a:r>
          </a:p>
          <a:p>
            <a:pPr lvl="1"/>
            <a:r>
              <a:rPr lang="en-US" dirty="0" smtClean="0"/>
              <a:t>Change the emission color property of the object representing light source </a:t>
            </a:r>
          </a:p>
          <a:p>
            <a:pPr lvl="1"/>
            <a:r>
              <a:rPr lang="en-US" dirty="0" smtClean="0"/>
              <a:t>Also change the color of </a:t>
            </a:r>
            <a:r>
              <a:rPr lang="en-US" dirty="0" err="1" smtClean="0"/>
              <a:t>specular</a:t>
            </a:r>
            <a:r>
              <a:rPr lang="en-US" dirty="0" smtClean="0"/>
              <a:t> reflection of the object being illuminated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386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Illumination</vt:lpstr>
      <vt:lpstr>Basic steps of lighting</vt:lpstr>
      <vt:lpstr>Slide 3</vt:lpstr>
      <vt:lpstr>Directional Diffuse Light</vt:lpstr>
      <vt:lpstr>Add specular effect</vt:lpstr>
      <vt:lpstr>Directional Point Light</vt:lpstr>
      <vt:lpstr>Slide 7</vt:lpstr>
      <vt:lpstr>Slide 8</vt:lpstr>
      <vt:lpstr>Slide 9</vt:lpstr>
      <vt:lpstr>Slide 10</vt:lpstr>
      <vt:lpstr>Useful links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</dc:creator>
  <cp:lastModifiedBy>Anne</cp:lastModifiedBy>
  <cp:revision>36</cp:revision>
  <dcterms:created xsi:type="dcterms:W3CDTF">2006-08-16T00:00:00Z</dcterms:created>
  <dcterms:modified xsi:type="dcterms:W3CDTF">2015-03-22T14:43:39Z</dcterms:modified>
</cp:coreProperties>
</file>